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7"/>
  </p:notesMasterIdLst>
  <p:sldIdLst>
    <p:sldId id="256" r:id="rId2"/>
    <p:sldId id="257" r:id="rId3"/>
    <p:sldId id="258" r:id="rId4"/>
    <p:sldId id="269" r:id="rId5"/>
    <p:sldId id="259" r:id="rId6"/>
    <p:sldId id="260" r:id="rId7"/>
    <p:sldId id="270" r:id="rId8"/>
    <p:sldId id="274" r:id="rId9"/>
    <p:sldId id="272" r:id="rId10"/>
    <p:sldId id="262" r:id="rId11"/>
    <p:sldId id="273" r:id="rId12"/>
    <p:sldId id="267" r:id="rId13"/>
    <p:sldId id="271" r:id="rId14"/>
    <p:sldId id="265"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15"/>
    <p:restoredTop sz="86525"/>
  </p:normalViewPr>
  <p:slideViewPr>
    <p:cSldViewPr snapToGrid="0" snapToObjects="1">
      <p:cViewPr varScale="1">
        <p:scale>
          <a:sx n="268" d="100"/>
          <a:sy n="268" d="100"/>
        </p:scale>
        <p:origin x="248" y="7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79" d="100"/>
          <a:sy n="179" d="100"/>
        </p:scale>
        <p:origin x="744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CC60-1C70-9C4E-A50F-2EEA5791D45E}" type="datetimeFigureOut">
              <a:rPr lang="en-US" smtClean="0"/>
              <a:t>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4ABAB-9A4C-A347-B68E-83BABBE9B817}" type="slidenum">
              <a:rPr lang="en-US" smtClean="0"/>
              <a:t>‹#›</a:t>
            </a:fld>
            <a:endParaRPr lang="en-US"/>
          </a:p>
        </p:txBody>
      </p:sp>
    </p:spTree>
    <p:extLst>
      <p:ext uri="{BB962C8B-B14F-4D97-AF65-F5344CB8AC3E}">
        <p14:creationId xmlns:p14="http://schemas.microsoft.com/office/powerpoint/2010/main" val="289080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treasury.gov.au/sites/default/files/2020-10/c2020-118203-exposuredraftem.pdf" TargetMode="External"/><Relationship Id="rId3" Type="http://schemas.openxmlformats.org/officeDocument/2006/relationships/hyperlink" Target="https://ministers.treasury.gov.au/ministers/josh-frydenberg-2018/media-releases/insolvency" TargetMode="External"/><Relationship Id="rId7" Type="http://schemas.openxmlformats.org/officeDocument/2006/relationships/hyperlink" Target="https://treasury.gov.au/sites/default/files/2020-10/c2020-118203-exposuredraftbill.pdf"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markmckillopbarrister.files.wordpress.com/2020/10/submission-to-treasury-on-the-corporations-amendment-corporate-insolvency-reforms-bill-2020-mark-mckillop.docx" TargetMode="External"/><Relationship Id="rId11" Type="http://schemas.openxmlformats.org/officeDocument/2006/relationships/hyperlink" Target="https://murrayslegal.com.au/blog/2020/10/30/australias-insolvency-law-reforms-useful-information-from-government-officers/" TargetMode="External"/><Relationship Id="rId5" Type="http://schemas.openxmlformats.org/officeDocument/2006/relationships/hyperlink" Target="https://markmckillopbarrister.com/2020/10/08/comments-on-the-exposure-draft-of-the-insolvency-reform-legislation-corporations-amendment-corporate-insolvency-reforms-bill-2020/" TargetMode="External"/><Relationship Id="rId10" Type="http://schemas.openxmlformats.org/officeDocument/2006/relationships/hyperlink" Target="https://parlinfo.aph.gov.au/parlInfo/download/committees/estimate/b25544f7-b923-401b-8be1-c78f424e58ef/toc_pdf/Economics%20Legislation%20Committee_2020_10_26_8246.pdf;fileType=application%2Fpdf#search=%22committees/estimate/b25544f7-b923-401b-8be1-c78f424e58ef/0000%22" TargetMode="External"/><Relationship Id="rId4" Type="http://schemas.openxmlformats.org/officeDocument/2006/relationships/hyperlink" Target="https://ministers.treasury.gov.au/sites/ministers.treasury.gov.au/files/2020-09/Insolvency-Reforms-fact-sheet.pdf" TargetMode="External"/><Relationship Id="rId9" Type="http://schemas.openxmlformats.org/officeDocument/2006/relationships/hyperlink" Target="https://markmckillopbarrister.com/2020/09/24/debtor-in-possession-thoughts-on-frydenburgs-insolvency-law-reform-to-commence-1-january-2021/"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parliament.gov.sg/parliamentary-business/bills-introduced"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allenandgledhill.com/sg/publication/articles/17076/bill-introduced-to-amend-insolvency-restructuring-and-dissolution-act-2018-to-establish-simplified-insolvency-programme-amid-covid-19"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parliament.gov.sg/parliamentary-business/bills-introduced"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allenandgledhill.com/sg/publication/articles/17076/bill-introduced-to-amend-insolvency-restructuring-and-dissolution-act-2018-to-establish-simplified-insolvency-programme-amid-covid-19"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parliament.gov.sg/parliamentary-business/bills-introduced"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allenandgledhill.com/sg/publication/articles/17076/bill-introduced-to-amend-insolvency-restructuring-and-dissolution-act-2018-to-establish-simplified-insolvency-programme-amid-covid-19"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parliament.gov.sg/parliamentary-business/bills-introduced"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allenandgledhill.com/sg/publication/articles/17076/bill-introduced-to-amend-insolvency-restructuring-and-dissolution-act-2018-to-establish-simplified-insolvency-programme-amid-covid-19"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4ABAB-9A4C-A347-B68E-83BABBE9B817}" type="slidenum">
              <a:rPr lang="en-US" smtClean="0"/>
              <a:t>1</a:t>
            </a:fld>
            <a:endParaRPr lang="en-US"/>
          </a:p>
        </p:txBody>
      </p:sp>
    </p:spTree>
    <p:extLst>
      <p:ext uri="{BB962C8B-B14F-4D97-AF65-F5344CB8AC3E}">
        <p14:creationId xmlns:p14="http://schemas.microsoft.com/office/powerpoint/2010/main" val="118259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Introduction and Resources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On 24 September 2020 Treasury announced corporate law reforms introducing a new system for administering insolvent small and medium enterprises (SMEs).  The primary reform is to provide businesses that have less than $1 million in liabilities an opportunity to restructure their debts whilst staying under the control of directors, and enjoying protections comparable to those afforded under voluntary administration.  It is a type of “Debtor in Possession” model of insolvent administration that adopts aspects of the US Chapter 11 bankruptcy process.</a:t>
            </a:r>
          </a:p>
          <a:p>
            <a:pPr lvl="0"/>
            <a:r>
              <a:rPr lang="en-AU" sz="1200" kern="1200" dirty="0">
                <a:solidFill>
                  <a:schemeClr val="tx1"/>
                </a:solidFill>
                <a:effectLst/>
                <a:latin typeface="+mn-lt"/>
                <a:ea typeface="+mn-ea"/>
                <a:cs typeface="+mn-cs"/>
              </a:rPr>
              <a:t>The introduction of the reforms, slated to commence on 1 January 2020, are intended to coincide with temporary protections for directors and companies ending on 31 December 2020, and the Job Keeper subsidy ending on 28 March 2021.  The reforms are designed in anticipation of an expected wave of SME insolvencies projected to occur when the current moratoria and restrictions on insolvencies end. The proposed amendments giving effect to the new system are intended to be passed before the end of the year so that they can take effect from 1 January 2021.</a:t>
            </a:r>
          </a:p>
          <a:p>
            <a:pPr lvl="0"/>
            <a:r>
              <a:rPr lang="en-AU" sz="1200" kern="1200" dirty="0">
                <a:solidFill>
                  <a:schemeClr val="tx1"/>
                </a:solidFill>
                <a:effectLst/>
                <a:latin typeface="+mn-lt"/>
                <a:ea typeface="+mn-ea"/>
                <a:cs typeface="+mn-cs"/>
              </a:rPr>
              <a:t>A copy of the Treasurer’s initial media release can be found </a:t>
            </a:r>
            <a:r>
              <a:rPr lang="en-AU" sz="1200" u="sng" kern="1200" dirty="0">
                <a:solidFill>
                  <a:schemeClr val="tx1"/>
                </a:solidFill>
                <a:effectLst/>
                <a:latin typeface="+mn-lt"/>
                <a:ea typeface="+mn-ea"/>
                <a:cs typeface="+mn-cs"/>
                <a:hlinkClick r:id="rId3"/>
              </a:rPr>
              <a:t>here</a:t>
            </a:r>
            <a:r>
              <a:rPr lang="en-AU" sz="1200" kern="1200" dirty="0">
                <a:solidFill>
                  <a:schemeClr val="tx1"/>
                </a:solidFill>
                <a:effectLst/>
                <a:latin typeface="+mn-lt"/>
                <a:ea typeface="+mn-ea"/>
                <a:cs typeface="+mn-cs"/>
              </a:rPr>
              <a:t>.  The release also includes a link to a “Insolvency Reforms Fact Sheet”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 draft legislation has been rushed out, being only about two thirds finished.  The unfinished parts are to be filled by regulations to be made later.  Presumably the idea is to permit more time for the Commonwealth to consult with the professions, industry and other SME stakeholders, which may be the only practical way to get the changes made so they can commence by 1 January 2021.  This approach, whilst unorthodox for insolvency reform, is welcome at least to the extent that there was little or no consultation before the package was announced.  My comments on the draft legislation can be found </a:t>
            </a:r>
            <a:r>
              <a:rPr lang="en-AU" sz="1200" u="sng" kern="1200" dirty="0">
                <a:solidFill>
                  <a:schemeClr val="tx1"/>
                </a:solidFill>
                <a:effectLst/>
                <a:latin typeface="+mn-lt"/>
                <a:ea typeface="+mn-ea"/>
                <a:cs typeface="+mn-cs"/>
                <a:hlinkClick r:id="rId5"/>
              </a:rPr>
              <a:t>here</a:t>
            </a:r>
            <a:r>
              <a:rPr lang="en-AU" sz="1200" kern="1200" dirty="0">
                <a:solidFill>
                  <a:schemeClr val="tx1"/>
                </a:solidFill>
                <a:effectLst/>
                <a:latin typeface="+mn-lt"/>
                <a:ea typeface="+mn-ea"/>
                <a:cs typeface="+mn-cs"/>
              </a:rPr>
              <a:t> and I prepared a submission to Treasury on the draft legislation, which can be found </a:t>
            </a:r>
            <a:r>
              <a:rPr lang="en-AU" sz="1200" u="sng" kern="1200" dirty="0">
                <a:solidFill>
                  <a:schemeClr val="tx1"/>
                </a:solidFill>
                <a:effectLst/>
                <a:latin typeface="+mn-lt"/>
                <a:ea typeface="+mn-ea"/>
                <a:cs typeface="+mn-cs"/>
                <a:hlinkClick r:id="rId6"/>
              </a:rPr>
              <a:t>here</a:t>
            </a:r>
            <a:r>
              <a:rPr lang="en-AU" sz="1200" kern="1200" dirty="0">
                <a:solidFill>
                  <a:schemeClr val="tx1"/>
                </a:solidFill>
                <a:effectLst/>
                <a:latin typeface="+mn-lt"/>
                <a:ea typeface="+mn-ea"/>
                <a:cs typeface="+mn-cs"/>
              </a:rPr>
              <a:t>. The draft legislation can be found </a:t>
            </a:r>
            <a:r>
              <a:rPr lang="en-AU" sz="1200" u="sng" kern="1200" dirty="0">
                <a:solidFill>
                  <a:schemeClr val="tx1"/>
                </a:solidFill>
                <a:effectLst/>
                <a:latin typeface="+mn-lt"/>
                <a:ea typeface="+mn-ea"/>
                <a:cs typeface="+mn-cs"/>
                <a:hlinkClick r:id="rId7"/>
              </a:rPr>
              <a:t>here</a:t>
            </a:r>
            <a:r>
              <a:rPr lang="en-AU" sz="1200" u="sng"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and the accompanying explanatory memorandum </a:t>
            </a:r>
            <a:r>
              <a:rPr lang="en-AU" sz="1200" u="sng" kern="1200" dirty="0">
                <a:solidFill>
                  <a:schemeClr val="tx1"/>
                </a:solidFill>
                <a:effectLst/>
                <a:latin typeface="+mn-lt"/>
                <a:ea typeface="+mn-ea"/>
                <a:cs typeface="+mn-cs"/>
                <a:hlinkClick r:id="rId8"/>
              </a:rPr>
              <a:t>here</a:t>
            </a:r>
            <a:r>
              <a:rPr lang="en-AU" sz="1200" kern="1200" dirty="0">
                <a:solidFill>
                  <a:schemeClr val="tx1"/>
                </a:solidFill>
                <a:effectLst/>
                <a:latin typeface="+mn-lt"/>
                <a:ea typeface="+mn-ea"/>
                <a:cs typeface="+mn-cs"/>
              </a:rPr>
              <a:t>.   My comments on the initial proposal can be found </a:t>
            </a:r>
            <a:r>
              <a:rPr lang="en-AU" sz="1200" u="sng" kern="1200" dirty="0">
                <a:solidFill>
                  <a:schemeClr val="tx1"/>
                </a:solidFill>
                <a:effectLst/>
                <a:latin typeface="+mn-lt"/>
                <a:ea typeface="+mn-ea"/>
                <a:cs typeface="+mn-cs"/>
                <a:hlinkClick r:id="rId9"/>
              </a:rPr>
              <a:t>here</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Somewhat extraordinarily, Treasury allowed only 6 days before comments on the draft closed.  Evidence recently given to the Senate Economics Legislation Committee by Treasury shows the degree to which the process of making these reforms has been rushed.  No small business stakeholders, industries or their associations were consulted on the reforms before their announcement, even privately.  The exposure draft of the bill was open for a week, and the reason “was the desire to have this legislation in place for commencement on 1 January”.  Some 51 submissions were received in that week.</a:t>
            </a:r>
          </a:p>
          <a:p>
            <a:r>
              <a:rPr lang="en-AU" sz="1200" kern="1200" dirty="0">
                <a:solidFill>
                  <a:schemeClr val="tx1"/>
                </a:solidFill>
                <a:effectLst/>
                <a:latin typeface="+mn-lt"/>
                <a:ea typeface="+mn-ea"/>
                <a:cs typeface="+mn-cs"/>
              </a:rPr>
              <a:t>See the Hansard transcript of the hearings </a:t>
            </a:r>
            <a:r>
              <a:rPr lang="en-AU" sz="1200" u="sng" kern="1200" dirty="0">
                <a:solidFill>
                  <a:schemeClr val="tx1"/>
                </a:solidFill>
                <a:effectLst/>
                <a:latin typeface="+mn-lt"/>
                <a:ea typeface="+mn-ea"/>
                <a:cs typeface="+mn-cs"/>
                <a:hlinkClick r:id="rId10"/>
              </a:rPr>
              <a:t>here. </a:t>
            </a:r>
            <a:r>
              <a:rPr lang="en-AU" sz="1200" u="none" strike="noStrike" kern="1200" dirty="0">
                <a:solidFill>
                  <a:schemeClr val="tx1"/>
                </a:solidFill>
                <a:effectLst/>
                <a:latin typeface="+mn-lt"/>
                <a:ea typeface="+mn-ea"/>
                <a:cs typeface="+mn-cs"/>
                <a:hlinkClick r:id="rId10"/>
              </a:rPr>
              <a:t>There is a very useful edited summary at </a:t>
            </a:r>
            <a:r>
              <a:rPr lang="en-AU" sz="1200" u="sng" kern="1200" dirty="0">
                <a:solidFill>
                  <a:schemeClr val="tx1"/>
                </a:solidFill>
                <a:effectLst/>
                <a:latin typeface="+mn-lt"/>
                <a:ea typeface="+mn-ea"/>
                <a:cs typeface="+mn-cs"/>
                <a:hlinkClick r:id="rId10"/>
              </a:rPr>
              <a:t> </a:t>
            </a:r>
            <a:r>
              <a:rPr lang="en-AU" sz="1200" kern="1200" dirty="0">
                <a:solidFill>
                  <a:schemeClr val="tx1"/>
                </a:solidFill>
                <a:effectLst/>
                <a:latin typeface="+mn-lt"/>
                <a:ea typeface="+mn-ea"/>
                <a:cs typeface="+mn-cs"/>
              </a:rPr>
              <a:t>Michael Murray’s website at </a:t>
            </a:r>
            <a:r>
              <a:rPr lang="en-AU" sz="1200" u="sng" kern="1200" dirty="0">
                <a:solidFill>
                  <a:schemeClr val="tx1"/>
                </a:solidFill>
                <a:effectLst/>
                <a:latin typeface="+mn-lt"/>
                <a:ea typeface="+mn-ea"/>
                <a:cs typeface="+mn-cs"/>
                <a:hlinkClick r:id="rId11"/>
              </a:rPr>
              <a:t>https://murrayslegal.com.au/blog/2020/10/30/australias-insolvency-law-reforms-useful-information-from-government-officers/</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a:t>
            </a:fld>
            <a:endParaRPr lang="en-US"/>
          </a:p>
        </p:txBody>
      </p:sp>
    </p:spTree>
    <p:extLst>
      <p:ext uri="{BB962C8B-B14F-4D97-AF65-F5344CB8AC3E}">
        <p14:creationId xmlns:p14="http://schemas.microsoft.com/office/powerpoint/2010/main" val="183031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The Philosophy behind the Reforms</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Federal Government has promoted this mechanism as a cheaper and more flexible insolvent administration for small businesses, one of its core constituencies.  Many small businesses avoid voluntary administration process due to perceptions of high cost and delays.</a:t>
            </a:r>
          </a:p>
          <a:p>
            <a:pPr lvl="0"/>
            <a:r>
              <a:rPr lang="en-AU" sz="1200" kern="1200" dirty="0">
                <a:solidFill>
                  <a:schemeClr val="tx1"/>
                </a:solidFill>
                <a:effectLst/>
                <a:latin typeface="+mn-lt"/>
                <a:ea typeface="+mn-ea"/>
                <a:cs typeface="+mn-cs"/>
              </a:rPr>
              <a:t>Small businesses are prone to having their assets depleted during the liquidation process through high administrative costs. The changes are intended to provide a form of insolvent administration that small businesses are more likely to use, and in the event the business fails, allow the business owners to walk away with fewer losses.</a:t>
            </a:r>
          </a:p>
          <a:p>
            <a:pPr lvl="0"/>
            <a:r>
              <a:rPr lang="en-AU" sz="1200" kern="1200" dirty="0">
                <a:solidFill>
                  <a:schemeClr val="tx1"/>
                </a:solidFill>
                <a:effectLst/>
                <a:latin typeface="+mn-lt"/>
                <a:ea typeface="+mn-ea"/>
                <a:cs typeface="+mn-cs"/>
              </a:rPr>
              <a:t>The explanatory memorandum contains summary of the context for the reforms as the government sees it:</a:t>
            </a:r>
          </a:p>
          <a:p>
            <a:r>
              <a:rPr lang="en-GB" sz="1200" i="1" kern="1200" dirty="0">
                <a:solidFill>
                  <a:schemeClr val="tx1"/>
                </a:solidFill>
                <a:effectLst/>
                <a:latin typeface="+mn-lt"/>
                <a:ea typeface="+mn-ea"/>
                <a:cs typeface="+mn-cs"/>
              </a:rPr>
              <a:t>The current insolvency system is a one-size-fits-all system that imposes </a:t>
            </a:r>
            <a:r>
              <a:rPr lang="en-GB" sz="1200" b="1" i="1" u="sng" kern="1200" dirty="0">
                <a:solidFill>
                  <a:schemeClr val="tx1"/>
                </a:solidFill>
                <a:effectLst/>
                <a:latin typeface="+mn-lt"/>
                <a:ea typeface="+mn-ea"/>
                <a:cs typeface="+mn-cs"/>
              </a:rPr>
              <a:t>the same duties and obligations</a:t>
            </a:r>
            <a:r>
              <a:rPr lang="en-GB" sz="1200" i="1" u="sng" kern="1200" dirty="0">
                <a:solidFill>
                  <a:schemeClr val="tx1"/>
                </a:solidFill>
                <a:effectLst/>
                <a:latin typeface="+mn-lt"/>
                <a:ea typeface="+mn-ea"/>
                <a:cs typeface="+mn-cs"/>
              </a:rPr>
              <a:t>, </a:t>
            </a:r>
            <a:r>
              <a:rPr lang="en-GB" sz="1200" b="1" i="1" u="sng" kern="1200" dirty="0">
                <a:solidFill>
                  <a:schemeClr val="tx1"/>
                </a:solidFill>
                <a:effectLst/>
                <a:latin typeface="+mn-lt"/>
                <a:ea typeface="+mn-ea"/>
                <a:cs typeface="+mn-cs"/>
              </a:rPr>
              <a:t>regardless of the size and complexity</a:t>
            </a:r>
            <a:r>
              <a:rPr lang="en-GB" sz="1200" i="1" kern="1200" dirty="0">
                <a:solidFill>
                  <a:schemeClr val="tx1"/>
                </a:solidFill>
                <a:effectLst/>
                <a:latin typeface="+mn-lt"/>
                <a:ea typeface="+mn-ea"/>
                <a:cs typeface="+mn-cs"/>
              </a:rPr>
              <a:t> of the administration. In this way, the current system </a:t>
            </a:r>
            <a:r>
              <a:rPr lang="en-GB" sz="1200" b="1" i="1" u="sng" kern="1200" dirty="0">
                <a:solidFill>
                  <a:schemeClr val="tx1"/>
                </a:solidFill>
                <a:effectLst/>
                <a:latin typeface="+mn-lt"/>
                <a:ea typeface="+mn-ea"/>
                <a:cs typeface="+mn-cs"/>
              </a:rPr>
              <a:t>lacks the flexibility</a:t>
            </a:r>
            <a:r>
              <a:rPr lang="en-GB" sz="1200" i="1" kern="1200" dirty="0">
                <a:solidFill>
                  <a:schemeClr val="tx1"/>
                </a:solidFill>
                <a:effectLst/>
                <a:latin typeface="+mn-lt"/>
                <a:ea typeface="+mn-ea"/>
                <a:cs typeface="+mn-cs"/>
              </a:rPr>
              <a:t> to provide for small businesses for which complex, lengthy and rigid procedures can be unsuitable. The barriers </a:t>
            </a:r>
            <a:r>
              <a:rPr lang="en-GB" sz="1200" b="1" i="1" u="sng" kern="1200" dirty="0">
                <a:solidFill>
                  <a:schemeClr val="tx1"/>
                </a:solidFill>
                <a:effectLst/>
                <a:latin typeface="+mn-lt"/>
                <a:ea typeface="+mn-ea"/>
                <a:cs typeface="+mn-cs"/>
              </a:rPr>
              <a:t>of high cost and lengthy processes can prevent distressed small businesses from engaging</a:t>
            </a:r>
            <a:r>
              <a:rPr lang="en-GB" sz="1200" i="1" kern="1200" dirty="0">
                <a:solidFill>
                  <a:schemeClr val="tx1"/>
                </a:solidFill>
                <a:effectLst/>
                <a:latin typeface="+mn-lt"/>
                <a:ea typeface="+mn-ea"/>
                <a:cs typeface="+mn-cs"/>
              </a:rPr>
              <a:t> with the insolvency system early, reducing their opportunity to restructure and survive.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b="1" i="1" u="sng" kern="1200" dirty="0">
                <a:solidFill>
                  <a:schemeClr val="tx1"/>
                </a:solidFill>
                <a:effectLst/>
                <a:latin typeface="+mn-lt"/>
                <a:ea typeface="+mn-ea"/>
                <a:cs typeface="+mn-cs"/>
              </a:rPr>
              <a:t>The costs incurred under external administration are borne out of the assets</a:t>
            </a:r>
            <a:r>
              <a:rPr lang="en-GB" sz="1200" i="1" kern="1200" dirty="0">
                <a:solidFill>
                  <a:schemeClr val="tx1"/>
                </a:solidFill>
                <a:effectLst/>
                <a:latin typeface="+mn-lt"/>
                <a:ea typeface="+mn-ea"/>
                <a:cs typeface="+mn-cs"/>
              </a:rPr>
              <a:t> of the distressed company and </a:t>
            </a:r>
            <a:r>
              <a:rPr lang="en-GB" sz="1200" b="1" i="1" u="sng" kern="1200" dirty="0">
                <a:solidFill>
                  <a:schemeClr val="tx1"/>
                </a:solidFill>
                <a:effectLst/>
                <a:latin typeface="+mn-lt"/>
                <a:ea typeface="+mn-ea"/>
                <a:cs typeface="+mn-cs"/>
              </a:rPr>
              <a:t>can be greater than the value of the assets</a:t>
            </a:r>
            <a:r>
              <a:rPr lang="en-GB" sz="1200" i="1" kern="1200" dirty="0">
                <a:solidFill>
                  <a:schemeClr val="tx1"/>
                </a:solidFill>
                <a:effectLst/>
                <a:latin typeface="+mn-lt"/>
                <a:ea typeface="+mn-ea"/>
                <a:cs typeface="+mn-cs"/>
              </a:rPr>
              <a:t> of the company. This places undue pressure on the company</a:t>
            </a:r>
            <a:r>
              <a:rPr lang="en-GB" sz="1200" b="1" i="1" u="sng" kern="1200" dirty="0">
                <a:solidFill>
                  <a:schemeClr val="tx1"/>
                </a:solidFill>
                <a:effectLst/>
                <a:latin typeface="+mn-lt"/>
                <a:ea typeface="+mn-ea"/>
                <a:cs typeface="+mn-cs"/>
              </a:rPr>
              <a:t>, potentially forcing it into liquidation at the end of voluntary administration</a:t>
            </a:r>
            <a:r>
              <a:rPr lang="en-GB" sz="1200" i="1" kern="1200" dirty="0">
                <a:solidFill>
                  <a:schemeClr val="tx1"/>
                </a:solidFill>
                <a:effectLst/>
                <a:latin typeface="+mn-lt"/>
                <a:ea typeface="+mn-ea"/>
                <a:cs typeface="+mn-cs"/>
              </a:rPr>
              <a:t>, leaving less returns for creditors and employees.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These challenges are </a:t>
            </a:r>
            <a:r>
              <a:rPr lang="en-GB" sz="1200" b="1" i="1" u="sng" kern="1200" dirty="0">
                <a:solidFill>
                  <a:schemeClr val="tx1"/>
                </a:solidFill>
                <a:effectLst/>
                <a:latin typeface="+mn-lt"/>
                <a:ea typeface="+mn-ea"/>
                <a:cs typeface="+mn-cs"/>
              </a:rPr>
              <a:t>particularly evident in light of the economic consequences of Coronavirus</a:t>
            </a:r>
            <a:r>
              <a:rPr lang="en-GB" sz="1200" i="1" kern="1200" dirty="0">
                <a:solidFill>
                  <a:schemeClr val="tx1"/>
                </a:solidFill>
                <a:effectLst/>
                <a:latin typeface="+mn-lt"/>
                <a:ea typeface="+mn-ea"/>
                <a:cs typeface="+mn-cs"/>
              </a:rPr>
              <a:t> and the increase in numbers of businesses facing financial distress. The significant economic consequences have highlighted the need for an efficient external administration process that allows small incorporated businesses to remain viable, and where that is not possible, for a process that encourages a better deal for creditors and employees.</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According to the treasurer’s press release, the reforms will cover around 76 per cent of businesses subject to insolvencies, 98 per cent of whom who have less than 20 employees.</a:t>
            </a:r>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3</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The Philosophy behind the Reforms</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Federal Government has promoted this mechanism as a cheaper and more flexible insolvent administration for small businesses, one of its core constituencies.  Many small businesses avoid voluntary administration process due to perceptions of high cost and delays.</a:t>
            </a:r>
          </a:p>
          <a:p>
            <a:pPr lvl="0"/>
            <a:r>
              <a:rPr lang="en-AU" sz="1200" kern="1200" dirty="0">
                <a:solidFill>
                  <a:schemeClr val="tx1"/>
                </a:solidFill>
                <a:effectLst/>
                <a:latin typeface="+mn-lt"/>
                <a:ea typeface="+mn-ea"/>
                <a:cs typeface="+mn-cs"/>
              </a:rPr>
              <a:t>Small businesses are prone to having their assets depleted during the liquidation process through high administrative costs. The changes are intended to provide a form of insolvent administration that small businesses are more likely to use, and in the event the business fails, allow the business owners to walk away with fewer losses.</a:t>
            </a:r>
          </a:p>
          <a:p>
            <a:pPr lvl="0"/>
            <a:r>
              <a:rPr lang="en-AU" sz="1200" kern="1200" dirty="0">
                <a:solidFill>
                  <a:schemeClr val="tx1"/>
                </a:solidFill>
                <a:effectLst/>
                <a:latin typeface="+mn-lt"/>
                <a:ea typeface="+mn-ea"/>
                <a:cs typeface="+mn-cs"/>
              </a:rPr>
              <a:t>The explanatory memorandum contains summary of the context for the reforms as the government sees it:</a:t>
            </a:r>
          </a:p>
          <a:p>
            <a:r>
              <a:rPr lang="en-GB" sz="1200" i="1" kern="1200" dirty="0">
                <a:solidFill>
                  <a:schemeClr val="tx1"/>
                </a:solidFill>
                <a:effectLst/>
                <a:latin typeface="+mn-lt"/>
                <a:ea typeface="+mn-ea"/>
                <a:cs typeface="+mn-cs"/>
              </a:rPr>
              <a:t>The current insolvency system is a one-size-fits-all system that imposes </a:t>
            </a:r>
            <a:r>
              <a:rPr lang="en-GB" sz="1200" b="1" i="1" u="sng" kern="1200" dirty="0">
                <a:solidFill>
                  <a:schemeClr val="tx1"/>
                </a:solidFill>
                <a:effectLst/>
                <a:latin typeface="+mn-lt"/>
                <a:ea typeface="+mn-ea"/>
                <a:cs typeface="+mn-cs"/>
              </a:rPr>
              <a:t>the same duties and obligations</a:t>
            </a:r>
            <a:r>
              <a:rPr lang="en-GB" sz="1200" i="1" u="sng" kern="1200" dirty="0">
                <a:solidFill>
                  <a:schemeClr val="tx1"/>
                </a:solidFill>
                <a:effectLst/>
                <a:latin typeface="+mn-lt"/>
                <a:ea typeface="+mn-ea"/>
                <a:cs typeface="+mn-cs"/>
              </a:rPr>
              <a:t>, </a:t>
            </a:r>
            <a:r>
              <a:rPr lang="en-GB" sz="1200" b="1" i="1" u="sng" kern="1200" dirty="0">
                <a:solidFill>
                  <a:schemeClr val="tx1"/>
                </a:solidFill>
                <a:effectLst/>
                <a:latin typeface="+mn-lt"/>
                <a:ea typeface="+mn-ea"/>
                <a:cs typeface="+mn-cs"/>
              </a:rPr>
              <a:t>regardless of the size and complexity</a:t>
            </a:r>
            <a:r>
              <a:rPr lang="en-GB" sz="1200" i="1" kern="1200" dirty="0">
                <a:solidFill>
                  <a:schemeClr val="tx1"/>
                </a:solidFill>
                <a:effectLst/>
                <a:latin typeface="+mn-lt"/>
                <a:ea typeface="+mn-ea"/>
                <a:cs typeface="+mn-cs"/>
              </a:rPr>
              <a:t> of the administration. In this way, the current system </a:t>
            </a:r>
            <a:r>
              <a:rPr lang="en-GB" sz="1200" b="1" i="1" u="sng" kern="1200" dirty="0">
                <a:solidFill>
                  <a:schemeClr val="tx1"/>
                </a:solidFill>
                <a:effectLst/>
                <a:latin typeface="+mn-lt"/>
                <a:ea typeface="+mn-ea"/>
                <a:cs typeface="+mn-cs"/>
              </a:rPr>
              <a:t>lacks the flexibility</a:t>
            </a:r>
            <a:r>
              <a:rPr lang="en-GB" sz="1200" i="1" kern="1200" dirty="0">
                <a:solidFill>
                  <a:schemeClr val="tx1"/>
                </a:solidFill>
                <a:effectLst/>
                <a:latin typeface="+mn-lt"/>
                <a:ea typeface="+mn-ea"/>
                <a:cs typeface="+mn-cs"/>
              </a:rPr>
              <a:t> to provide for small businesses for which complex, lengthy and rigid procedures can be unsuitable. The barriers </a:t>
            </a:r>
            <a:r>
              <a:rPr lang="en-GB" sz="1200" b="1" i="1" u="sng" kern="1200" dirty="0">
                <a:solidFill>
                  <a:schemeClr val="tx1"/>
                </a:solidFill>
                <a:effectLst/>
                <a:latin typeface="+mn-lt"/>
                <a:ea typeface="+mn-ea"/>
                <a:cs typeface="+mn-cs"/>
              </a:rPr>
              <a:t>of high cost and lengthy processes can prevent distressed small businesses from engaging</a:t>
            </a:r>
            <a:r>
              <a:rPr lang="en-GB" sz="1200" i="1" kern="1200" dirty="0">
                <a:solidFill>
                  <a:schemeClr val="tx1"/>
                </a:solidFill>
                <a:effectLst/>
                <a:latin typeface="+mn-lt"/>
                <a:ea typeface="+mn-ea"/>
                <a:cs typeface="+mn-cs"/>
              </a:rPr>
              <a:t> with the insolvency system early, reducing their opportunity to restructure and survive.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b="1" i="1" u="sng" kern="1200" dirty="0">
                <a:solidFill>
                  <a:schemeClr val="tx1"/>
                </a:solidFill>
                <a:effectLst/>
                <a:latin typeface="+mn-lt"/>
                <a:ea typeface="+mn-ea"/>
                <a:cs typeface="+mn-cs"/>
              </a:rPr>
              <a:t>The costs incurred under external administration are borne out of the assets</a:t>
            </a:r>
            <a:r>
              <a:rPr lang="en-GB" sz="1200" i="1" kern="1200" dirty="0">
                <a:solidFill>
                  <a:schemeClr val="tx1"/>
                </a:solidFill>
                <a:effectLst/>
                <a:latin typeface="+mn-lt"/>
                <a:ea typeface="+mn-ea"/>
                <a:cs typeface="+mn-cs"/>
              </a:rPr>
              <a:t> of the distressed company and </a:t>
            </a:r>
            <a:r>
              <a:rPr lang="en-GB" sz="1200" b="1" i="1" u="sng" kern="1200" dirty="0">
                <a:solidFill>
                  <a:schemeClr val="tx1"/>
                </a:solidFill>
                <a:effectLst/>
                <a:latin typeface="+mn-lt"/>
                <a:ea typeface="+mn-ea"/>
                <a:cs typeface="+mn-cs"/>
              </a:rPr>
              <a:t>can be greater than the value of the assets</a:t>
            </a:r>
            <a:r>
              <a:rPr lang="en-GB" sz="1200" i="1" kern="1200" dirty="0">
                <a:solidFill>
                  <a:schemeClr val="tx1"/>
                </a:solidFill>
                <a:effectLst/>
                <a:latin typeface="+mn-lt"/>
                <a:ea typeface="+mn-ea"/>
                <a:cs typeface="+mn-cs"/>
              </a:rPr>
              <a:t> of the company. This places undue pressure on the company</a:t>
            </a:r>
            <a:r>
              <a:rPr lang="en-GB" sz="1200" b="1" i="1" u="sng" kern="1200" dirty="0">
                <a:solidFill>
                  <a:schemeClr val="tx1"/>
                </a:solidFill>
                <a:effectLst/>
                <a:latin typeface="+mn-lt"/>
                <a:ea typeface="+mn-ea"/>
                <a:cs typeface="+mn-cs"/>
              </a:rPr>
              <a:t>, potentially forcing it into liquidation at the end of voluntary administration</a:t>
            </a:r>
            <a:r>
              <a:rPr lang="en-GB" sz="1200" i="1" kern="1200" dirty="0">
                <a:solidFill>
                  <a:schemeClr val="tx1"/>
                </a:solidFill>
                <a:effectLst/>
                <a:latin typeface="+mn-lt"/>
                <a:ea typeface="+mn-ea"/>
                <a:cs typeface="+mn-cs"/>
              </a:rPr>
              <a:t>, leaving less returns for creditors and employees.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These challenges are </a:t>
            </a:r>
            <a:r>
              <a:rPr lang="en-GB" sz="1200" b="1" i="1" u="sng" kern="1200" dirty="0">
                <a:solidFill>
                  <a:schemeClr val="tx1"/>
                </a:solidFill>
                <a:effectLst/>
                <a:latin typeface="+mn-lt"/>
                <a:ea typeface="+mn-ea"/>
                <a:cs typeface="+mn-cs"/>
              </a:rPr>
              <a:t>particularly evident in light of the economic consequences of Coronavirus</a:t>
            </a:r>
            <a:r>
              <a:rPr lang="en-GB" sz="1200" i="1" kern="1200" dirty="0">
                <a:solidFill>
                  <a:schemeClr val="tx1"/>
                </a:solidFill>
                <a:effectLst/>
                <a:latin typeface="+mn-lt"/>
                <a:ea typeface="+mn-ea"/>
                <a:cs typeface="+mn-cs"/>
              </a:rPr>
              <a:t> and the increase in numbers of businesses facing financial distress. The significant economic consequences have highlighted the need for an efficient external administration process that allows small incorporated businesses to remain viable, and where that is not possible, for a process that encourages a better deal for creditors and employees.</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According to the treasurer’s press release, the reforms will cover around 76 per cent of businesses subject to insolvencies, 98 per cent of whom who have less than 20 employees.</a:t>
            </a:r>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4</a:t>
            </a:fld>
            <a:endParaRPr lang="en-US"/>
          </a:p>
        </p:txBody>
      </p:sp>
    </p:spTree>
    <p:extLst>
      <p:ext uri="{BB962C8B-B14F-4D97-AF65-F5344CB8AC3E}">
        <p14:creationId xmlns:p14="http://schemas.microsoft.com/office/powerpoint/2010/main" val="2657444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Restructuring a Company</a:t>
            </a:r>
            <a:endParaRPr lang="en-AU" sz="1200" kern="1200" dirty="0">
              <a:solidFill>
                <a:schemeClr val="tx1"/>
              </a:solidFill>
              <a:effectLst/>
              <a:latin typeface="+mn-lt"/>
              <a:ea typeface="+mn-ea"/>
              <a:cs typeface="+mn-cs"/>
            </a:endParaRPr>
          </a:p>
          <a:p>
            <a:r>
              <a:rPr lang="en-AU" sz="1200" b="1"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Rather than adapting the existing processes for voluntary administration, the drafters have inserted an entirely new part, Part 5.3B of the Corporations Act 2001 (</a:t>
            </a:r>
            <a:r>
              <a:rPr lang="en-AU" sz="1200" kern="1200" dirty="0" err="1">
                <a:solidFill>
                  <a:schemeClr val="tx1"/>
                </a:solidFill>
                <a:effectLst/>
                <a:latin typeface="+mn-lt"/>
                <a:ea typeface="+mn-ea"/>
                <a:cs typeface="+mn-cs"/>
              </a:rPr>
              <a:t>Cth</a:t>
            </a:r>
            <a:r>
              <a:rPr lang="en-AU" sz="1200" kern="1200" dirty="0">
                <a:solidFill>
                  <a:schemeClr val="tx1"/>
                </a:solidFill>
                <a:effectLst/>
                <a:latin typeface="+mn-lt"/>
                <a:ea typeface="+mn-ea"/>
                <a:cs typeface="+mn-cs"/>
              </a:rPr>
              <a:t>) (CA) entitled “Part 5.3B – Restructuring a Company”, dealing with restructuring of a company.   </a:t>
            </a:r>
          </a:p>
          <a:p>
            <a:pPr lvl="0"/>
            <a:r>
              <a:rPr lang="en-AU" sz="1200" kern="1200" dirty="0">
                <a:solidFill>
                  <a:schemeClr val="tx1"/>
                </a:solidFill>
                <a:effectLst/>
                <a:latin typeface="+mn-lt"/>
                <a:ea typeface="+mn-ea"/>
                <a:cs typeface="+mn-cs"/>
              </a:rPr>
              <a:t>A new type of “debtor in possession” insolvency process is created, called the “restructuring” process. Under that process, Incorporated businesses </a:t>
            </a:r>
            <a:r>
              <a:rPr lang="en-AU" sz="1200" b="1" u="sng" kern="1200" dirty="0">
                <a:solidFill>
                  <a:schemeClr val="tx1"/>
                </a:solidFill>
                <a:effectLst/>
                <a:latin typeface="+mn-lt"/>
                <a:ea typeface="+mn-ea"/>
                <a:cs typeface="+mn-cs"/>
              </a:rPr>
              <a:t>with liabilities of less than $1 million </a:t>
            </a:r>
            <a:r>
              <a:rPr lang="en-AU" sz="1200" kern="1200" dirty="0">
                <a:solidFill>
                  <a:schemeClr val="tx1"/>
                </a:solidFill>
                <a:effectLst/>
                <a:latin typeface="+mn-lt"/>
                <a:ea typeface="+mn-ea"/>
                <a:cs typeface="+mn-cs"/>
              </a:rPr>
              <a:t>are permitted to stay in control of the business while restructuring their existing debts.  </a:t>
            </a:r>
          </a:p>
          <a:p>
            <a:pPr lvl="0"/>
            <a:r>
              <a:rPr lang="en-AU" sz="1200" kern="1200" dirty="0">
                <a:solidFill>
                  <a:schemeClr val="tx1"/>
                </a:solidFill>
                <a:effectLst/>
                <a:latin typeface="+mn-lt"/>
                <a:ea typeface="+mn-ea"/>
                <a:cs typeface="+mn-cs"/>
              </a:rPr>
              <a:t>Whilst the company will stay under director control, the director/s will be required to appoint a “restructuring practitioner”.  The practitioner will have to be a registered liquidator.</a:t>
            </a:r>
          </a:p>
          <a:p>
            <a:pPr lvl="0"/>
            <a:r>
              <a:rPr lang="en-AU" sz="1200" kern="1200" dirty="0">
                <a:solidFill>
                  <a:schemeClr val="tx1"/>
                </a:solidFill>
                <a:effectLst/>
                <a:latin typeface="+mn-lt"/>
                <a:ea typeface="+mn-ea"/>
                <a:cs typeface="+mn-cs"/>
              </a:rPr>
              <a:t>The office of “restructuring practitioner” is created to be retained to assist in restructuring, and in dealing with creditors.   The term for the appointee used in the part is “restructuring practitioner”.  The term is used for an appointee both during the restructuring period and after the restructuring plan is accepted: there is no term akin to “deed administrator”.  </a:t>
            </a:r>
          </a:p>
          <a:p>
            <a:pPr lvl="0"/>
            <a:r>
              <a:rPr lang="en-AU" sz="1200" kern="1200" dirty="0">
                <a:solidFill>
                  <a:schemeClr val="tx1"/>
                </a:solidFill>
                <a:effectLst/>
                <a:latin typeface="+mn-lt"/>
                <a:ea typeface="+mn-ea"/>
                <a:cs typeface="+mn-cs"/>
              </a:rPr>
              <a:t>Once the director/s have approved the appointment of a restructuring practitioner, the company is protected from all unsecured creditors, and there is limited protection from secured creditors. These creditors cannot enforce personal guarantees against the directors from this time.  </a:t>
            </a:r>
          </a:p>
          <a:p>
            <a:r>
              <a:rPr lang="en-AU" sz="1200" kern="1200" dirty="0">
                <a:solidFill>
                  <a:schemeClr val="tx1"/>
                </a:solidFill>
                <a:effectLst/>
                <a:latin typeface="+mn-lt"/>
                <a:ea typeface="+mn-ea"/>
                <a:cs typeface="+mn-cs"/>
              </a:rPr>
              <a:t>See s453B</a:t>
            </a:r>
          </a:p>
          <a:p>
            <a:r>
              <a:rPr lang="en-AU" sz="1200" kern="1200" dirty="0">
                <a:solidFill>
                  <a:schemeClr val="tx1"/>
                </a:solidFill>
                <a:effectLst/>
                <a:latin typeface="+mn-lt"/>
                <a:ea typeface="+mn-ea"/>
                <a:cs typeface="+mn-cs"/>
              </a:rPr>
              <a:t>See generally Division 4, Subdivision C of Part 5.3B, s456G.  The restructuring practitioner is referred to in the explanatory memorandum and in many commentaries (but not in the proposed amendments to the CA) as a “small business restructuring practitioner”.  </a:t>
            </a:r>
          </a:p>
          <a:p>
            <a:r>
              <a:rPr lang="en-AU" sz="1200" kern="1200" dirty="0">
                <a:solidFill>
                  <a:schemeClr val="tx1"/>
                </a:solidFill>
                <a:effectLst/>
                <a:latin typeface="+mn-lt"/>
                <a:ea typeface="+mn-ea"/>
                <a:cs typeface="+mn-cs"/>
              </a:rPr>
              <a:t>A new definition in s.9 of the Act is included to define the term.  </a:t>
            </a:r>
          </a:p>
          <a:p>
            <a:r>
              <a:rPr lang="en-AU" sz="1200" kern="1200" dirty="0">
                <a:solidFill>
                  <a:schemeClr val="tx1"/>
                </a:solidFill>
                <a:effectLst/>
                <a:latin typeface="+mn-lt"/>
                <a:ea typeface="+mn-ea"/>
                <a:cs typeface="+mn-cs"/>
              </a:rPr>
              <a:t>See generally Division 2, Subdivision E of Part 5.3B, s453P ff</a:t>
            </a:r>
          </a:p>
          <a:p>
            <a:r>
              <a:rPr lang="en-AU" sz="1200" kern="1200" dirty="0">
                <a:solidFill>
                  <a:schemeClr val="tx1"/>
                </a:solidFill>
                <a:effectLst/>
                <a:latin typeface="+mn-lt"/>
                <a:ea typeface="+mn-ea"/>
                <a:cs typeface="+mn-cs"/>
              </a:rPr>
              <a:t>See s453V.</a:t>
            </a:r>
          </a:p>
          <a:p>
            <a:r>
              <a:rPr lang="en-AU" sz="1200" kern="1200" dirty="0">
                <a:solidFill>
                  <a:schemeClr val="tx1"/>
                </a:solidFill>
                <a:effectLst/>
                <a:latin typeface="+mn-lt"/>
                <a:ea typeface="+mn-ea"/>
                <a:cs typeface="+mn-cs"/>
              </a:rPr>
              <a:t>See s455A(2)</a:t>
            </a:r>
          </a:p>
          <a:p>
            <a:r>
              <a:rPr lang="en-AU" sz="1200" kern="1200" dirty="0">
                <a:solidFill>
                  <a:schemeClr val="tx1"/>
                </a:solidFill>
                <a:effectLst/>
                <a:latin typeface="+mn-lt"/>
                <a:ea typeface="+mn-ea"/>
                <a:cs typeface="+mn-cs"/>
              </a:rPr>
              <a:t>See Division 3, ss455A to 455B.</a:t>
            </a:r>
          </a:p>
          <a:p>
            <a:r>
              <a:rPr lang="en-AU" sz="1200" kern="1200" dirty="0">
                <a:solidFill>
                  <a:schemeClr val="tx1"/>
                </a:solidFill>
                <a:effectLst/>
                <a:latin typeface="+mn-lt"/>
                <a:ea typeface="+mn-ea"/>
                <a:cs typeface="+mn-cs"/>
              </a:rPr>
              <a:t>See s455B.</a:t>
            </a:r>
          </a:p>
          <a:p>
            <a:r>
              <a:rPr lang="en-AU" sz="1200" kern="1200" dirty="0">
                <a:solidFill>
                  <a:schemeClr val="tx1"/>
                </a:solidFill>
                <a:effectLst/>
                <a:latin typeface="+mn-lt"/>
                <a:ea typeface="+mn-ea"/>
                <a:cs typeface="+mn-cs"/>
              </a:rPr>
              <a:t>See s453J.</a:t>
            </a:r>
          </a:p>
          <a:p>
            <a:r>
              <a:rPr lang="en-AU" sz="1200" kern="1200" dirty="0">
                <a:solidFill>
                  <a:schemeClr val="tx1"/>
                </a:solidFill>
                <a:effectLst/>
                <a:latin typeface="+mn-lt"/>
                <a:ea typeface="+mn-ea"/>
                <a:cs typeface="+mn-cs"/>
              </a:rPr>
              <a:t>See generally Division 2, subdivision D.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5</a:t>
            </a:fld>
            <a:endParaRPr lang="en-US"/>
          </a:p>
        </p:txBody>
      </p:sp>
    </p:spTree>
    <p:extLst>
      <p:ext uri="{BB962C8B-B14F-4D97-AF65-F5344CB8AC3E}">
        <p14:creationId xmlns:p14="http://schemas.microsoft.com/office/powerpoint/2010/main" val="3878720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A company who proposes a restructuring plan is taken to be insolvent.</a:t>
            </a:r>
          </a:p>
          <a:p>
            <a:pPr lvl="0"/>
            <a:r>
              <a:rPr lang="en-AU" sz="1200" kern="1200" dirty="0">
                <a:solidFill>
                  <a:schemeClr val="tx1"/>
                </a:solidFill>
                <a:effectLst/>
                <a:latin typeface="+mn-lt"/>
                <a:ea typeface="+mn-ea"/>
                <a:cs typeface="+mn-cs"/>
              </a:rPr>
              <a:t>The company has 20 days to develop a restructuring plan, in which time the director/s are still in control of the business.</a:t>
            </a:r>
          </a:p>
          <a:p>
            <a:pPr lvl="0"/>
            <a:r>
              <a:rPr lang="en-AU" sz="1200" kern="1200" dirty="0">
                <a:solidFill>
                  <a:schemeClr val="tx1"/>
                </a:solidFill>
                <a:effectLst/>
                <a:latin typeface="+mn-lt"/>
                <a:ea typeface="+mn-ea"/>
                <a:cs typeface="+mn-cs"/>
              </a:rPr>
              <a:t>Creditors then have 15 days to vote on the restructuring plan, and if accepted the practitioner will oversee the distributions of funds to creditors.  </a:t>
            </a:r>
          </a:p>
          <a:p>
            <a:pPr lvl="0"/>
            <a:r>
              <a:rPr lang="en-AU" sz="1200" kern="1200" dirty="0">
                <a:solidFill>
                  <a:schemeClr val="tx1"/>
                </a:solidFill>
                <a:effectLst/>
                <a:latin typeface="+mn-lt"/>
                <a:ea typeface="+mn-ea"/>
                <a:cs typeface="+mn-cs"/>
              </a:rPr>
              <a:t>Employee entitlements that are due and payable will be required to be paid in full before the plan is voted on by creditors, and outstanding tax filings (but not due payments) will need to be up to date. </a:t>
            </a:r>
          </a:p>
          <a:p>
            <a:pPr lvl="0"/>
            <a:r>
              <a:rPr lang="en-AU" sz="1200" kern="1200" dirty="0">
                <a:solidFill>
                  <a:schemeClr val="tx1"/>
                </a:solidFill>
                <a:effectLst/>
                <a:latin typeface="+mn-lt"/>
                <a:ea typeface="+mn-ea"/>
                <a:cs typeface="+mn-cs"/>
              </a:rPr>
              <a:t>The restructuring plan will require a vote of more than 50% of creditors by value to be approved.  Related party creditors will be prohibited from voting on the plan.</a:t>
            </a:r>
          </a:p>
          <a:p>
            <a:pPr lvl="0"/>
            <a:r>
              <a:rPr lang="en-AU" sz="1200" kern="1200" dirty="0">
                <a:solidFill>
                  <a:schemeClr val="tx1"/>
                </a:solidFill>
                <a:effectLst/>
                <a:latin typeface="+mn-lt"/>
                <a:ea typeface="+mn-ea"/>
                <a:cs typeface="+mn-cs"/>
              </a:rPr>
              <a:t>The restructuring practitioner has power to terminate a restructuring on certain grounds:  see s453J.  The grounds include (subject to further regulations) if the company does not meet the eligibility criteria for restructuring,  if it would not be in the interests of creditors to make a restructuring plan, or continue with a plan, or it would be in the interests of creditors for the company to be wound up.</a:t>
            </a:r>
          </a:p>
          <a:p>
            <a:pPr lvl="0"/>
            <a:r>
              <a:rPr lang="en-AU" sz="1200" kern="1200" dirty="0">
                <a:solidFill>
                  <a:schemeClr val="tx1"/>
                </a:solidFill>
                <a:effectLst/>
                <a:latin typeface="+mn-lt"/>
                <a:ea typeface="+mn-ea"/>
                <a:cs typeface="+mn-cs"/>
              </a:rPr>
              <a:t>Many of the mechanical sections of the part are copied over from part 5.3A. An example: a person appointed as a restructuring practitioner must make a declaration of relevant relationships.  The DIRRI provision, section 60, has been amended accordingly.  Similarly, there are parallel restrictions on third party property and secured creditor action during the period of the restructuring process.  Others include, effects of an appointment on a winding up (which are akin to a VA appointment) and secured creditor assets and leave to proceed.</a:t>
            </a:r>
          </a:p>
          <a:p>
            <a:pPr lvl="0"/>
            <a:r>
              <a:rPr lang="en-AU" sz="1200" kern="1200" dirty="0">
                <a:solidFill>
                  <a:schemeClr val="tx1"/>
                </a:solidFill>
                <a:effectLst/>
                <a:latin typeface="+mn-lt"/>
                <a:ea typeface="+mn-ea"/>
                <a:cs typeface="+mn-cs"/>
              </a:rPr>
              <a:t>A lot of basic mechanics dealt with in the new Part 5.3B are copies of similar provisions from 5.3A.  </a:t>
            </a:r>
          </a:p>
          <a:p>
            <a:r>
              <a:rPr lang="en-AU" sz="1200" kern="1200" dirty="0">
                <a:solidFill>
                  <a:schemeClr val="tx1"/>
                </a:solidFill>
                <a:effectLst/>
                <a:latin typeface="+mn-lt"/>
                <a:ea typeface="+mn-ea"/>
                <a:cs typeface="+mn-cs"/>
              </a:rPr>
              <a:t>References to sections of the CA in this paper refer to the provisions to be inserted by the Bill, unless otherwise indicated. </a:t>
            </a:r>
          </a:p>
          <a:p>
            <a:r>
              <a:rPr lang="en-AU" sz="1200" kern="1200" dirty="0">
                <a:solidFill>
                  <a:schemeClr val="tx1"/>
                </a:solidFill>
                <a:effectLst/>
                <a:latin typeface="+mn-lt"/>
                <a:ea typeface="+mn-ea"/>
                <a:cs typeface="+mn-cs"/>
              </a:rPr>
              <a:t>See s453K</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6</a:t>
            </a:fld>
            <a:endParaRPr lang="en-US"/>
          </a:p>
        </p:txBody>
      </p:sp>
    </p:spTree>
    <p:extLst>
      <p:ext uri="{BB962C8B-B14F-4D97-AF65-F5344CB8AC3E}">
        <p14:creationId xmlns:p14="http://schemas.microsoft.com/office/powerpoint/2010/main" val="48319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A company who proposes a restructuring plan is taken to be insolvent.</a:t>
            </a:r>
          </a:p>
          <a:p>
            <a:pPr lvl="0"/>
            <a:r>
              <a:rPr lang="en-AU" sz="1200" kern="1200" dirty="0">
                <a:solidFill>
                  <a:schemeClr val="tx1"/>
                </a:solidFill>
                <a:effectLst/>
                <a:latin typeface="+mn-lt"/>
                <a:ea typeface="+mn-ea"/>
                <a:cs typeface="+mn-cs"/>
              </a:rPr>
              <a:t>The company has 20 days to develop a restructuring plan, in which time the director/s are still in control of the business.</a:t>
            </a:r>
          </a:p>
          <a:p>
            <a:pPr lvl="0"/>
            <a:r>
              <a:rPr lang="en-AU" sz="1200" kern="1200" dirty="0">
                <a:solidFill>
                  <a:schemeClr val="tx1"/>
                </a:solidFill>
                <a:effectLst/>
                <a:latin typeface="+mn-lt"/>
                <a:ea typeface="+mn-ea"/>
                <a:cs typeface="+mn-cs"/>
              </a:rPr>
              <a:t>Creditors then have 15 days to vote on the restructuring plan, and if accepted the practitioner will oversee the distributions of funds to creditors.  </a:t>
            </a:r>
          </a:p>
          <a:p>
            <a:pPr lvl="0"/>
            <a:r>
              <a:rPr lang="en-AU" sz="1200" kern="1200" dirty="0">
                <a:solidFill>
                  <a:schemeClr val="tx1"/>
                </a:solidFill>
                <a:effectLst/>
                <a:latin typeface="+mn-lt"/>
                <a:ea typeface="+mn-ea"/>
                <a:cs typeface="+mn-cs"/>
              </a:rPr>
              <a:t>Employee entitlements that are due and payable will be required to be paid in full before the plan is voted on by creditors, and outstanding tax filings (but not due payments) will need to be up to date. </a:t>
            </a:r>
          </a:p>
          <a:p>
            <a:pPr lvl="0"/>
            <a:r>
              <a:rPr lang="en-AU" sz="1200" kern="1200" dirty="0">
                <a:solidFill>
                  <a:schemeClr val="tx1"/>
                </a:solidFill>
                <a:effectLst/>
                <a:latin typeface="+mn-lt"/>
                <a:ea typeface="+mn-ea"/>
                <a:cs typeface="+mn-cs"/>
              </a:rPr>
              <a:t>The restructuring plan will require a vote of more than 50% of creditors by value to be approved.  Related party creditors will be prohibited from voting on the plan.</a:t>
            </a:r>
          </a:p>
          <a:p>
            <a:pPr lvl="0"/>
            <a:r>
              <a:rPr lang="en-AU" sz="1200" kern="1200" dirty="0">
                <a:solidFill>
                  <a:schemeClr val="tx1"/>
                </a:solidFill>
                <a:effectLst/>
                <a:latin typeface="+mn-lt"/>
                <a:ea typeface="+mn-ea"/>
                <a:cs typeface="+mn-cs"/>
              </a:rPr>
              <a:t>The restructuring practitioner has power to terminate a restructuring on certain grounds:  see s453J.  The grounds include (subject to further regulations) if the company does not meet the eligibility criteria for restructuring,  if it would not be in the interests of creditors to make a restructuring plan, or continue with a plan, or it would be in the interests of creditors for the company to be wound up.</a:t>
            </a:r>
          </a:p>
          <a:p>
            <a:pPr lvl="0"/>
            <a:r>
              <a:rPr lang="en-AU" sz="1200" kern="1200" dirty="0">
                <a:solidFill>
                  <a:schemeClr val="tx1"/>
                </a:solidFill>
                <a:effectLst/>
                <a:latin typeface="+mn-lt"/>
                <a:ea typeface="+mn-ea"/>
                <a:cs typeface="+mn-cs"/>
              </a:rPr>
              <a:t>Many of the mechanical sections of the part are copied over from part 5.3A. An example: a person appointed as a restructuring practitioner must make a declaration of relevant relationships.  The DIRRI provision, section 60, has been amended accordingly.  Similarly, there are parallel restrictions on third party property and secured creditor action during the period of the restructuring process.  Others include, effects of an appointment on a winding up (which are akin to a VA appointment) and secured creditor assets and leave to proceed.</a:t>
            </a:r>
          </a:p>
          <a:p>
            <a:pPr lvl="0"/>
            <a:r>
              <a:rPr lang="en-AU" sz="1200" kern="1200" dirty="0">
                <a:solidFill>
                  <a:schemeClr val="tx1"/>
                </a:solidFill>
                <a:effectLst/>
                <a:latin typeface="+mn-lt"/>
                <a:ea typeface="+mn-ea"/>
                <a:cs typeface="+mn-cs"/>
              </a:rPr>
              <a:t>A lot of basic mechanics dealt with in the new Part 5.3B are copies of similar provisions from 5.3A.  </a:t>
            </a:r>
          </a:p>
          <a:p>
            <a:r>
              <a:rPr lang="en-AU" sz="1200" kern="1200" dirty="0">
                <a:solidFill>
                  <a:schemeClr val="tx1"/>
                </a:solidFill>
                <a:effectLst/>
                <a:latin typeface="+mn-lt"/>
                <a:ea typeface="+mn-ea"/>
                <a:cs typeface="+mn-cs"/>
              </a:rPr>
              <a:t>References to sections of the CA in this paper refer to the provisions to be inserted by the Bill, unless otherwise indicated. </a:t>
            </a:r>
          </a:p>
          <a:p>
            <a:r>
              <a:rPr lang="en-AU" sz="1200" kern="1200" dirty="0">
                <a:solidFill>
                  <a:schemeClr val="tx1"/>
                </a:solidFill>
                <a:effectLst/>
                <a:latin typeface="+mn-lt"/>
                <a:ea typeface="+mn-ea"/>
                <a:cs typeface="+mn-cs"/>
              </a:rPr>
              <a:t>See s453K</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7</a:t>
            </a:fld>
            <a:endParaRPr lang="en-US"/>
          </a:p>
        </p:txBody>
      </p:sp>
    </p:spTree>
    <p:extLst>
      <p:ext uri="{BB962C8B-B14F-4D97-AF65-F5344CB8AC3E}">
        <p14:creationId xmlns:p14="http://schemas.microsoft.com/office/powerpoint/2010/main" val="1167670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A company who proposes a restructuring plan is taken to be insolvent.</a:t>
            </a:r>
          </a:p>
          <a:p>
            <a:pPr lvl="0"/>
            <a:r>
              <a:rPr lang="en-AU" sz="1200" kern="1200" dirty="0">
                <a:solidFill>
                  <a:schemeClr val="tx1"/>
                </a:solidFill>
                <a:effectLst/>
                <a:latin typeface="+mn-lt"/>
                <a:ea typeface="+mn-ea"/>
                <a:cs typeface="+mn-cs"/>
              </a:rPr>
              <a:t>The company has 20 days to develop a restructuring plan, in which time the director/s are still in control of the business.</a:t>
            </a:r>
          </a:p>
          <a:p>
            <a:pPr lvl="0"/>
            <a:r>
              <a:rPr lang="en-AU" sz="1200" kern="1200" dirty="0">
                <a:solidFill>
                  <a:schemeClr val="tx1"/>
                </a:solidFill>
                <a:effectLst/>
                <a:latin typeface="+mn-lt"/>
                <a:ea typeface="+mn-ea"/>
                <a:cs typeface="+mn-cs"/>
              </a:rPr>
              <a:t>Creditors then have 15 days to vote on the restructuring plan, and if accepted the practitioner will oversee the distributions of funds to creditors.  </a:t>
            </a:r>
          </a:p>
          <a:p>
            <a:pPr lvl="0"/>
            <a:r>
              <a:rPr lang="en-AU" sz="1200" kern="1200" dirty="0">
                <a:solidFill>
                  <a:schemeClr val="tx1"/>
                </a:solidFill>
                <a:effectLst/>
                <a:latin typeface="+mn-lt"/>
                <a:ea typeface="+mn-ea"/>
                <a:cs typeface="+mn-cs"/>
              </a:rPr>
              <a:t>Employee entitlements that are due and payable will be required to be paid in full before the plan is voted on by creditors, and outstanding tax filings (but not due payments) will need to be up to date. </a:t>
            </a:r>
          </a:p>
          <a:p>
            <a:pPr lvl="0"/>
            <a:r>
              <a:rPr lang="en-AU" sz="1200" kern="1200" dirty="0">
                <a:solidFill>
                  <a:schemeClr val="tx1"/>
                </a:solidFill>
                <a:effectLst/>
                <a:latin typeface="+mn-lt"/>
                <a:ea typeface="+mn-ea"/>
                <a:cs typeface="+mn-cs"/>
              </a:rPr>
              <a:t>The restructuring plan will require a vote of more than 50% of creditors by value to be approved.  Related party creditors will be prohibited from voting on the plan.</a:t>
            </a:r>
          </a:p>
          <a:p>
            <a:pPr lvl="0"/>
            <a:r>
              <a:rPr lang="en-AU" sz="1200" kern="1200" dirty="0">
                <a:solidFill>
                  <a:schemeClr val="tx1"/>
                </a:solidFill>
                <a:effectLst/>
                <a:latin typeface="+mn-lt"/>
                <a:ea typeface="+mn-ea"/>
                <a:cs typeface="+mn-cs"/>
              </a:rPr>
              <a:t>The restructuring practitioner has power to terminate a restructuring on certain grounds:  see s453J.  The grounds include (subject to further regulations) if the company does not meet the eligibility criteria for restructuring,  if it would not be in the interests of creditors to make a restructuring plan, or continue with a plan, or it would be in the interests of creditors for the company to be wound up.</a:t>
            </a:r>
          </a:p>
          <a:p>
            <a:pPr lvl="0"/>
            <a:r>
              <a:rPr lang="en-AU" sz="1200" kern="1200" dirty="0">
                <a:solidFill>
                  <a:schemeClr val="tx1"/>
                </a:solidFill>
                <a:effectLst/>
                <a:latin typeface="+mn-lt"/>
                <a:ea typeface="+mn-ea"/>
                <a:cs typeface="+mn-cs"/>
              </a:rPr>
              <a:t>Many of the mechanical sections of the part are copied over from part 5.3A. An example: a person appointed as a restructuring practitioner must make a declaration of relevant relationships.  The DIRRI provision, section 60, has been amended accordingly.  Similarly, there are parallel restrictions on third party property and secured creditor action during the period of the restructuring process.  Others include, effects of an appointment on a winding up (which are akin to a VA appointment) and secured creditor assets and leave to proceed.</a:t>
            </a:r>
          </a:p>
          <a:p>
            <a:pPr lvl="0"/>
            <a:r>
              <a:rPr lang="en-AU" sz="1200" kern="1200" dirty="0">
                <a:solidFill>
                  <a:schemeClr val="tx1"/>
                </a:solidFill>
                <a:effectLst/>
                <a:latin typeface="+mn-lt"/>
                <a:ea typeface="+mn-ea"/>
                <a:cs typeface="+mn-cs"/>
              </a:rPr>
              <a:t>A lot of basic mechanics dealt with in the new Part 5.3B are copies of similar provisions from 5.3A.  </a:t>
            </a:r>
          </a:p>
          <a:p>
            <a:r>
              <a:rPr lang="en-AU" sz="1200" kern="1200" dirty="0">
                <a:solidFill>
                  <a:schemeClr val="tx1"/>
                </a:solidFill>
                <a:effectLst/>
                <a:latin typeface="+mn-lt"/>
                <a:ea typeface="+mn-ea"/>
                <a:cs typeface="+mn-cs"/>
              </a:rPr>
              <a:t>References to sections of the CA in this paper refer to the provisions to be inserted by the Bill, unless otherwise indicated. </a:t>
            </a:r>
          </a:p>
          <a:p>
            <a:r>
              <a:rPr lang="en-AU" sz="1200" kern="1200" dirty="0">
                <a:solidFill>
                  <a:schemeClr val="tx1"/>
                </a:solidFill>
                <a:effectLst/>
                <a:latin typeface="+mn-lt"/>
                <a:ea typeface="+mn-ea"/>
                <a:cs typeface="+mn-cs"/>
              </a:rPr>
              <a:t>See s453K</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8</a:t>
            </a:fld>
            <a:endParaRPr lang="en-US"/>
          </a:p>
        </p:txBody>
      </p:sp>
    </p:spTree>
    <p:extLst>
      <p:ext uri="{BB962C8B-B14F-4D97-AF65-F5344CB8AC3E}">
        <p14:creationId xmlns:p14="http://schemas.microsoft.com/office/powerpoint/2010/main" val="2029363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A company who proposes a restructuring plan is taken to be insolvent.</a:t>
            </a:r>
          </a:p>
          <a:p>
            <a:pPr lvl="0"/>
            <a:r>
              <a:rPr lang="en-AU" sz="1200" kern="1200" dirty="0">
                <a:solidFill>
                  <a:schemeClr val="tx1"/>
                </a:solidFill>
                <a:effectLst/>
                <a:latin typeface="+mn-lt"/>
                <a:ea typeface="+mn-ea"/>
                <a:cs typeface="+mn-cs"/>
              </a:rPr>
              <a:t>The company has 20 days to develop a restructuring plan, in which time the director/s are still in control of the business.</a:t>
            </a:r>
          </a:p>
          <a:p>
            <a:pPr lvl="0"/>
            <a:r>
              <a:rPr lang="en-AU" sz="1200" kern="1200" dirty="0">
                <a:solidFill>
                  <a:schemeClr val="tx1"/>
                </a:solidFill>
                <a:effectLst/>
                <a:latin typeface="+mn-lt"/>
                <a:ea typeface="+mn-ea"/>
                <a:cs typeface="+mn-cs"/>
              </a:rPr>
              <a:t>Creditors then have 15 days to vote on the restructuring plan, and if accepted the practitioner will oversee the distributions of funds to creditors.  </a:t>
            </a:r>
          </a:p>
          <a:p>
            <a:pPr lvl="0"/>
            <a:r>
              <a:rPr lang="en-AU" sz="1200" kern="1200" dirty="0">
                <a:solidFill>
                  <a:schemeClr val="tx1"/>
                </a:solidFill>
                <a:effectLst/>
                <a:latin typeface="+mn-lt"/>
                <a:ea typeface="+mn-ea"/>
                <a:cs typeface="+mn-cs"/>
              </a:rPr>
              <a:t>Employee entitlements that are due and payable will be required to be paid in full before the plan is voted on by creditors, and outstanding tax filings (but not due payments) will need to be up to date. </a:t>
            </a:r>
          </a:p>
          <a:p>
            <a:pPr lvl="0"/>
            <a:r>
              <a:rPr lang="en-AU" sz="1200" kern="1200" dirty="0">
                <a:solidFill>
                  <a:schemeClr val="tx1"/>
                </a:solidFill>
                <a:effectLst/>
                <a:latin typeface="+mn-lt"/>
                <a:ea typeface="+mn-ea"/>
                <a:cs typeface="+mn-cs"/>
              </a:rPr>
              <a:t>The restructuring plan will require a vote of more than 50% of creditors by value to be approved.  Related party creditors will be prohibited from voting on the plan.</a:t>
            </a:r>
          </a:p>
          <a:p>
            <a:pPr lvl="0"/>
            <a:r>
              <a:rPr lang="en-AU" sz="1200" kern="1200" dirty="0">
                <a:solidFill>
                  <a:schemeClr val="tx1"/>
                </a:solidFill>
                <a:effectLst/>
                <a:latin typeface="+mn-lt"/>
                <a:ea typeface="+mn-ea"/>
                <a:cs typeface="+mn-cs"/>
              </a:rPr>
              <a:t>The restructuring practitioner has power to terminate a restructuring on certain grounds:  see s453J.  The grounds include (subject to further regulations) if the company does not meet the eligibility criteria for restructuring,  if it would not be in the interests of creditors to make a restructuring plan, or continue with a plan, or it would be in the interests of creditors for the company to be wound up.</a:t>
            </a:r>
          </a:p>
          <a:p>
            <a:pPr lvl="0"/>
            <a:r>
              <a:rPr lang="en-AU" sz="1200" kern="1200" dirty="0">
                <a:solidFill>
                  <a:schemeClr val="tx1"/>
                </a:solidFill>
                <a:effectLst/>
                <a:latin typeface="+mn-lt"/>
                <a:ea typeface="+mn-ea"/>
                <a:cs typeface="+mn-cs"/>
              </a:rPr>
              <a:t>Many of the mechanical sections of the part are copied over from part 5.3A. An example: a person appointed as a restructuring practitioner must make a declaration of relevant relationships.  The DIRRI provision, section 60, has been amended accordingly.  Similarly, there are parallel restrictions on third party property and secured creditor action during the period of the restructuring process.  Others include, effects of an appointment on a winding up (which are akin to a VA appointment) and secured creditor assets and leave to proceed.</a:t>
            </a:r>
          </a:p>
          <a:p>
            <a:pPr lvl="0"/>
            <a:r>
              <a:rPr lang="en-AU" sz="1200" kern="1200" dirty="0">
                <a:solidFill>
                  <a:schemeClr val="tx1"/>
                </a:solidFill>
                <a:effectLst/>
                <a:latin typeface="+mn-lt"/>
                <a:ea typeface="+mn-ea"/>
                <a:cs typeface="+mn-cs"/>
              </a:rPr>
              <a:t>A lot of basic mechanics dealt with in the new Part 5.3B are copies of similar provisions from 5.3A.  </a:t>
            </a:r>
          </a:p>
          <a:p>
            <a:r>
              <a:rPr lang="en-AU" sz="1200" kern="1200" dirty="0">
                <a:solidFill>
                  <a:schemeClr val="tx1"/>
                </a:solidFill>
                <a:effectLst/>
                <a:latin typeface="+mn-lt"/>
                <a:ea typeface="+mn-ea"/>
                <a:cs typeface="+mn-cs"/>
              </a:rPr>
              <a:t>References to sections of the CA in this paper refer to the provisions to be inserted by the Bill, unless otherwise indicated. </a:t>
            </a:r>
          </a:p>
          <a:p>
            <a:r>
              <a:rPr lang="en-AU" sz="1200" kern="1200" dirty="0">
                <a:solidFill>
                  <a:schemeClr val="tx1"/>
                </a:solidFill>
                <a:effectLst/>
                <a:latin typeface="+mn-lt"/>
                <a:ea typeface="+mn-ea"/>
                <a:cs typeface="+mn-cs"/>
              </a:rPr>
              <a:t>See s453K</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9</a:t>
            </a:fld>
            <a:endParaRPr lang="en-US"/>
          </a:p>
        </p:txBody>
      </p:sp>
    </p:spTree>
    <p:extLst>
      <p:ext uri="{BB962C8B-B14F-4D97-AF65-F5344CB8AC3E}">
        <p14:creationId xmlns:p14="http://schemas.microsoft.com/office/powerpoint/2010/main" val="2678719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What is the best threshold for the reforms to cut in?  Are the total amount of debts really the best criteria to apply?</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amount of the debt threshold is a real issue.  Careful thought needs to be given to the basket of companies the government is really looking to protect.  If the government is really looking to carve out those companies which make up (by number) the bulk of insolvencies, which typically do not (or should not) involve much work by the insolvency practitioner due to low levels of assets, then the debt threshold ought to be lower.  The objective for these companies may be to “speed” through the process of getting in and distributing assets and to turn over a new leaf so the business transforms into a debt free existence.  </a:t>
            </a:r>
          </a:p>
          <a:p>
            <a:pPr lvl="0"/>
            <a:r>
              <a:rPr lang="en-AU" sz="1200" kern="1200" dirty="0">
                <a:solidFill>
                  <a:schemeClr val="tx1"/>
                </a:solidFill>
                <a:effectLst/>
                <a:latin typeface="+mn-lt"/>
                <a:ea typeface="+mn-ea"/>
                <a:cs typeface="+mn-cs"/>
              </a:rPr>
              <a:t>Likewise, the types of and what sort of debts that are to count is an issue.  If future debts are included, then any company with long lease obligations for land or equipment may qualify for the debt threshold if future lease payments are counted.  Likewise, if contingent debts are counted then operating contracts (</a:t>
            </a:r>
            <a:r>
              <a:rPr lang="en-AU" sz="1200" kern="1200" dirty="0" err="1">
                <a:solidFill>
                  <a:schemeClr val="tx1"/>
                </a:solidFill>
                <a:effectLst/>
                <a:latin typeface="+mn-lt"/>
                <a:ea typeface="+mn-ea"/>
                <a:cs typeface="+mn-cs"/>
              </a:rPr>
              <a:t>eg</a:t>
            </a:r>
            <a:r>
              <a:rPr lang="en-AU" sz="1200" kern="1200" dirty="0">
                <a:solidFill>
                  <a:schemeClr val="tx1"/>
                </a:solidFill>
                <a:effectLst/>
                <a:latin typeface="+mn-lt"/>
                <a:ea typeface="+mn-ea"/>
                <a:cs typeface="+mn-cs"/>
              </a:rPr>
              <a:t> a construction subcontract) may also reach the threshold with such claims.</a:t>
            </a:r>
          </a:p>
          <a:p>
            <a:pPr lvl="0"/>
            <a:r>
              <a:rPr lang="en-AU" sz="1200" kern="1200" dirty="0">
                <a:solidFill>
                  <a:schemeClr val="tx1"/>
                </a:solidFill>
                <a:effectLst/>
                <a:latin typeface="+mn-lt"/>
                <a:ea typeface="+mn-ea"/>
                <a:cs typeface="+mn-cs"/>
              </a:rPr>
              <a:t>The prejudice to creditors of a very simplified process is not unwarranted since, for such companies, there would normally be little or no return to creditors anyway.  Such a policy objective would be aided by a low threshold of say $250,000 not including future or contingent claims, </a:t>
            </a:r>
            <a:r>
              <a:rPr lang="en-AU" sz="1200" b="1" u="sng" kern="1200" dirty="0">
                <a:solidFill>
                  <a:schemeClr val="tx1"/>
                </a:solidFill>
                <a:effectLst/>
                <a:latin typeface="+mn-lt"/>
                <a:ea typeface="+mn-ea"/>
                <a:cs typeface="+mn-cs"/>
              </a:rPr>
              <a:t>if a debt threshold is to be the only criteria applied</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There is a lot of sense in using a broader criterion than debt alone.  Similar reforms in Singapore have introduced thresholds that take into account other factors.  Companies are eligible to participate in the Simplified Insolvency Programme in Singapore only if they satisfy all of the following criteria:</a:t>
            </a:r>
          </a:p>
          <a:p>
            <a:pPr lvl="1"/>
            <a:r>
              <a:rPr lang="en-AU" sz="1200" kern="1200" dirty="0">
                <a:solidFill>
                  <a:schemeClr val="tx1"/>
                </a:solidFill>
                <a:effectLst/>
                <a:latin typeface="+mn-lt"/>
                <a:ea typeface="+mn-ea"/>
                <a:cs typeface="+mn-cs"/>
              </a:rPr>
              <a:t>Sales turnover not exceeding SGP 10m;</a:t>
            </a:r>
          </a:p>
          <a:p>
            <a:pPr lvl="1"/>
            <a:r>
              <a:rPr lang="en-AU" sz="1200" kern="1200" dirty="0">
                <a:solidFill>
                  <a:schemeClr val="tx1"/>
                </a:solidFill>
                <a:effectLst/>
                <a:latin typeface="+mn-lt"/>
                <a:ea typeface="+mn-ea"/>
                <a:cs typeface="+mn-cs"/>
              </a:rPr>
              <a:t>No more than 30 employees;</a:t>
            </a:r>
          </a:p>
          <a:p>
            <a:pPr lvl="1"/>
            <a:r>
              <a:rPr lang="en-AU" sz="1200" kern="1200" dirty="0">
                <a:solidFill>
                  <a:schemeClr val="tx1"/>
                </a:solidFill>
                <a:effectLst/>
                <a:latin typeface="+mn-lt"/>
                <a:ea typeface="+mn-ea"/>
                <a:cs typeface="+mn-cs"/>
              </a:rPr>
              <a:t>No more than 50 creditors;</a:t>
            </a:r>
          </a:p>
          <a:p>
            <a:pPr lvl="1"/>
            <a:r>
              <a:rPr lang="en-AU" sz="1200" kern="1200" dirty="0">
                <a:solidFill>
                  <a:schemeClr val="tx1"/>
                </a:solidFill>
                <a:effectLst/>
                <a:latin typeface="+mn-lt"/>
                <a:ea typeface="+mn-ea"/>
                <a:cs typeface="+mn-cs"/>
              </a:rPr>
              <a:t>Liabilities of no more than SGD 2m;</a:t>
            </a:r>
          </a:p>
          <a:p>
            <a:pPr lvl="1"/>
            <a:r>
              <a:rPr lang="en-AU" sz="1200" kern="1200" dirty="0">
                <a:solidFill>
                  <a:schemeClr val="tx1"/>
                </a:solidFill>
                <a:effectLst/>
                <a:latin typeface="+mn-lt"/>
                <a:ea typeface="+mn-ea"/>
                <a:cs typeface="+mn-cs"/>
              </a:rPr>
              <a:t>For winding up, the value of realisable assets is not in excess of SGD50,000.</a:t>
            </a:r>
          </a:p>
          <a:p>
            <a:pPr lvl="0"/>
            <a:r>
              <a:rPr lang="en-AU" sz="1200" kern="1200" dirty="0">
                <a:solidFill>
                  <a:schemeClr val="tx1"/>
                </a:solidFill>
                <a:effectLst/>
                <a:latin typeface="+mn-lt"/>
                <a:ea typeface="+mn-ea"/>
                <a:cs typeface="+mn-cs"/>
              </a:rPr>
              <a:t>In my view a combination of similar factors should be used in Australia to better target the reforms, even with a higher liability threshold.  </a:t>
            </a:r>
          </a:p>
          <a:p>
            <a:r>
              <a:rPr lang="en-AU" sz="1200" i="1" kern="1200" dirty="0">
                <a:solidFill>
                  <a:schemeClr val="tx1"/>
                </a:solidFill>
                <a:effectLst/>
                <a:latin typeface="+mn-lt"/>
                <a:ea typeface="+mn-ea"/>
                <a:cs typeface="+mn-cs"/>
              </a:rPr>
              <a:t>The legislation is undercooked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About two thirds of the changes to be introduced are not yet in the legislation but are to be provided later by regulation.  In summary, the exposure draft leaves a lot of work to be done by the drafters to get the legislation finalised.  A lot of the meat in terms of substantive changes to the existing law is left to regulation, probably sensibly the only way to get this process done with consultation within the industry in time.  It seems to me that the exposure draft has been rushed out by using this device and that a lot of the hard yards will be done in the process of sifting through submissions already made and in further consultation, hopefully with industry bodies and the legal profession.</a:t>
            </a:r>
          </a:p>
          <a:p>
            <a:pPr lvl="0"/>
            <a:r>
              <a:rPr lang="en-AU" sz="1200" kern="1200" dirty="0">
                <a:solidFill>
                  <a:schemeClr val="tx1"/>
                </a:solidFill>
                <a:effectLst/>
                <a:latin typeface="+mn-lt"/>
                <a:ea typeface="+mn-ea"/>
                <a:cs typeface="+mn-cs"/>
              </a:rPr>
              <a:t>Some notable examples include:</a:t>
            </a:r>
          </a:p>
          <a:p>
            <a:pPr lvl="1"/>
            <a:r>
              <a:rPr lang="en-AU" sz="1200" kern="1200" dirty="0">
                <a:solidFill>
                  <a:schemeClr val="tx1"/>
                </a:solidFill>
                <a:effectLst/>
                <a:latin typeface="+mn-lt"/>
                <a:ea typeface="+mn-ea"/>
                <a:cs typeface="+mn-cs"/>
              </a:rPr>
              <a:t>The eligibility of a company to participate in a restructuring based on its liabilities, and the degree to which a director can have previously been involved in another restructuring – see 435C.  The whole question of what liabilities count toward the threshold debt ceiling for eligibility, and even what the ceiling is to be, are not yet in the legislation;</a:t>
            </a:r>
          </a:p>
          <a:p>
            <a:pPr lvl="1"/>
            <a:r>
              <a:rPr lang="en-AU" sz="1200" kern="1200" dirty="0">
                <a:solidFill>
                  <a:schemeClr val="tx1"/>
                </a:solidFill>
                <a:effectLst/>
                <a:latin typeface="+mn-lt"/>
                <a:ea typeface="+mn-ea"/>
                <a:cs typeface="+mn-cs"/>
              </a:rPr>
              <a:t>Surprisingly, nearly all of the functions, duties and powers of the restructuring practitioner.   There is a generic provision for basic functions like providing advice to the company on restructuring matters, assisting and preparing a restructuring plan, making a declaration to creditors “in accordance with the regulations” in relation to the plan and any other functions given to the practitioner under the Act.  Apart from that, the regulations are to provide;</a:t>
            </a:r>
          </a:p>
          <a:p>
            <a:pPr lvl="1"/>
            <a:r>
              <a:rPr lang="en-AU" sz="1200" kern="1200" dirty="0">
                <a:solidFill>
                  <a:schemeClr val="tx1"/>
                </a:solidFill>
                <a:effectLst/>
                <a:latin typeface="+mn-lt"/>
                <a:ea typeface="+mn-ea"/>
                <a:cs typeface="+mn-cs"/>
              </a:rPr>
              <a:t>The form, content, making, implementation, varying, lapsing, voiding, contravention and termination of restructuring plans.  Regulations are also to provide for the role of the restructuring practitioner in relation to the plan.  There are all very important issues for the success of the reforms;</a:t>
            </a:r>
          </a:p>
          <a:p>
            <a:pPr lvl="1"/>
            <a:r>
              <a:rPr lang="en-AU" sz="1200" kern="1200" dirty="0">
                <a:solidFill>
                  <a:schemeClr val="tx1"/>
                </a:solidFill>
                <a:effectLst/>
                <a:latin typeface="+mn-lt"/>
                <a:ea typeface="+mn-ea"/>
                <a:cs typeface="+mn-cs"/>
              </a:rPr>
              <a:t>The role of the Court is, in many respects, to be provided: there is division 6, which provides for the powers of the court in relation to restructuring plans to be subject to regulation.  Section 458A does provide that the powers of the Court will include at least a power to vary or terminate a restructuring plan and to declare a restructuring plan void.</a:t>
            </a:r>
          </a:p>
          <a:p>
            <a:pPr lvl="1"/>
            <a:r>
              <a:rPr lang="en-AU" sz="1200" kern="1200" dirty="0">
                <a:solidFill>
                  <a:schemeClr val="tx1"/>
                </a:solidFill>
                <a:effectLst/>
                <a:latin typeface="+mn-lt"/>
                <a:ea typeface="+mn-ea"/>
                <a:cs typeface="+mn-cs"/>
              </a:rPr>
              <a:t>the eligibility criteria for the simplified liquidation process, simplified methods of dealing with proofs of debt and distribution of dividends, ASIC reporting, dealing with contributories, payment of dividends, and more limited basis of circumstances in which unfair preferences can be recovered.  </a:t>
            </a:r>
          </a:p>
          <a:p>
            <a:pPr lvl="0"/>
            <a:r>
              <a:rPr lang="en-AU" sz="1200" kern="1200" dirty="0">
                <a:solidFill>
                  <a:schemeClr val="tx1"/>
                </a:solidFill>
                <a:effectLst/>
                <a:latin typeface="+mn-lt"/>
                <a:ea typeface="+mn-ea"/>
                <a:cs typeface="+mn-cs"/>
              </a:rPr>
              <a:t>One would think that regulations are being used in order to allow consultation with the industry before the legislation is finalised, or perhaps allowing it to be easily tweaked after 1 January 2021.  It will be interesting to see whether substantive text is used in the final draft of Part 5.3B rather than in regulations.</a:t>
            </a:r>
          </a:p>
          <a:p>
            <a:r>
              <a:rPr lang="en-AU" sz="1200" kern="1200" dirty="0">
                <a:solidFill>
                  <a:schemeClr val="tx1"/>
                </a:solidFill>
                <a:effectLst/>
                <a:latin typeface="+mn-lt"/>
                <a:ea typeface="+mn-ea"/>
                <a:cs typeface="+mn-cs"/>
              </a:rPr>
              <a:t>See the </a:t>
            </a:r>
            <a:r>
              <a:rPr lang="en-AU" sz="1200" u="sng" kern="1200" dirty="0">
                <a:solidFill>
                  <a:schemeClr val="tx1"/>
                </a:solidFill>
                <a:effectLst/>
                <a:latin typeface="+mn-lt"/>
                <a:ea typeface="+mn-ea"/>
                <a:cs typeface="+mn-cs"/>
                <a:hlinkClick r:id="rId3"/>
              </a:rPr>
              <a:t>Insolvency, Restructuring and Dissolution (Amendment) Bill 2020</a:t>
            </a:r>
            <a:r>
              <a:rPr lang="en-AU" sz="1200" kern="1200" dirty="0">
                <a:solidFill>
                  <a:schemeClr val="tx1"/>
                </a:solidFill>
                <a:effectLst/>
                <a:latin typeface="+mn-lt"/>
                <a:ea typeface="+mn-ea"/>
                <a:cs typeface="+mn-cs"/>
              </a:rPr>
              <a:t> which was passed on 3 November 2020 and a discussion of its content in an article by Allen &amp; Gledhill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10</a:t>
            </a:fld>
            <a:endParaRPr lang="en-US"/>
          </a:p>
        </p:txBody>
      </p:sp>
    </p:spTree>
    <p:extLst>
      <p:ext uri="{BB962C8B-B14F-4D97-AF65-F5344CB8AC3E}">
        <p14:creationId xmlns:p14="http://schemas.microsoft.com/office/powerpoint/2010/main" val="2049878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What is the best threshold for the reforms to cut in?  Are the total amount of debts really the best criteria to apply?</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amount of the debt threshold is a real issue.  Careful thought needs to be given to the basket of companies the government is really looking to protect.  If the government is really looking to carve out those companies which make up (by number) the bulk of insolvencies, which typically do not (or should not) involve much work by the insolvency practitioner due to low levels of assets, then the debt threshold ought to be lower.  The objective for these companies may be to “speed” through the process of getting in and distributing assets and to turn over a new leaf so the business transforms into a debt free existence.  </a:t>
            </a:r>
          </a:p>
          <a:p>
            <a:pPr lvl="0"/>
            <a:r>
              <a:rPr lang="en-AU" sz="1200" kern="1200" dirty="0">
                <a:solidFill>
                  <a:schemeClr val="tx1"/>
                </a:solidFill>
                <a:effectLst/>
                <a:latin typeface="+mn-lt"/>
                <a:ea typeface="+mn-ea"/>
                <a:cs typeface="+mn-cs"/>
              </a:rPr>
              <a:t>Likewise, the types of and what sort of debts that are to count is an issue.  If future debts are included, then any company with long lease obligations for land or equipment may qualify for the debt threshold if future lease payments are counted.  Likewise, if contingent debts are counted then operating contracts (</a:t>
            </a:r>
            <a:r>
              <a:rPr lang="en-AU" sz="1200" kern="1200" dirty="0" err="1">
                <a:solidFill>
                  <a:schemeClr val="tx1"/>
                </a:solidFill>
                <a:effectLst/>
                <a:latin typeface="+mn-lt"/>
                <a:ea typeface="+mn-ea"/>
                <a:cs typeface="+mn-cs"/>
              </a:rPr>
              <a:t>eg</a:t>
            </a:r>
            <a:r>
              <a:rPr lang="en-AU" sz="1200" kern="1200" dirty="0">
                <a:solidFill>
                  <a:schemeClr val="tx1"/>
                </a:solidFill>
                <a:effectLst/>
                <a:latin typeface="+mn-lt"/>
                <a:ea typeface="+mn-ea"/>
                <a:cs typeface="+mn-cs"/>
              </a:rPr>
              <a:t> a construction subcontract) may also reach the threshold with such claims.</a:t>
            </a:r>
          </a:p>
          <a:p>
            <a:pPr lvl="0"/>
            <a:r>
              <a:rPr lang="en-AU" sz="1200" kern="1200" dirty="0">
                <a:solidFill>
                  <a:schemeClr val="tx1"/>
                </a:solidFill>
                <a:effectLst/>
                <a:latin typeface="+mn-lt"/>
                <a:ea typeface="+mn-ea"/>
                <a:cs typeface="+mn-cs"/>
              </a:rPr>
              <a:t>The prejudice to creditors of a very simplified process is not unwarranted since, for such companies, there would normally be little or no return to creditors anyway.  Such a policy objective would be aided by a low threshold of say $250,000 not including future or contingent claims, </a:t>
            </a:r>
            <a:r>
              <a:rPr lang="en-AU" sz="1200" b="1" u="sng" kern="1200" dirty="0">
                <a:solidFill>
                  <a:schemeClr val="tx1"/>
                </a:solidFill>
                <a:effectLst/>
                <a:latin typeface="+mn-lt"/>
                <a:ea typeface="+mn-ea"/>
                <a:cs typeface="+mn-cs"/>
              </a:rPr>
              <a:t>if a debt threshold is to be the only criteria applied</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There is a lot of sense in using a broader criterion than debt alone.  Similar reforms in Singapore have introduced thresholds that take into account other factors.  Companies are eligible to participate in the Simplified Insolvency Programme in Singapore only if they satisfy all of the following criteria:</a:t>
            </a:r>
          </a:p>
          <a:p>
            <a:pPr lvl="1"/>
            <a:r>
              <a:rPr lang="en-AU" sz="1200" kern="1200" dirty="0">
                <a:solidFill>
                  <a:schemeClr val="tx1"/>
                </a:solidFill>
                <a:effectLst/>
                <a:latin typeface="+mn-lt"/>
                <a:ea typeface="+mn-ea"/>
                <a:cs typeface="+mn-cs"/>
              </a:rPr>
              <a:t>Sales turnover not exceeding SGP 10m;</a:t>
            </a:r>
          </a:p>
          <a:p>
            <a:pPr lvl="1"/>
            <a:r>
              <a:rPr lang="en-AU" sz="1200" kern="1200" dirty="0">
                <a:solidFill>
                  <a:schemeClr val="tx1"/>
                </a:solidFill>
                <a:effectLst/>
                <a:latin typeface="+mn-lt"/>
                <a:ea typeface="+mn-ea"/>
                <a:cs typeface="+mn-cs"/>
              </a:rPr>
              <a:t>No more than 30 employees;</a:t>
            </a:r>
          </a:p>
          <a:p>
            <a:pPr lvl="1"/>
            <a:r>
              <a:rPr lang="en-AU" sz="1200" kern="1200" dirty="0">
                <a:solidFill>
                  <a:schemeClr val="tx1"/>
                </a:solidFill>
                <a:effectLst/>
                <a:latin typeface="+mn-lt"/>
                <a:ea typeface="+mn-ea"/>
                <a:cs typeface="+mn-cs"/>
              </a:rPr>
              <a:t>No more than 50 creditors;</a:t>
            </a:r>
          </a:p>
          <a:p>
            <a:pPr lvl="1"/>
            <a:r>
              <a:rPr lang="en-AU" sz="1200" kern="1200" dirty="0">
                <a:solidFill>
                  <a:schemeClr val="tx1"/>
                </a:solidFill>
                <a:effectLst/>
                <a:latin typeface="+mn-lt"/>
                <a:ea typeface="+mn-ea"/>
                <a:cs typeface="+mn-cs"/>
              </a:rPr>
              <a:t>Liabilities of no more than SGD 2m;</a:t>
            </a:r>
          </a:p>
          <a:p>
            <a:pPr lvl="1"/>
            <a:r>
              <a:rPr lang="en-AU" sz="1200" kern="1200" dirty="0">
                <a:solidFill>
                  <a:schemeClr val="tx1"/>
                </a:solidFill>
                <a:effectLst/>
                <a:latin typeface="+mn-lt"/>
                <a:ea typeface="+mn-ea"/>
                <a:cs typeface="+mn-cs"/>
              </a:rPr>
              <a:t>For winding up, the value of realisable assets is not in excess of SGD50,000.</a:t>
            </a:r>
          </a:p>
          <a:p>
            <a:pPr lvl="0"/>
            <a:r>
              <a:rPr lang="en-AU" sz="1200" kern="1200" dirty="0">
                <a:solidFill>
                  <a:schemeClr val="tx1"/>
                </a:solidFill>
                <a:effectLst/>
                <a:latin typeface="+mn-lt"/>
                <a:ea typeface="+mn-ea"/>
                <a:cs typeface="+mn-cs"/>
              </a:rPr>
              <a:t>In my view a combination of similar factors should be used in Australia to better target the reforms, even with a higher liability threshold.  </a:t>
            </a:r>
          </a:p>
          <a:p>
            <a:r>
              <a:rPr lang="en-AU" sz="1200" i="1" kern="1200" dirty="0">
                <a:solidFill>
                  <a:schemeClr val="tx1"/>
                </a:solidFill>
                <a:effectLst/>
                <a:latin typeface="+mn-lt"/>
                <a:ea typeface="+mn-ea"/>
                <a:cs typeface="+mn-cs"/>
              </a:rPr>
              <a:t>The legislation is undercooked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About two thirds of the changes to be introduced are not yet in the legislation but are to be provided later by regulation.  In summary, the exposure draft leaves a lot of work to be done by the drafters to get the legislation finalised.  A lot of the meat in terms of substantive changes to the existing law is left to regulation, probably sensibly the only way to get this process done with consultation within the industry in time.  It seems to me that the exposure draft has been rushed out by using this device and that a lot of the hard yards will be done in the process of sifting through submissions already made and in further consultation, hopefully with industry bodies and the legal profession.</a:t>
            </a:r>
          </a:p>
          <a:p>
            <a:pPr lvl="0"/>
            <a:r>
              <a:rPr lang="en-AU" sz="1200" kern="1200" dirty="0">
                <a:solidFill>
                  <a:schemeClr val="tx1"/>
                </a:solidFill>
                <a:effectLst/>
                <a:latin typeface="+mn-lt"/>
                <a:ea typeface="+mn-ea"/>
                <a:cs typeface="+mn-cs"/>
              </a:rPr>
              <a:t>Some notable examples include:</a:t>
            </a:r>
          </a:p>
          <a:p>
            <a:pPr lvl="1"/>
            <a:r>
              <a:rPr lang="en-AU" sz="1200" kern="1200" dirty="0">
                <a:solidFill>
                  <a:schemeClr val="tx1"/>
                </a:solidFill>
                <a:effectLst/>
                <a:latin typeface="+mn-lt"/>
                <a:ea typeface="+mn-ea"/>
                <a:cs typeface="+mn-cs"/>
              </a:rPr>
              <a:t>The eligibility of a company to participate in a restructuring based on its liabilities, and the degree to which a director can have previously been involved in another restructuring – see 435C.  The whole question of what liabilities count toward the threshold debt ceiling for eligibility, and even what the ceiling is to be, are not yet in the legislation;</a:t>
            </a:r>
          </a:p>
          <a:p>
            <a:pPr lvl="1"/>
            <a:r>
              <a:rPr lang="en-AU" sz="1200" kern="1200" dirty="0">
                <a:solidFill>
                  <a:schemeClr val="tx1"/>
                </a:solidFill>
                <a:effectLst/>
                <a:latin typeface="+mn-lt"/>
                <a:ea typeface="+mn-ea"/>
                <a:cs typeface="+mn-cs"/>
              </a:rPr>
              <a:t>Surprisingly, nearly all of the functions, duties and powers of the restructuring practitioner.   There is a generic provision for basic functions like providing advice to the company on restructuring matters, assisting and preparing a restructuring plan, making a declaration to creditors “in accordance with the regulations” in relation to the plan and any other functions given to the practitioner under the Act.  Apart from that, the regulations are to provide;</a:t>
            </a:r>
          </a:p>
          <a:p>
            <a:pPr lvl="1"/>
            <a:r>
              <a:rPr lang="en-AU" sz="1200" kern="1200" dirty="0">
                <a:solidFill>
                  <a:schemeClr val="tx1"/>
                </a:solidFill>
                <a:effectLst/>
                <a:latin typeface="+mn-lt"/>
                <a:ea typeface="+mn-ea"/>
                <a:cs typeface="+mn-cs"/>
              </a:rPr>
              <a:t>The form, content, making, implementation, varying, lapsing, voiding, contravention and termination of restructuring plans.  Regulations are also to provide for the role of the restructuring practitioner in relation to the plan.  There are all very important issues for the success of the reforms;</a:t>
            </a:r>
          </a:p>
          <a:p>
            <a:pPr lvl="1"/>
            <a:r>
              <a:rPr lang="en-AU" sz="1200" kern="1200" dirty="0">
                <a:solidFill>
                  <a:schemeClr val="tx1"/>
                </a:solidFill>
                <a:effectLst/>
                <a:latin typeface="+mn-lt"/>
                <a:ea typeface="+mn-ea"/>
                <a:cs typeface="+mn-cs"/>
              </a:rPr>
              <a:t>The role of the Court is, in many respects, to be provided: there is division 6, which provides for the powers of the court in relation to restructuring plans to be subject to regulation.  Section 458A does provide that the powers of the Court will include at least a power to vary or terminate a restructuring plan and to declare a restructuring plan void.</a:t>
            </a:r>
          </a:p>
          <a:p>
            <a:pPr lvl="1"/>
            <a:r>
              <a:rPr lang="en-AU" sz="1200" kern="1200" dirty="0">
                <a:solidFill>
                  <a:schemeClr val="tx1"/>
                </a:solidFill>
                <a:effectLst/>
                <a:latin typeface="+mn-lt"/>
                <a:ea typeface="+mn-ea"/>
                <a:cs typeface="+mn-cs"/>
              </a:rPr>
              <a:t>the eligibility criteria for the simplified liquidation process, simplified methods of dealing with proofs of debt and distribution of dividends, ASIC reporting, dealing with contributories, payment of dividends, and more limited basis of circumstances in which unfair preferences can be recovered.  </a:t>
            </a:r>
          </a:p>
          <a:p>
            <a:pPr lvl="0"/>
            <a:r>
              <a:rPr lang="en-AU" sz="1200" kern="1200" dirty="0">
                <a:solidFill>
                  <a:schemeClr val="tx1"/>
                </a:solidFill>
                <a:effectLst/>
                <a:latin typeface="+mn-lt"/>
                <a:ea typeface="+mn-ea"/>
                <a:cs typeface="+mn-cs"/>
              </a:rPr>
              <a:t>One would think that regulations are being used in order to allow consultation with the industry before the legislation is finalised, or perhaps allowing it to be easily tweaked after 1 January 2021.  It will be interesting to see whether substantive text is used in the final draft of Part 5.3B rather than in regulations.</a:t>
            </a:r>
          </a:p>
          <a:p>
            <a:r>
              <a:rPr lang="en-AU" sz="1200" kern="1200" dirty="0">
                <a:solidFill>
                  <a:schemeClr val="tx1"/>
                </a:solidFill>
                <a:effectLst/>
                <a:latin typeface="+mn-lt"/>
                <a:ea typeface="+mn-ea"/>
                <a:cs typeface="+mn-cs"/>
              </a:rPr>
              <a:t>See the </a:t>
            </a:r>
            <a:r>
              <a:rPr lang="en-AU" sz="1200" u="sng" kern="1200" dirty="0">
                <a:solidFill>
                  <a:schemeClr val="tx1"/>
                </a:solidFill>
                <a:effectLst/>
                <a:latin typeface="+mn-lt"/>
                <a:ea typeface="+mn-ea"/>
                <a:cs typeface="+mn-cs"/>
                <a:hlinkClick r:id="rId3"/>
              </a:rPr>
              <a:t>Insolvency, Restructuring and Dissolution (Amendment) Bill 2020</a:t>
            </a:r>
            <a:r>
              <a:rPr lang="en-AU" sz="1200" kern="1200" dirty="0">
                <a:solidFill>
                  <a:schemeClr val="tx1"/>
                </a:solidFill>
                <a:effectLst/>
                <a:latin typeface="+mn-lt"/>
                <a:ea typeface="+mn-ea"/>
                <a:cs typeface="+mn-cs"/>
              </a:rPr>
              <a:t> which was passed on 3 November 2020 and a discussion of its content in an article by Allen &amp; Gledhill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11</a:t>
            </a:fld>
            <a:endParaRPr lang="en-US"/>
          </a:p>
        </p:txBody>
      </p:sp>
    </p:spTree>
    <p:extLst>
      <p:ext uri="{BB962C8B-B14F-4D97-AF65-F5344CB8AC3E}">
        <p14:creationId xmlns:p14="http://schemas.microsoft.com/office/powerpoint/2010/main" val="4165714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What is the best threshold for the reforms to cut in?  Are the total amount of debts really the best criteria to apply?</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amount of the debt threshold is a real issue.  Careful thought needs to be given to the basket of companies the government is really looking to protect.  If the government is really looking to carve out those companies which make up (by number) the bulk of insolvencies, which typically do not (or should not) involve much work by the insolvency practitioner due to low levels of assets, then the debt threshold ought to be lower.  The objective for these companies may be to “speed” through the process of getting in and distributing assets and to turn over a new leaf so the business transforms into a debt free existence.  </a:t>
            </a:r>
          </a:p>
          <a:p>
            <a:pPr lvl="0"/>
            <a:r>
              <a:rPr lang="en-AU" sz="1200" kern="1200" dirty="0">
                <a:solidFill>
                  <a:schemeClr val="tx1"/>
                </a:solidFill>
                <a:effectLst/>
                <a:latin typeface="+mn-lt"/>
                <a:ea typeface="+mn-ea"/>
                <a:cs typeface="+mn-cs"/>
              </a:rPr>
              <a:t>Likewise, the types of and what sort of debts that are to count is an issue.  If future debts are included, then any company with long lease obligations for land or equipment may qualify for the debt threshold if future lease payments are counted.  Likewise, if contingent debts are counted then operating contracts (</a:t>
            </a:r>
            <a:r>
              <a:rPr lang="en-AU" sz="1200" kern="1200" dirty="0" err="1">
                <a:solidFill>
                  <a:schemeClr val="tx1"/>
                </a:solidFill>
                <a:effectLst/>
                <a:latin typeface="+mn-lt"/>
                <a:ea typeface="+mn-ea"/>
                <a:cs typeface="+mn-cs"/>
              </a:rPr>
              <a:t>eg</a:t>
            </a:r>
            <a:r>
              <a:rPr lang="en-AU" sz="1200" kern="1200" dirty="0">
                <a:solidFill>
                  <a:schemeClr val="tx1"/>
                </a:solidFill>
                <a:effectLst/>
                <a:latin typeface="+mn-lt"/>
                <a:ea typeface="+mn-ea"/>
                <a:cs typeface="+mn-cs"/>
              </a:rPr>
              <a:t> a construction subcontract) may also reach the threshold with such claims.</a:t>
            </a:r>
          </a:p>
          <a:p>
            <a:pPr lvl="0"/>
            <a:r>
              <a:rPr lang="en-AU" sz="1200" kern="1200" dirty="0">
                <a:solidFill>
                  <a:schemeClr val="tx1"/>
                </a:solidFill>
                <a:effectLst/>
                <a:latin typeface="+mn-lt"/>
                <a:ea typeface="+mn-ea"/>
                <a:cs typeface="+mn-cs"/>
              </a:rPr>
              <a:t>The prejudice to creditors of a very simplified process is not unwarranted since, for such companies, there would normally be little or no return to creditors anyway.  Such a policy objective would be aided by a low threshold of say $250,000 not including future or contingent claims, </a:t>
            </a:r>
            <a:r>
              <a:rPr lang="en-AU" sz="1200" b="1" u="sng" kern="1200" dirty="0">
                <a:solidFill>
                  <a:schemeClr val="tx1"/>
                </a:solidFill>
                <a:effectLst/>
                <a:latin typeface="+mn-lt"/>
                <a:ea typeface="+mn-ea"/>
                <a:cs typeface="+mn-cs"/>
              </a:rPr>
              <a:t>if a debt threshold is to be the only criteria applied</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There is a lot of sense in using a broader criterion than debt alone.  Similar reforms in Singapore have introduced thresholds that take into account other factors.  Companies are eligible to participate in the Simplified Insolvency Programme in Singapore only if they satisfy all of the following criteria:</a:t>
            </a:r>
          </a:p>
          <a:p>
            <a:pPr lvl="1"/>
            <a:r>
              <a:rPr lang="en-AU" sz="1200" kern="1200" dirty="0">
                <a:solidFill>
                  <a:schemeClr val="tx1"/>
                </a:solidFill>
                <a:effectLst/>
                <a:latin typeface="+mn-lt"/>
                <a:ea typeface="+mn-ea"/>
                <a:cs typeface="+mn-cs"/>
              </a:rPr>
              <a:t>Sales turnover not exceeding SGP 10m;</a:t>
            </a:r>
          </a:p>
          <a:p>
            <a:pPr lvl="1"/>
            <a:r>
              <a:rPr lang="en-AU" sz="1200" kern="1200" dirty="0">
                <a:solidFill>
                  <a:schemeClr val="tx1"/>
                </a:solidFill>
                <a:effectLst/>
                <a:latin typeface="+mn-lt"/>
                <a:ea typeface="+mn-ea"/>
                <a:cs typeface="+mn-cs"/>
              </a:rPr>
              <a:t>No more than 30 employees;</a:t>
            </a:r>
          </a:p>
          <a:p>
            <a:pPr lvl="1"/>
            <a:r>
              <a:rPr lang="en-AU" sz="1200" kern="1200" dirty="0">
                <a:solidFill>
                  <a:schemeClr val="tx1"/>
                </a:solidFill>
                <a:effectLst/>
                <a:latin typeface="+mn-lt"/>
                <a:ea typeface="+mn-ea"/>
                <a:cs typeface="+mn-cs"/>
              </a:rPr>
              <a:t>No more than 50 creditors;</a:t>
            </a:r>
          </a:p>
          <a:p>
            <a:pPr lvl="1"/>
            <a:r>
              <a:rPr lang="en-AU" sz="1200" kern="1200" dirty="0">
                <a:solidFill>
                  <a:schemeClr val="tx1"/>
                </a:solidFill>
                <a:effectLst/>
                <a:latin typeface="+mn-lt"/>
                <a:ea typeface="+mn-ea"/>
                <a:cs typeface="+mn-cs"/>
              </a:rPr>
              <a:t>Liabilities of no more than SGD 2m;</a:t>
            </a:r>
          </a:p>
          <a:p>
            <a:pPr lvl="1"/>
            <a:r>
              <a:rPr lang="en-AU" sz="1200" kern="1200" dirty="0">
                <a:solidFill>
                  <a:schemeClr val="tx1"/>
                </a:solidFill>
                <a:effectLst/>
                <a:latin typeface="+mn-lt"/>
                <a:ea typeface="+mn-ea"/>
                <a:cs typeface="+mn-cs"/>
              </a:rPr>
              <a:t>For winding up, the value of realisable assets is not in excess of SGD50,000.</a:t>
            </a:r>
          </a:p>
          <a:p>
            <a:pPr lvl="0"/>
            <a:r>
              <a:rPr lang="en-AU" sz="1200" kern="1200" dirty="0">
                <a:solidFill>
                  <a:schemeClr val="tx1"/>
                </a:solidFill>
                <a:effectLst/>
                <a:latin typeface="+mn-lt"/>
                <a:ea typeface="+mn-ea"/>
                <a:cs typeface="+mn-cs"/>
              </a:rPr>
              <a:t>In my view a combination of similar factors should be used in Australia to better target the reforms, even with a higher liability threshold.  </a:t>
            </a:r>
          </a:p>
          <a:p>
            <a:r>
              <a:rPr lang="en-AU" sz="1200" i="1" kern="1200" dirty="0">
                <a:solidFill>
                  <a:schemeClr val="tx1"/>
                </a:solidFill>
                <a:effectLst/>
                <a:latin typeface="+mn-lt"/>
                <a:ea typeface="+mn-ea"/>
                <a:cs typeface="+mn-cs"/>
              </a:rPr>
              <a:t>The legislation is undercooked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About two thirds of the changes to be introduced are not yet in the legislation but are to be provided later by regulation.  In summary, the exposure draft leaves a lot of work to be done by the drafters to get the legislation finalised.  A lot of the meat in terms of substantive changes to the existing law is left to regulation, probably sensibly the only way to get this process done with consultation within the industry in time.  It seems to me that the exposure draft has been rushed out by using this device and that a lot of the hard yards will be done in the process of sifting through submissions already made and in further consultation, hopefully with industry bodies and the legal profession.</a:t>
            </a:r>
          </a:p>
          <a:p>
            <a:pPr lvl="0"/>
            <a:r>
              <a:rPr lang="en-AU" sz="1200" kern="1200" dirty="0">
                <a:solidFill>
                  <a:schemeClr val="tx1"/>
                </a:solidFill>
                <a:effectLst/>
                <a:latin typeface="+mn-lt"/>
                <a:ea typeface="+mn-ea"/>
                <a:cs typeface="+mn-cs"/>
              </a:rPr>
              <a:t>Some notable examples include:</a:t>
            </a:r>
          </a:p>
          <a:p>
            <a:pPr lvl="1"/>
            <a:r>
              <a:rPr lang="en-AU" sz="1200" kern="1200" dirty="0">
                <a:solidFill>
                  <a:schemeClr val="tx1"/>
                </a:solidFill>
                <a:effectLst/>
                <a:latin typeface="+mn-lt"/>
                <a:ea typeface="+mn-ea"/>
                <a:cs typeface="+mn-cs"/>
              </a:rPr>
              <a:t>The eligibility of a company to participate in a restructuring based on its liabilities, and the degree to which a director can have previously been involved in another restructuring – see 435C.  The whole question of what liabilities count toward the threshold debt ceiling for eligibility, and even what the ceiling is to be, are not yet in the legislation;</a:t>
            </a:r>
          </a:p>
          <a:p>
            <a:pPr lvl="1"/>
            <a:r>
              <a:rPr lang="en-AU" sz="1200" kern="1200" dirty="0">
                <a:solidFill>
                  <a:schemeClr val="tx1"/>
                </a:solidFill>
                <a:effectLst/>
                <a:latin typeface="+mn-lt"/>
                <a:ea typeface="+mn-ea"/>
                <a:cs typeface="+mn-cs"/>
              </a:rPr>
              <a:t>Surprisingly, nearly all of the functions, duties and powers of the restructuring practitioner.   There is a generic provision for basic functions like providing advice to the company on restructuring matters, assisting and preparing a restructuring plan, making a declaration to creditors “in accordance with the regulations” in relation to the plan and any other functions given to the practitioner under the Act.  Apart from that, the regulations are to provide;</a:t>
            </a:r>
          </a:p>
          <a:p>
            <a:pPr lvl="1"/>
            <a:r>
              <a:rPr lang="en-AU" sz="1200" kern="1200" dirty="0">
                <a:solidFill>
                  <a:schemeClr val="tx1"/>
                </a:solidFill>
                <a:effectLst/>
                <a:latin typeface="+mn-lt"/>
                <a:ea typeface="+mn-ea"/>
                <a:cs typeface="+mn-cs"/>
              </a:rPr>
              <a:t>The form, content, making, implementation, varying, lapsing, voiding, contravention and termination of restructuring plans.  Regulations are also to provide for the role of the restructuring practitioner in relation to the plan.  There are all very important issues for the success of the reforms;</a:t>
            </a:r>
          </a:p>
          <a:p>
            <a:pPr lvl="1"/>
            <a:r>
              <a:rPr lang="en-AU" sz="1200" kern="1200" dirty="0">
                <a:solidFill>
                  <a:schemeClr val="tx1"/>
                </a:solidFill>
                <a:effectLst/>
                <a:latin typeface="+mn-lt"/>
                <a:ea typeface="+mn-ea"/>
                <a:cs typeface="+mn-cs"/>
              </a:rPr>
              <a:t>The role of the Court is, in many respects, to be provided: there is division 6, which provides for the powers of the court in relation to restructuring plans to be subject to regulation.  Section 458A does provide that the powers of the Court will include at least a power to vary or terminate a restructuring plan and to declare a restructuring plan void.</a:t>
            </a:r>
          </a:p>
          <a:p>
            <a:pPr lvl="1"/>
            <a:r>
              <a:rPr lang="en-AU" sz="1200" kern="1200" dirty="0">
                <a:solidFill>
                  <a:schemeClr val="tx1"/>
                </a:solidFill>
                <a:effectLst/>
                <a:latin typeface="+mn-lt"/>
                <a:ea typeface="+mn-ea"/>
                <a:cs typeface="+mn-cs"/>
              </a:rPr>
              <a:t>the eligibility criteria for the simplified liquidation process, simplified methods of dealing with proofs of debt and distribution of dividends, ASIC reporting, dealing with contributories, payment of dividends, and more limited basis of circumstances in which unfair preferences can be recovered.  </a:t>
            </a:r>
          </a:p>
          <a:p>
            <a:pPr lvl="0"/>
            <a:r>
              <a:rPr lang="en-AU" sz="1200" kern="1200" dirty="0">
                <a:solidFill>
                  <a:schemeClr val="tx1"/>
                </a:solidFill>
                <a:effectLst/>
                <a:latin typeface="+mn-lt"/>
                <a:ea typeface="+mn-ea"/>
                <a:cs typeface="+mn-cs"/>
              </a:rPr>
              <a:t>One would think that regulations are being used in order to allow consultation with the industry before the legislation is finalised, or perhaps allowing it to be easily tweaked after 1 January 2021.  It will be interesting to see whether substantive text is used in the final draft of Part 5.3B rather than in regulations.</a:t>
            </a:r>
          </a:p>
          <a:p>
            <a:r>
              <a:rPr lang="en-AU" sz="1200" kern="1200" dirty="0">
                <a:solidFill>
                  <a:schemeClr val="tx1"/>
                </a:solidFill>
                <a:effectLst/>
                <a:latin typeface="+mn-lt"/>
                <a:ea typeface="+mn-ea"/>
                <a:cs typeface="+mn-cs"/>
              </a:rPr>
              <a:t>See the </a:t>
            </a:r>
            <a:r>
              <a:rPr lang="en-AU" sz="1200" u="sng" kern="1200" dirty="0">
                <a:solidFill>
                  <a:schemeClr val="tx1"/>
                </a:solidFill>
                <a:effectLst/>
                <a:latin typeface="+mn-lt"/>
                <a:ea typeface="+mn-ea"/>
                <a:cs typeface="+mn-cs"/>
                <a:hlinkClick r:id="rId3"/>
              </a:rPr>
              <a:t>Insolvency, Restructuring and Dissolution (Amendment) Bill 2020</a:t>
            </a:r>
            <a:r>
              <a:rPr lang="en-AU" sz="1200" kern="1200" dirty="0">
                <a:solidFill>
                  <a:schemeClr val="tx1"/>
                </a:solidFill>
                <a:effectLst/>
                <a:latin typeface="+mn-lt"/>
                <a:ea typeface="+mn-ea"/>
                <a:cs typeface="+mn-cs"/>
              </a:rPr>
              <a:t> which was passed on 3 November 2020 and a discussion of its content in an article by Allen &amp; Gledhill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12</a:t>
            </a:fld>
            <a:endParaRPr lang="en-US"/>
          </a:p>
        </p:txBody>
      </p:sp>
    </p:spTree>
    <p:extLst>
      <p:ext uri="{BB962C8B-B14F-4D97-AF65-F5344CB8AC3E}">
        <p14:creationId xmlns:p14="http://schemas.microsoft.com/office/powerpoint/2010/main" val="1134725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What is the best threshold for the reforms to cut in?  Are the total amount of debts really the best criteria to apply?</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amount of the debt threshold is a real issue.  Careful thought needs to be given to the basket of companies the government is really looking to protect.  If the government is really looking to carve out those companies which make up (by number) the bulk of insolvencies, which typically do not (or should not) involve much work by the insolvency practitioner due to low levels of assets, then the debt threshold ought to be lower.  The objective for these companies may be to “speed” through the process of getting in and distributing assets and to turn over a new leaf so the business transforms into a debt free existence.  </a:t>
            </a:r>
          </a:p>
          <a:p>
            <a:pPr lvl="0"/>
            <a:r>
              <a:rPr lang="en-AU" sz="1200" kern="1200" dirty="0">
                <a:solidFill>
                  <a:schemeClr val="tx1"/>
                </a:solidFill>
                <a:effectLst/>
                <a:latin typeface="+mn-lt"/>
                <a:ea typeface="+mn-ea"/>
                <a:cs typeface="+mn-cs"/>
              </a:rPr>
              <a:t>Likewise, the types of and what sort of debts that are to count is an issue.  If future debts are included, then any company with long lease obligations for land or equipment may qualify for the debt threshold if future lease payments are counted.  Likewise, if contingent debts are counted then operating contracts (</a:t>
            </a:r>
            <a:r>
              <a:rPr lang="en-AU" sz="1200" kern="1200" dirty="0" err="1">
                <a:solidFill>
                  <a:schemeClr val="tx1"/>
                </a:solidFill>
                <a:effectLst/>
                <a:latin typeface="+mn-lt"/>
                <a:ea typeface="+mn-ea"/>
                <a:cs typeface="+mn-cs"/>
              </a:rPr>
              <a:t>eg</a:t>
            </a:r>
            <a:r>
              <a:rPr lang="en-AU" sz="1200" kern="1200" dirty="0">
                <a:solidFill>
                  <a:schemeClr val="tx1"/>
                </a:solidFill>
                <a:effectLst/>
                <a:latin typeface="+mn-lt"/>
                <a:ea typeface="+mn-ea"/>
                <a:cs typeface="+mn-cs"/>
              </a:rPr>
              <a:t> a construction subcontract) may also reach the threshold with such claims.</a:t>
            </a:r>
          </a:p>
          <a:p>
            <a:pPr lvl="0"/>
            <a:r>
              <a:rPr lang="en-AU" sz="1200" kern="1200" dirty="0">
                <a:solidFill>
                  <a:schemeClr val="tx1"/>
                </a:solidFill>
                <a:effectLst/>
                <a:latin typeface="+mn-lt"/>
                <a:ea typeface="+mn-ea"/>
                <a:cs typeface="+mn-cs"/>
              </a:rPr>
              <a:t>The prejudice to creditors of a very simplified process is not unwarranted since, for such companies, there would normally be little or no return to creditors anyway.  Such a policy objective would be aided by a low threshold of say $250,000 not including future or contingent claims, </a:t>
            </a:r>
            <a:r>
              <a:rPr lang="en-AU" sz="1200" b="1" u="sng" kern="1200" dirty="0">
                <a:solidFill>
                  <a:schemeClr val="tx1"/>
                </a:solidFill>
                <a:effectLst/>
                <a:latin typeface="+mn-lt"/>
                <a:ea typeface="+mn-ea"/>
                <a:cs typeface="+mn-cs"/>
              </a:rPr>
              <a:t>if a debt threshold is to be the only criteria applied</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There is a lot of sense in using a broader criterion than debt alone.  Similar reforms in Singapore have introduced thresholds that take into account other factors.  Companies are eligible to participate in the Simplified Insolvency Programme in Singapore only if they satisfy all of the following criteria:</a:t>
            </a:r>
          </a:p>
          <a:p>
            <a:pPr lvl="1"/>
            <a:r>
              <a:rPr lang="en-AU" sz="1200" kern="1200" dirty="0">
                <a:solidFill>
                  <a:schemeClr val="tx1"/>
                </a:solidFill>
                <a:effectLst/>
                <a:latin typeface="+mn-lt"/>
                <a:ea typeface="+mn-ea"/>
                <a:cs typeface="+mn-cs"/>
              </a:rPr>
              <a:t>Sales turnover not exceeding SGP 10m;</a:t>
            </a:r>
          </a:p>
          <a:p>
            <a:pPr lvl="1"/>
            <a:r>
              <a:rPr lang="en-AU" sz="1200" kern="1200" dirty="0">
                <a:solidFill>
                  <a:schemeClr val="tx1"/>
                </a:solidFill>
                <a:effectLst/>
                <a:latin typeface="+mn-lt"/>
                <a:ea typeface="+mn-ea"/>
                <a:cs typeface="+mn-cs"/>
              </a:rPr>
              <a:t>No more than 30 employees;</a:t>
            </a:r>
          </a:p>
          <a:p>
            <a:pPr lvl="1"/>
            <a:r>
              <a:rPr lang="en-AU" sz="1200" kern="1200" dirty="0">
                <a:solidFill>
                  <a:schemeClr val="tx1"/>
                </a:solidFill>
                <a:effectLst/>
                <a:latin typeface="+mn-lt"/>
                <a:ea typeface="+mn-ea"/>
                <a:cs typeface="+mn-cs"/>
              </a:rPr>
              <a:t>No more than 50 creditors;</a:t>
            </a:r>
          </a:p>
          <a:p>
            <a:pPr lvl="1"/>
            <a:r>
              <a:rPr lang="en-AU" sz="1200" kern="1200" dirty="0">
                <a:solidFill>
                  <a:schemeClr val="tx1"/>
                </a:solidFill>
                <a:effectLst/>
                <a:latin typeface="+mn-lt"/>
                <a:ea typeface="+mn-ea"/>
                <a:cs typeface="+mn-cs"/>
              </a:rPr>
              <a:t>Liabilities of no more than SGD 2m;</a:t>
            </a:r>
          </a:p>
          <a:p>
            <a:pPr lvl="1"/>
            <a:r>
              <a:rPr lang="en-AU" sz="1200" kern="1200" dirty="0">
                <a:solidFill>
                  <a:schemeClr val="tx1"/>
                </a:solidFill>
                <a:effectLst/>
                <a:latin typeface="+mn-lt"/>
                <a:ea typeface="+mn-ea"/>
                <a:cs typeface="+mn-cs"/>
              </a:rPr>
              <a:t>For winding up, the value of realisable assets is not in excess of SGD50,000.</a:t>
            </a:r>
          </a:p>
          <a:p>
            <a:pPr lvl="0"/>
            <a:r>
              <a:rPr lang="en-AU" sz="1200" kern="1200" dirty="0">
                <a:solidFill>
                  <a:schemeClr val="tx1"/>
                </a:solidFill>
                <a:effectLst/>
                <a:latin typeface="+mn-lt"/>
                <a:ea typeface="+mn-ea"/>
                <a:cs typeface="+mn-cs"/>
              </a:rPr>
              <a:t>In my view a combination of similar factors should be used in Australia to better target the reforms, even with a higher liability threshold.  </a:t>
            </a:r>
          </a:p>
          <a:p>
            <a:r>
              <a:rPr lang="en-AU" sz="1200" i="1" kern="1200" dirty="0">
                <a:solidFill>
                  <a:schemeClr val="tx1"/>
                </a:solidFill>
                <a:effectLst/>
                <a:latin typeface="+mn-lt"/>
                <a:ea typeface="+mn-ea"/>
                <a:cs typeface="+mn-cs"/>
              </a:rPr>
              <a:t>The legislation is undercooked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About two thirds of the changes to be introduced are not yet in the legislation but are to be provided later by regulation.  In summary, the exposure draft leaves a lot of work to be done by the drafters to get the legislation finalised.  A lot of the meat in terms of substantive changes to the existing law is left to regulation, probably sensibly the only way to get this process done with consultation within the industry in time.  It seems to me that the exposure draft has been rushed out by using this device and that a lot of the hard yards will be done in the process of sifting through submissions already made and in further consultation, hopefully with industry bodies and the legal profession.</a:t>
            </a:r>
          </a:p>
          <a:p>
            <a:pPr lvl="0"/>
            <a:r>
              <a:rPr lang="en-AU" sz="1200" kern="1200" dirty="0">
                <a:solidFill>
                  <a:schemeClr val="tx1"/>
                </a:solidFill>
                <a:effectLst/>
                <a:latin typeface="+mn-lt"/>
                <a:ea typeface="+mn-ea"/>
                <a:cs typeface="+mn-cs"/>
              </a:rPr>
              <a:t>Some notable examples include:</a:t>
            </a:r>
          </a:p>
          <a:p>
            <a:pPr lvl="1"/>
            <a:r>
              <a:rPr lang="en-AU" sz="1200" kern="1200" dirty="0">
                <a:solidFill>
                  <a:schemeClr val="tx1"/>
                </a:solidFill>
                <a:effectLst/>
                <a:latin typeface="+mn-lt"/>
                <a:ea typeface="+mn-ea"/>
                <a:cs typeface="+mn-cs"/>
              </a:rPr>
              <a:t>The eligibility of a company to participate in a restructuring based on its liabilities, and the degree to which a director can have previously been involved in another restructuring – see 435C.  The whole question of what liabilities count toward the threshold debt ceiling for eligibility, and even what the ceiling is to be, are not yet in the legislation;</a:t>
            </a:r>
          </a:p>
          <a:p>
            <a:pPr lvl="1"/>
            <a:r>
              <a:rPr lang="en-AU" sz="1200" kern="1200" dirty="0">
                <a:solidFill>
                  <a:schemeClr val="tx1"/>
                </a:solidFill>
                <a:effectLst/>
                <a:latin typeface="+mn-lt"/>
                <a:ea typeface="+mn-ea"/>
                <a:cs typeface="+mn-cs"/>
              </a:rPr>
              <a:t>Surprisingly, nearly all of the functions, duties and powers of the restructuring practitioner.   There is a generic provision for basic functions like providing advice to the company on restructuring matters, assisting and preparing a restructuring plan, making a declaration to creditors “in accordance with the regulations” in relation to the plan and any other functions given to the practitioner under the Act.  Apart from that, the regulations are to provide;</a:t>
            </a:r>
          </a:p>
          <a:p>
            <a:pPr lvl="1"/>
            <a:r>
              <a:rPr lang="en-AU" sz="1200" kern="1200" dirty="0">
                <a:solidFill>
                  <a:schemeClr val="tx1"/>
                </a:solidFill>
                <a:effectLst/>
                <a:latin typeface="+mn-lt"/>
                <a:ea typeface="+mn-ea"/>
                <a:cs typeface="+mn-cs"/>
              </a:rPr>
              <a:t>The form, content, making, implementation, varying, lapsing, voiding, contravention and termination of restructuring plans.  Regulations are also to provide for the role of the restructuring practitioner in relation to the plan.  There are all very important issues for the success of the reforms;</a:t>
            </a:r>
          </a:p>
          <a:p>
            <a:pPr lvl="1"/>
            <a:r>
              <a:rPr lang="en-AU" sz="1200" kern="1200" dirty="0">
                <a:solidFill>
                  <a:schemeClr val="tx1"/>
                </a:solidFill>
                <a:effectLst/>
                <a:latin typeface="+mn-lt"/>
                <a:ea typeface="+mn-ea"/>
                <a:cs typeface="+mn-cs"/>
              </a:rPr>
              <a:t>The role of the Court is, in many respects, to be provided: there is division 6, which provides for the powers of the court in relation to restructuring plans to be subject to regulation.  Section 458A does provide that the powers of the Court will include at least a power to vary or terminate a restructuring plan and to declare a restructuring plan void.</a:t>
            </a:r>
          </a:p>
          <a:p>
            <a:pPr lvl="1"/>
            <a:r>
              <a:rPr lang="en-AU" sz="1200" kern="1200" dirty="0">
                <a:solidFill>
                  <a:schemeClr val="tx1"/>
                </a:solidFill>
                <a:effectLst/>
                <a:latin typeface="+mn-lt"/>
                <a:ea typeface="+mn-ea"/>
                <a:cs typeface="+mn-cs"/>
              </a:rPr>
              <a:t>the eligibility criteria for the simplified liquidation process, simplified methods of dealing with proofs of debt and distribution of dividends, ASIC reporting, dealing with contributories, payment of dividends, and more limited basis of circumstances in which unfair preferences can be recovered.  </a:t>
            </a:r>
          </a:p>
          <a:p>
            <a:pPr lvl="0"/>
            <a:r>
              <a:rPr lang="en-AU" sz="1200" kern="1200" dirty="0">
                <a:solidFill>
                  <a:schemeClr val="tx1"/>
                </a:solidFill>
                <a:effectLst/>
                <a:latin typeface="+mn-lt"/>
                <a:ea typeface="+mn-ea"/>
                <a:cs typeface="+mn-cs"/>
              </a:rPr>
              <a:t>One would think that regulations are being used in order to allow consultation with the industry before the legislation is finalised, or perhaps allowing it to be easily tweaked after 1 January 2021.  It will be interesting to see whether substantive text is used in the final draft of Part 5.3B rather than in regulations.</a:t>
            </a:r>
          </a:p>
          <a:p>
            <a:r>
              <a:rPr lang="en-AU" sz="1200" kern="1200" dirty="0">
                <a:solidFill>
                  <a:schemeClr val="tx1"/>
                </a:solidFill>
                <a:effectLst/>
                <a:latin typeface="+mn-lt"/>
                <a:ea typeface="+mn-ea"/>
                <a:cs typeface="+mn-cs"/>
              </a:rPr>
              <a:t>See the </a:t>
            </a:r>
            <a:r>
              <a:rPr lang="en-AU" sz="1200" u="sng" kern="1200" dirty="0">
                <a:solidFill>
                  <a:schemeClr val="tx1"/>
                </a:solidFill>
                <a:effectLst/>
                <a:latin typeface="+mn-lt"/>
                <a:ea typeface="+mn-ea"/>
                <a:cs typeface="+mn-cs"/>
                <a:hlinkClick r:id="rId3"/>
              </a:rPr>
              <a:t>Insolvency, Restructuring and Dissolution (Amendment) Bill 2020</a:t>
            </a:r>
            <a:r>
              <a:rPr lang="en-AU" sz="1200" kern="1200" dirty="0">
                <a:solidFill>
                  <a:schemeClr val="tx1"/>
                </a:solidFill>
                <a:effectLst/>
                <a:latin typeface="+mn-lt"/>
                <a:ea typeface="+mn-ea"/>
                <a:cs typeface="+mn-cs"/>
              </a:rPr>
              <a:t> which was passed on 3 November 2020 and a discussion of its content in an article by Allen &amp; Gledhill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13</a:t>
            </a:fld>
            <a:endParaRPr lang="en-US"/>
          </a:p>
        </p:txBody>
      </p:sp>
    </p:spTree>
    <p:extLst>
      <p:ext uri="{BB962C8B-B14F-4D97-AF65-F5344CB8AC3E}">
        <p14:creationId xmlns:p14="http://schemas.microsoft.com/office/powerpoint/2010/main" val="26864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I suspect that the impact of the reforms will be more limited than both treasury and the profession think.  I suspect that the threshold for application of restructuring as presently proposed, in particular the requirement for up to date entitlements and tax lodgements, will prevent many companies from qualifying. </a:t>
            </a:r>
          </a:p>
          <a:p>
            <a:pPr lvl="0"/>
            <a:r>
              <a:rPr lang="en-AU" sz="1200" kern="1200" dirty="0">
                <a:solidFill>
                  <a:schemeClr val="tx1"/>
                </a:solidFill>
                <a:effectLst/>
                <a:latin typeface="+mn-lt"/>
                <a:ea typeface="+mn-ea"/>
                <a:cs typeface="+mn-cs"/>
              </a:rPr>
              <a:t>Assuming that issue is fixed in the drafting and the requirements scrapped, I suspect that most of the companies using the process will not have had sufficient assets to generate much of a return to creditors nor fees to liquidators.  In that respect, I don’t think liquidators ought be concerned about losing otherwise paying work in VA or liquidation appointments. </a:t>
            </a:r>
          </a:p>
          <a:p>
            <a:pPr lvl="0"/>
            <a:r>
              <a:rPr lang="en-AU" sz="1200" kern="1200" dirty="0">
                <a:solidFill>
                  <a:schemeClr val="tx1"/>
                </a:solidFill>
                <a:effectLst/>
                <a:latin typeface="+mn-lt"/>
                <a:ea typeface="+mn-ea"/>
                <a:cs typeface="+mn-cs"/>
              </a:rPr>
              <a:t>As the treasury has noted, they expect to catch the vast bulk of company liquidations that have little or no assets, relatively few creditors and not much prospect of succeeding through formal VA process.  </a:t>
            </a:r>
            <a:r>
              <a:rPr lang="en-AU" sz="1200" b="1" u="sng" kern="1200" dirty="0">
                <a:solidFill>
                  <a:schemeClr val="tx1"/>
                </a:solidFill>
                <a:effectLst/>
                <a:latin typeface="+mn-lt"/>
                <a:ea typeface="+mn-ea"/>
                <a:cs typeface="+mn-cs"/>
              </a:rPr>
              <a:t>It is type of “one percenter” issue.</a:t>
            </a:r>
            <a:r>
              <a:rPr lang="en-AU" sz="1200" kern="1200" dirty="0">
                <a:solidFill>
                  <a:schemeClr val="tx1"/>
                </a:solidFill>
                <a:effectLst/>
                <a:latin typeface="+mn-lt"/>
                <a:ea typeface="+mn-ea"/>
                <a:cs typeface="+mn-cs"/>
              </a:rPr>
              <a:t> The vast bulk of liquidations produce little or no returns to creditors:  in that sense the profile of the corporate population is the same as individuals.   </a:t>
            </a:r>
          </a:p>
          <a:p>
            <a:pPr lvl="0"/>
            <a:r>
              <a:rPr lang="en-AU" sz="1200" kern="1200" dirty="0">
                <a:solidFill>
                  <a:schemeClr val="tx1"/>
                </a:solidFill>
                <a:effectLst/>
                <a:latin typeface="+mn-lt"/>
                <a:ea typeface="+mn-ea"/>
                <a:cs typeface="+mn-cs"/>
              </a:rPr>
              <a:t>If the reforms succeed in reducing the bulk of ordinary liquidations or voluntary administrations, that will not be a bad thing.  They will be directed by the process, if invoked, into simplified liquidation.   To the extent the reforms make the administration and renewal (or liquidation) of SMEs quicker, cheaper and more flexible, they ought to be good for both business and the profession.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14</a:t>
            </a:fld>
            <a:endParaRPr lang="en-US"/>
          </a:p>
        </p:txBody>
      </p:sp>
    </p:spTree>
    <p:extLst>
      <p:ext uri="{BB962C8B-B14F-4D97-AF65-F5344CB8AC3E}">
        <p14:creationId xmlns:p14="http://schemas.microsoft.com/office/powerpoint/2010/main" val="1490966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2/1/21</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2313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319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192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1098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45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108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0518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2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88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2/1/21</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9010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2/1/21</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83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2/1/21</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200761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goodfreephotos.com/vector-images/pastel-unicorn-vector-clipart.png.php"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ublishednotices.asic.gov.au/browsesearch-notices?appointment=Restructuring%20(Part%205.3B)&amp;noticestate=All&amp;court=&amp;district=&amp;dnotic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960438" y="317499"/>
            <a:ext cx="4998928" cy="2194473"/>
          </a:xfrm>
        </p:spPr>
        <p:txBody>
          <a:bodyPr vert="horz" lIns="91440" tIns="45720" rIns="91440" bIns="45720" rtlCol="0" anchor="ctr">
            <a:normAutofit/>
          </a:bodyPr>
          <a:lstStyle/>
          <a:p>
            <a:pPr algn="l"/>
            <a:r>
              <a:rPr lang="en-US" sz="2400" b="1" kern="1200" cap="all" spc="120" baseline="0" dirty="0">
                <a:latin typeface="+mj-lt"/>
                <a:ea typeface="+mj-ea"/>
                <a:cs typeface="+mj-cs"/>
              </a:rPr>
              <a:t>The Small Business Insolvency Reform IMPLEMENTED:  AN OVERVIEW</a:t>
            </a:r>
            <a:endParaRPr lang="en-US" sz="2100" kern="1200" cap="all" spc="120" baseline="0" dirty="0">
              <a:latin typeface="+mj-lt"/>
              <a:ea typeface="+mj-ea"/>
              <a:cs typeface="+mj-cs"/>
            </a:endParaRPr>
          </a:p>
        </p:txBody>
      </p:sp>
      <p:sp>
        <p:nvSpPr>
          <p:cNvPr id="3" name="Subtitle 2">
            <a:extLst>
              <a:ext uri="{FF2B5EF4-FFF2-40B4-BE49-F238E27FC236}">
                <a16:creationId xmlns:a16="http://schemas.microsoft.com/office/drawing/2014/main" id="{B1893FA4-02CD-1644-A0CA-7101817A8AE1}"/>
              </a:ext>
            </a:extLst>
          </p:cNvPr>
          <p:cNvSpPr>
            <a:spLocks noGrp="1"/>
          </p:cNvSpPr>
          <p:nvPr>
            <p:ph type="subTitle" idx="1"/>
          </p:nvPr>
        </p:nvSpPr>
        <p:spPr>
          <a:xfrm>
            <a:off x="960439" y="2587625"/>
            <a:ext cx="4631064" cy="3529396"/>
          </a:xfrm>
        </p:spPr>
        <p:txBody>
          <a:bodyPr vert="horz" lIns="91440" tIns="45720" rIns="91440" bIns="45720" rtlCol="0" anchor="t">
            <a:normAutofit fontScale="92500" lnSpcReduction="10000"/>
          </a:bodyPr>
          <a:lstStyle/>
          <a:p>
            <a:pPr algn="l">
              <a:lnSpc>
                <a:spcPct val="91000"/>
              </a:lnSpc>
            </a:pPr>
            <a:r>
              <a:rPr lang="en-US" sz="1800" dirty="0">
                <a:solidFill>
                  <a:schemeClr val="tx1"/>
                </a:solidFill>
              </a:rPr>
              <a:t>Presenter -  Mark McKillop, Barrister</a:t>
            </a:r>
          </a:p>
          <a:p>
            <a:pPr algn="l">
              <a:lnSpc>
                <a:spcPct val="91000"/>
              </a:lnSpc>
            </a:pPr>
            <a:endParaRPr lang="en-US" sz="1800" dirty="0">
              <a:solidFill>
                <a:schemeClr val="tx1"/>
              </a:solidFill>
            </a:endParaRPr>
          </a:p>
          <a:p>
            <a:pPr algn="l">
              <a:lnSpc>
                <a:spcPct val="91000"/>
              </a:lnSpc>
            </a:pPr>
            <a:r>
              <a:rPr lang="en-US" sz="1800" dirty="0">
                <a:solidFill>
                  <a:schemeClr val="tx1"/>
                </a:solidFill>
              </a:rPr>
              <a:t>Presentation to the CPA Insolvency &amp; Reconstruction Discussion Group</a:t>
            </a:r>
          </a:p>
          <a:p>
            <a:pPr algn="l">
              <a:lnSpc>
                <a:spcPct val="91000"/>
              </a:lnSpc>
            </a:pPr>
            <a:r>
              <a:rPr lang="en-US" sz="1800" dirty="0">
                <a:solidFill>
                  <a:schemeClr val="tx1"/>
                </a:solidFill>
              </a:rPr>
              <a:t>Monday, 1 February 2021</a:t>
            </a:r>
          </a:p>
          <a:p>
            <a:pPr algn="l">
              <a:lnSpc>
                <a:spcPct val="91000"/>
              </a:lnSpc>
            </a:pPr>
            <a:endParaRPr lang="en-US" sz="1800" dirty="0">
              <a:solidFill>
                <a:schemeClr val="tx1"/>
              </a:solidFill>
            </a:endParaRPr>
          </a:p>
          <a:p>
            <a:pPr algn="l">
              <a:lnSpc>
                <a:spcPct val="91000"/>
              </a:lnSpc>
            </a:pPr>
            <a:r>
              <a:rPr lang="en-US" sz="1800" dirty="0">
                <a:solidFill>
                  <a:schemeClr val="tx1"/>
                </a:solidFill>
              </a:rPr>
              <a:t>Contacts:</a:t>
            </a:r>
          </a:p>
          <a:p>
            <a:pPr algn="l">
              <a:lnSpc>
                <a:spcPct val="91000"/>
              </a:lnSpc>
            </a:pPr>
            <a:r>
              <a:rPr lang="en-US" sz="1800" dirty="0">
                <a:solidFill>
                  <a:schemeClr val="tx1"/>
                </a:solidFill>
              </a:rPr>
              <a:t>T 9225 7592</a:t>
            </a:r>
            <a:endParaRPr lang="en-US" sz="1800" b="1" dirty="0">
              <a:solidFill>
                <a:schemeClr val="tx1"/>
              </a:solidFill>
            </a:endParaRPr>
          </a:p>
          <a:p>
            <a:pPr algn="l">
              <a:lnSpc>
                <a:spcPct val="91000"/>
              </a:lnSpc>
              <a:spcBef>
                <a:spcPts val="0"/>
              </a:spcBef>
            </a:pPr>
            <a:r>
              <a:rPr lang="en-US" sz="1800" dirty="0">
                <a:solidFill>
                  <a:schemeClr val="tx1"/>
                </a:solidFill>
              </a:rPr>
              <a:t>E </a:t>
            </a:r>
            <a:r>
              <a:rPr lang="en-US" sz="1800" dirty="0" err="1">
                <a:solidFill>
                  <a:schemeClr val="tx1"/>
                </a:solidFill>
              </a:rPr>
              <a:t>mark.mckillop@vicbar.com.au</a:t>
            </a:r>
            <a:endParaRPr lang="en-US" sz="1800" b="1" dirty="0">
              <a:solidFill>
                <a:schemeClr val="tx1"/>
              </a:solidFill>
            </a:endParaRPr>
          </a:p>
          <a:p>
            <a:pPr algn="l">
              <a:lnSpc>
                <a:spcPct val="91000"/>
              </a:lnSpc>
              <a:spcBef>
                <a:spcPts val="0"/>
              </a:spcBef>
            </a:pPr>
            <a:r>
              <a:rPr lang="en-US" sz="1800" dirty="0">
                <a:solidFill>
                  <a:schemeClr val="tx1"/>
                </a:solidFill>
              </a:rPr>
              <a:t>M 0402 891 370</a:t>
            </a:r>
          </a:p>
          <a:p>
            <a:pPr algn="l">
              <a:lnSpc>
                <a:spcPct val="91000"/>
              </a:lnSpc>
            </a:pPr>
            <a:endParaRPr lang="en-US" sz="2000" dirty="0">
              <a:solidFill>
                <a:schemeClr val="tx1"/>
              </a:solidFill>
            </a:endParaRPr>
          </a:p>
        </p:txBody>
      </p:sp>
      <p:pic>
        <p:nvPicPr>
          <p:cNvPr id="6" name="Picture 5" descr="A person wearing a suit and tie&#10;&#10;Description automatically generated">
            <a:extLst>
              <a:ext uri="{FF2B5EF4-FFF2-40B4-BE49-F238E27FC236}">
                <a16:creationId xmlns:a16="http://schemas.microsoft.com/office/drawing/2014/main" id="{190C3D01-71D6-0F4F-B6E9-C39FE982A89D}"/>
              </a:ext>
            </a:extLst>
          </p:cNvPr>
          <p:cNvPicPr>
            <a:picLocks noChangeAspect="1"/>
          </p:cNvPicPr>
          <p:nvPr/>
        </p:nvPicPr>
        <p:blipFill rotWithShape="1">
          <a:blip r:embed="rId3"/>
          <a:srcRect l="17812" r="23062"/>
          <a:stretch/>
        </p:blipFill>
        <p:spPr>
          <a:xfrm>
            <a:off x="6094474" y="10"/>
            <a:ext cx="6097526" cy="6857990"/>
          </a:xfrm>
          <a:prstGeom prst="rect">
            <a:avLst/>
          </a:prstGeom>
        </p:spPr>
      </p:pic>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87848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960120" y="643467"/>
            <a:ext cx="3212593" cy="5571066"/>
          </a:xfrm>
        </p:spPr>
        <p:txBody>
          <a:bodyPr>
            <a:normAutofit/>
          </a:bodyPr>
          <a:lstStyle/>
          <a:p>
            <a:r>
              <a:rPr lang="en-US" sz="3600" dirty="0"/>
              <a:t>Introduction</a:t>
            </a:r>
          </a:p>
        </p:txBody>
      </p:sp>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5302336" y="643467"/>
            <a:ext cx="5926496" cy="5571066"/>
          </a:xfrm>
        </p:spPr>
        <p:txBody>
          <a:bodyPr anchor="ctr">
            <a:normAutofit/>
          </a:bodyPr>
          <a:lstStyle/>
          <a:p>
            <a:pPr>
              <a:lnSpc>
                <a:spcPct val="91000"/>
              </a:lnSpc>
            </a:pPr>
            <a:r>
              <a:rPr lang="en-US" sz="1800" dirty="0"/>
              <a:t>Basics:</a:t>
            </a:r>
          </a:p>
          <a:p>
            <a:pPr marL="457200" indent="-457200">
              <a:lnSpc>
                <a:spcPct val="91000"/>
              </a:lnSpc>
              <a:buFont typeface="Arial" panose="020B0604020202020204" pitchFamily="34" charset="0"/>
              <a:buChar char="•"/>
            </a:pPr>
            <a:r>
              <a:rPr lang="en-US" sz="1800" dirty="0"/>
              <a:t>Simplified and cheaper insolvency for Small Business</a:t>
            </a:r>
          </a:p>
          <a:p>
            <a:pPr marL="457200" indent="-457200">
              <a:lnSpc>
                <a:spcPct val="91000"/>
              </a:lnSpc>
              <a:buFont typeface="Arial" panose="020B0604020202020204" pitchFamily="34" charset="0"/>
              <a:buChar char="•"/>
            </a:pPr>
            <a:r>
              <a:rPr lang="en-US" sz="1800" dirty="0"/>
              <a:t>“Debtor in Possession” Model</a:t>
            </a:r>
          </a:p>
          <a:p>
            <a:pPr marL="457200" indent="-457200">
              <a:lnSpc>
                <a:spcPct val="91000"/>
              </a:lnSpc>
              <a:buFont typeface="Arial" panose="020B0604020202020204" pitchFamily="34" charset="0"/>
              <a:buChar char="•"/>
            </a:pPr>
            <a:r>
              <a:rPr lang="en-US" sz="1800" dirty="0"/>
              <a:t>Open to Corporations with $1 million in liabilities or less</a:t>
            </a:r>
          </a:p>
          <a:p>
            <a:pPr>
              <a:lnSpc>
                <a:spcPct val="91000"/>
              </a:lnSpc>
            </a:pPr>
            <a:r>
              <a:rPr lang="en-US" sz="1800" dirty="0"/>
              <a:t>Timing: </a:t>
            </a:r>
          </a:p>
          <a:p>
            <a:pPr marL="457200" indent="-457200">
              <a:lnSpc>
                <a:spcPct val="91000"/>
              </a:lnSpc>
              <a:buFont typeface="Arial" panose="020B0604020202020204" pitchFamily="34" charset="0"/>
              <a:buChar char="•"/>
            </a:pPr>
            <a:r>
              <a:rPr lang="en-US" sz="1800" dirty="0"/>
              <a:t>Announced 24 September 2020</a:t>
            </a:r>
          </a:p>
          <a:p>
            <a:pPr marL="457200" indent="-457200">
              <a:lnSpc>
                <a:spcPct val="91000"/>
              </a:lnSpc>
              <a:buFont typeface="Arial" panose="020B0604020202020204" pitchFamily="34" charset="0"/>
              <a:buChar char="•"/>
            </a:pPr>
            <a:r>
              <a:rPr lang="en-US" sz="1800" dirty="0"/>
              <a:t>Draft legislation rush released 5 October 2020</a:t>
            </a:r>
          </a:p>
          <a:p>
            <a:pPr marL="457200" indent="-457200">
              <a:lnSpc>
                <a:spcPct val="91000"/>
              </a:lnSpc>
              <a:buFont typeface="Arial" panose="020B0604020202020204" pitchFamily="34" charset="0"/>
              <a:buChar char="•"/>
            </a:pPr>
            <a:r>
              <a:rPr lang="en-US" sz="1800" dirty="0"/>
              <a:t>Limited time for comment, no prior consultation</a:t>
            </a:r>
          </a:p>
          <a:p>
            <a:pPr marL="457200" indent="-457200">
              <a:lnSpc>
                <a:spcPct val="91000"/>
              </a:lnSpc>
              <a:buFont typeface="Arial" panose="020B0604020202020204" pitchFamily="34" charset="0"/>
              <a:buChar char="•"/>
            </a:pPr>
            <a:r>
              <a:rPr lang="en-US" sz="1800" dirty="0"/>
              <a:t>Commenced 1 January 2021</a:t>
            </a:r>
          </a:p>
          <a:p>
            <a:pPr marL="457200" indent="-457200">
              <a:lnSpc>
                <a:spcPct val="91000"/>
              </a:lnSpc>
              <a:buFont typeface="Arial" panose="020B0604020202020204" pitchFamily="34" charset="0"/>
              <a:buChar char="•"/>
            </a:pPr>
            <a:r>
              <a:rPr lang="en-US" sz="1800" dirty="0"/>
              <a:t>Resources and links:  see my paper.</a:t>
            </a:r>
          </a:p>
        </p:txBody>
      </p:sp>
    </p:spTree>
    <p:extLst>
      <p:ext uri="{BB962C8B-B14F-4D97-AF65-F5344CB8AC3E}">
        <p14:creationId xmlns:p14="http://schemas.microsoft.com/office/powerpoint/2010/main" val="355866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307689" y="643467"/>
            <a:ext cx="4307647" cy="5536317"/>
          </a:xfrm>
        </p:spPr>
        <p:txBody>
          <a:bodyPr>
            <a:normAutofit/>
          </a:bodyPr>
          <a:lstStyle/>
          <a:p>
            <a:r>
              <a:rPr lang="en-US" sz="4100" dirty="0"/>
              <a:t>WHY YET ANOTHER FORM OF INSOLVENT ADMINISTRATION?</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302336" y="643467"/>
            <a:ext cx="5926496" cy="5571066"/>
          </a:xfrm>
        </p:spPr>
        <p:txBody>
          <a:bodyPr anchor="ctr">
            <a:normAutofit fontScale="85000" lnSpcReduction="20000"/>
          </a:bodyPr>
          <a:lstStyle/>
          <a:p>
            <a:endParaRPr lang="en-US" dirty="0"/>
          </a:p>
          <a:p>
            <a:r>
              <a:rPr lang="en-US" dirty="0"/>
              <a:t>Political Drivers:</a:t>
            </a:r>
          </a:p>
          <a:p>
            <a:pPr marL="457200" indent="-457200">
              <a:buFont typeface="Arial" panose="020B0604020202020204" pitchFamily="34" charset="0"/>
              <a:buChar char="•"/>
            </a:pPr>
            <a:r>
              <a:rPr lang="en-US" dirty="0"/>
              <a:t>Existing system seen to be too slow, expensive and not flexible enough  – one size fits big business, but not small </a:t>
            </a:r>
          </a:p>
          <a:p>
            <a:pPr marL="457200" indent="-457200">
              <a:buFont typeface="Arial" panose="020B0604020202020204" pitchFamily="34" charset="0"/>
              <a:buChar char="•"/>
            </a:pPr>
            <a:r>
              <a:rPr lang="en-US" dirty="0"/>
              <a:t>Government wishes to be seen by small business to address the problem – a key constituency</a:t>
            </a:r>
          </a:p>
          <a:p>
            <a:pPr marL="457200" indent="-457200">
              <a:buFont typeface="Arial" panose="020B0604020202020204" pitchFamily="34" charset="0"/>
              <a:buChar char="•"/>
            </a:pPr>
            <a:r>
              <a:rPr lang="en-US" dirty="0"/>
              <a:t>Perceived impending “wave” of pandemic insolvency – both from business conditions and the end of </a:t>
            </a:r>
            <a:r>
              <a:rPr lang="en-US" dirty="0" err="1"/>
              <a:t>covid</a:t>
            </a:r>
            <a:r>
              <a:rPr lang="en-US" dirty="0"/>
              <a:t> insolvency restrictions from 31 December 2020. </a:t>
            </a:r>
          </a:p>
          <a:p>
            <a:pPr marL="457200" indent="-457200">
              <a:buFont typeface="Arial" panose="020B0604020202020204" pitchFamily="34" charset="0"/>
              <a:buChar char="•"/>
            </a:pPr>
            <a:r>
              <a:rPr lang="en-US" dirty="0"/>
              <a:t>Expected by treasury to cover 76 percent of incorporated small businesses</a:t>
            </a:r>
          </a:p>
          <a:p>
            <a:pPr marL="457200" indent="-45720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248230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307689" y="643467"/>
            <a:ext cx="4307647" cy="5536317"/>
          </a:xfrm>
        </p:spPr>
        <p:txBody>
          <a:bodyPr>
            <a:normAutofit/>
          </a:bodyPr>
          <a:lstStyle/>
          <a:p>
            <a:r>
              <a:rPr lang="en-US" sz="4100" dirty="0"/>
              <a:t>WHY YET ANOTHER FORM OF INSOLVENT ADMINISTRATION?</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302336" y="643467"/>
            <a:ext cx="5926496" cy="5571066"/>
          </a:xfrm>
        </p:spPr>
        <p:txBody>
          <a:bodyPr anchor="ctr">
            <a:normAutofit fontScale="85000" lnSpcReduction="20000"/>
          </a:bodyPr>
          <a:lstStyle/>
          <a:p>
            <a:endParaRPr lang="en-US" dirty="0"/>
          </a:p>
          <a:p>
            <a:r>
              <a:rPr lang="en-US" dirty="0"/>
              <a:t>Political Drivers:</a:t>
            </a:r>
          </a:p>
          <a:p>
            <a:pPr marL="457200" indent="-457200">
              <a:buFont typeface="Arial" panose="020B0604020202020204" pitchFamily="34" charset="0"/>
              <a:buChar char="•"/>
            </a:pPr>
            <a:r>
              <a:rPr lang="en-US" dirty="0"/>
              <a:t>Existing system seen to be too slow, expensive and not flexible enough  – one size fits big business, but not small </a:t>
            </a:r>
          </a:p>
          <a:p>
            <a:pPr marL="457200" indent="-457200">
              <a:buFont typeface="Arial" panose="020B0604020202020204" pitchFamily="34" charset="0"/>
              <a:buChar char="•"/>
            </a:pPr>
            <a:r>
              <a:rPr lang="en-US" dirty="0"/>
              <a:t>Government wishes to be seen by small business to address the problem – a key constituency</a:t>
            </a:r>
          </a:p>
          <a:p>
            <a:pPr marL="457200" indent="-457200">
              <a:buFont typeface="Arial" panose="020B0604020202020204" pitchFamily="34" charset="0"/>
              <a:buChar char="•"/>
            </a:pPr>
            <a:r>
              <a:rPr lang="en-US" dirty="0"/>
              <a:t>Perceived impending “wave” of pandemic insolvency – both from business conditions and the end of </a:t>
            </a:r>
            <a:r>
              <a:rPr lang="en-US" dirty="0" err="1"/>
              <a:t>covid</a:t>
            </a:r>
            <a:r>
              <a:rPr lang="en-US" dirty="0"/>
              <a:t> insolvency restrictions from 31 December 2020. </a:t>
            </a:r>
          </a:p>
          <a:p>
            <a:pPr marL="457200" indent="-457200">
              <a:buFont typeface="Arial" panose="020B0604020202020204" pitchFamily="34" charset="0"/>
              <a:buChar char="•"/>
            </a:pPr>
            <a:r>
              <a:rPr lang="en-US" dirty="0"/>
              <a:t>Expected by treasury to cover 76 percent of incorporated small businesses</a:t>
            </a:r>
          </a:p>
          <a:p>
            <a:pPr marL="457200" indent="-45720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1740291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FB41C-3F73-8F4B-84A9-127D29318159}"/>
              </a:ext>
            </a:extLst>
          </p:cNvPr>
          <p:cNvSpPr>
            <a:spLocks noGrp="1"/>
          </p:cNvSpPr>
          <p:nvPr>
            <p:ph type="title"/>
          </p:nvPr>
        </p:nvSpPr>
        <p:spPr>
          <a:xfrm>
            <a:off x="960120" y="643467"/>
            <a:ext cx="3212593" cy="5571066"/>
          </a:xfrm>
        </p:spPr>
        <p:txBody>
          <a:bodyPr>
            <a:normAutofit/>
          </a:bodyPr>
          <a:lstStyle/>
          <a:p>
            <a:r>
              <a:rPr lang="en-US" sz="3100" dirty="0"/>
              <a:t>GOOD INTENTIONS</a:t>
            </a:r>
          </a:p>
        </p:txBody>
      </p:sp>
      <p:sp>
        <p:nvSpPr>
          <p:cNvPr id="3" name="Content Placeholder 2">
            <a:extLst>
              <a:ext uri="{FF2B5EF4-FFF2-40B4-BE49-F238E27FC236}">
                <a16:creationId xmlns:a16="http://schemas.microsoft.com/office/drawing/2014/main" id="{05E81FEE-ACBF-EE44-B8AB-5E93A77150F2}"/>
              </a:ext>
            </a:extLst>
          </p:cNvPr>
          <p:cNvSpPr>
            <a:spLocks noGrp="1"/>
          </p:cNvSpPr>
          <p:nvPr>
            <p:ph idx="1"/>
          </p:nvPr>
        </p:nvSpPr>
        <p:spPr>
          <a:xfrm>
            <a:off x="5302336" y="643467"/>
            <a:ext cx="5926496" cy="5571066"/>
          </a:xfrm>
        </p:spPr>
        <p:txBody>
          <a:bodyPr anchor="ctr">
            <a:normAutofit lnSpcReduction="10000"/>
          </a:bodyPr>
          <a:lstStyle/>
          <a:p>
            <a:pPr marL="514350" indent="-514350">
              <a:buFont typeface="Arial" panose="020B0604020202020204" pitchFamily="34" charset="0"/>
              <a:buChar char="•"/>
            </a:pPr>
            <a:endParaRPr lang="en-US" dirty="0"/>
          </a:p>
          <a:p>
            <a:r>
              <a:rPr lang="en-AU" dirty="0"/>
              <a:t>“[Part 5.3B] reduces the complexity and cost of the administration process, providing a greater role for the company directors during the process and allowing them to retain control over the company throughout. These changes are intended to encourage more small businesses to seek debt restructuring earlier, increasing their chances of regaining viability.”  </a:t>
            </a:r>
          </a:p>
          <a:p>
            <a:r>
              <a:rPr lang="en-AU" dirty="0"/>
              <a:t>	[Explanatory Memoranda]</a:t>
            </a:r>
            <a:endParaRPr lang="en-US" dirty="0"/>
          </a:p>
          <a:p>
            <a:endParaRPr lang="en-US" dirty="0"/>
          </a:p>
        </p:txBody>
      </p:sp>
    </p:spTree>
    <p:extLst>
      <p:ext uri="{BB962C8B-B14F-4D97-AF65-F5344CB8AC3E}">
        <p14:creationId xmlns:p14="http://schemas.microsoft.com/office/powerpoint/2010/main" val="3580422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5600" dirty="0" err="1"/>
              <a:t>ApPLYING</a:t>
            </a:r>
            <a:r>
              <a:rPr lang="en-US" sz="5600" dirty="0"/>
              <a:t> THE PROCESS</a:t>
            </a:r>
            <a:br>
              <a:rPr lang="en-US" sz="5600" dirty="0"/>
            </a:br>
            <a:endParaRPr lang="en-US" sz="56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fontScale="77500" lnSpcReduction="20000"/>
          </a:bodyPr>
          <a:lstStyle/>
          <a:p>
            <a:pPr marL="571500" indent="-571500">
              <a:buFont typeface="Arial" panose="020B0604020202020204" pitchFamily="34" charset="0"/>
              <a:buChar char="•"/>
            </a:pPr>
            <a:r>
              <a:rPr lang="en-US" dirty="0"/>
              <a:t>Qualifying criteria – company must have paid due employee entitlements and have up to date tax lodgments</a:t>
            </a:r>
          </a:p>
          <a:p>
            <a:pPr marL="571500" indent="-571500">
              <a:buFont typeface="Arial" panose="020B0604020202020204" pitchFamily="34" charset="0"/>
              <a:buChar char="•"/>
            </a:pPr>
            <a:r>
              <a:rPr lang="en-US" dirty="0"/>
              <a:t>20 days to develop a restructuring plan for creditors to consider</a:t>
            </a:r>
          </a:p>
          <a:p>
            <a:pPr marL="571500" indent="-571500">
              <a:buFont typeface="Arial" panose="020B0604020202020204" pitchFamily="34" charset="0"/>
              <a:buChar char="•"/>
            </a:pPr>
            <a:r>
              <a:rPr lang="en-US" dirty="0"/>
              <a:t>Creditors have 15 days to vote:  no meeting, voting is electronic or by mail – 50% by value is required, not number</a:t>
            </a:r>
          </a:p>
          <a:p>
            <a:pPr marL="571500" indent="-571500">
              <a:buFont typeface="Arial" panose="020B0604020202020204" pitchFamily="34" charset="0"/>
              <a:buChar char="•"/>
            </a:pPr>
            <a:r>
              <a:rPr lang="en-US" dirty="0"/>
              <a:t>You snooze you lose:  votes cast outside the 15</a:t>
            </a:r>
            <a:r>
              <a:rPr lang="en-US" baseline="30000" dirty="0"/>
              <a:t>th</a:t>
            </a:r>
            <a:r>
              <a:rPr lang="en-US" dirty="0"/>
              <a:t> day do no count – important to </a:t>
            </a:r>
            <a:r>
              <a:rPr lang="en-US" dirty="0" err="1"/>
              <a:t>diarise</a:t>
            </a:r>
            <a:r>
              <a:rPr lang="en-US" dirty="0"/>
              <a:t> for major creditors</a:t>
            </a:r>
          </a:p>
          <a:p>
            <a:pPr marL="571500" indent="-571500">
              <a:buFont typeface="Arial" panose="020B0604020202020204" pitchFamily="34" charset="0"/>
              <a:buChar char="•"/>
            </a:pPr>
            <a:r>
              <a:rPr lang="en-US" dirty="0"/>
              <a:t>Related party creditors cannot vote.</a:t>
            </a:r>
          </a:p>
          <a:p>
            <a:pPr marL="571500" indent="-571500">
              <a:buFont typeface="Arial" panose="020B0604020202020204" pitchFamily="34" charset="0"/>
              <a:buChar char="•"/>
            </a:pPr>
            <a:r>
              <a:rPr lang="en-US" dirty="0"/>
              <a:t>If accepted, Restructuring Practitioner distributes funds to creditors</a:t>
            </a:r>
          </a:p>
          <a:p>
            <a:pPr marL="571500" indent="-571500">
              <a:buFont typeface="Arial" panose="020B0604020202020204" pitchFamily="34" charset="0"/>
              <a:buChar char="•"/>
            </a:pPr>
            <a:r>
              <a:rPr lang="en-US" dirty="0"/>
              <a:t>If rejected, the company goes into liquidation</a:t>
            </a:r>
          </a:p>
          <a:p>
            <a:pPr marL="571500" indent="-571500">
              <a:buFont typeface="Arial" panose="020B0604020202020204" pitchFamily="34" charset="0"/>
              <a:buChar char="•"/>
            </a:pPr>
            <a:endParaRPr lang="en-US" dirty="0"/>
          </a:p>
        </p:txBody>
      </p:sp>
    </p:spTree>
    <p:extLst>
      <p:ext uri="{BB962C8B-B14F-4D97-AF65-F5344CB8AC3E}">
        <p14:creationId xmlns:p14="http://schemas.microsoft.com/office/powerpoint/2010/main" val="70530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5600" dirty="0" err="1"/>
              <a:t>ApPLYING</a:t>
            </a:r>
            <a:r>
              <a:rPr lang="en-US" sz="5600" dirty="0"/>
              <a:t> THE PROCESS….</a:t>
            </a:r>
            <a:r>
              <a:rPr lang="en-US" sz="5600" dirty="0" err="1"/>
              <a:t>cont</a:t>
            </a:r>
            <a:br>
              <a:rPr lang="en-US" sz="5600" dirty="0"/>
            </a:br>
            <a:endParaRPr lang="en-US" sz="56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fontScale="85000" lnSpcReduction="20000"/>
          </a:bodyPr>
          <a:lstStyle/>
          <a:p>
            <a:r>
              <a:rPr lang="en-AU" dirty="0"/>
              <a:t>Director Driven</a:t>
            </a:r>
          </a:p>
          <a:p>
            <a:pPr marL="457200" indent="-457200">
              <a:buFont typeface="Arial" panose="020B0604020202020204" pitchFamily="34" charset="0"/>
              <a:buChar char="•"/>
            </a:pPr>
            <a:r>
              <a:rPr lang="en-AU" dirty="0"/>
              <a:t>The process is initiated by the directors (and only the directors), who select and appoint a registered company liquidator to act as the SBR Practitioner (</a:t>
            </a:r>
            <a:r>
              <a:rPr lang="en-AU" b="1" dirty="0"/>
              <a:t>SBRP</a:t>
            </a:r>
            <a:r>
              <a:rPr lang="en-AU" dirty="0"/>
              <a:t>).</a:t>
            </a:r>
          </a:p>
          <a:p>
            <a:pPr marL="457200" indent="-457200">
              <a:buFont typeface="Arial" panose="020B0604020202020204" pitchFamily="34" charset="0"/>
              <a:buChar char="•"/>
            </a:pPr>
            <a:r>
              <a:rPr lang="en-AU" dirty="0"/>
              <a:t>Debtor in Possession:  the directors continue to manage the company.  Transactions which are outside “the ordinary course of business” must be approved by the SBRP, or the court.</a:t>
            </a:r>
          </a:p>
          <a:p>
            <a:pPr marL="457200" indent="-457200">
              <a:buFont typeface="Arial" panose="020B0604020202020204" pitchFamily="34" charset="0"/>
              <a:buChar char="•"/>
            </a:pPr>
            <a:r>
              <a:rPr lang="en-AU" dirty="0"/>
              <a:t>Unlike VA, </a:t>
            </a:r>
            <a:r>
              <a:rPr lang="en-AU" b="1" dirty="0"/>
              <a:t>only the company directors may propose a Restructuring Plan</a:t>
            </a:r>
            <a:r>
              <a:rPr lang="en-AU" dirty="0"/>
              <a:t>.</a:t>
            </a:r>
          </a:p>
          <a:p>
            <a:pPr marL="457200" indent="-457200">
              <a:buFont typeface="Arial" panose="020B0604020202020204" pitchFamily="34" charset="0"/>
              <a:buChar char="•"/>
            </a:pPr>
            <a:r>
              <a:rPr lang="en-AU" dirty="0"/>
              <a:t>The SBRP is to help the directors prepare the Restructuring Plan, and he or she then “provides a declaration to certify the restructuring plan” – arguably reporting on their own work.</a:t>
            </a:r>
          </a:p>
          <a:p>
            <a:pPr marL="571500" indent="-571500">
              <a:buFont typeface="Arial" panose="020B0604020202020204" pitchFamily="34" charset="0"/>
              <a:buChar char="•"/>
            </a:pPr>
            <a:endParaRPr lang="en-US" dirty="0"/>
          </a:p>
        </p:txBody>
      </p:sp>
    </p:spTree>
    <p:extLst>
      <p:ext uri="{BB962C8B-B14F-4D97-AF65-F5344CB8AC3E}">
        <p14:creationId xmlns:p14="http://schemas.microsoft.com/office/powerpoint/2010/main" val="3360037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257176" y="643467"/>
            <a:ext cx="3676649" cy="3123671"/>
          </a:xfrm>
        </p:spPr>
        <p:txBody>
          <a:bodyPr vert="horz" lIns="91440" tIns="45720" rIns="91440" bIns="45720" rtlCol="0">
            <a:normAutofit fontScale="90000"/>
          </a:bodyPr>
          <a:lstStyle/>
          <a:p>
            <a:r>
              <a:rPr lang="en-US" sz="5600" dirty="0"/>
              <a:t>Overview of the Process</a:t>
            </a:r>
            <a:br>
              <a:rPr lang="en-US" sz="5600" dirty="0"/>
            </a:br>
            <a:endParaRPr lang="en-US" sz="5600" dirty="0"/>
          </a:p>
        </p:txBody>
      </p:sp>
      <p:pic>
        <p:nvPicPr>
          <p:cNvPr id="1026" name="Picture 2">
            <a:extLst>
              <a:ext uri="{FF2B5EF4-FFF2-40B4-BE49-F238E27FC236}">
                <a16:creationId xmlns:a16="http://schemas.microsoft.com/office/drawing/2014/main" id="{B9715CA2-5178-4849-9735-067E5E72239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79256" y="642938"/>
            <a:ext cx="5572125" cy="5572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4EDF779-692D-324E-864A-2D97566398AB}"/>
              </a:ext>
            </a:extLst>
          </p:cNvPr>
          <p:cNvSpPr txBox="1"/>
          <p:nvPr/>
        </p:nvSpPr>
        <p:spPr>
          <a:xfrm>
            <a:off x="5848350" y="6215062"/>
            <a:ext cx="5086350" cy="215444"/>
          </a:xfrm>
          <a:prstGeom prst="rect">
            <a:avLst/>
          </a:prstGeom>
          <a:noFill/>
        </p:spPr>
        <p:txBody>
          <a:bodyPr wrap="square" rtlCol="0">
            <a:spAutoFit/>
          </a:bodyPr>
          <a:lstStyle/>
          <a:p>
            <a:r>
              <a:rPr lang="en-US" sz="800" dirty="0"/>
              <a:t>Source:  Hodgkinson J - https://</a:t>
            </a:r>
            <a:r>
              <a:rPr lang="en-US" sz="800" dirty="0" err="1"/>
              <a:t>kreisson.com.au</a:t>
            </a:r>
            <a:r>
              <a:rPr lang="en-US" sz="800" dirty="0"/>
              <a:t>/a-new-way-to-structure-corporate-debts/</a:t>
            </a:r>
          </a:p>
        </p:txBody>
      </p:sp>
    </p:spTree>
    <p:extLst>
      <p:ext uri="{BB962C8B-B14F-4D97-AF65-F5344CB8AC3E}">
        <p14:creationId xmlns:p14="http://schemas.microsoft.com/office/powerpoint/2010/main" val="2149999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461964" y="643467"/>
            <a:ext cx="3710750" cy="5571066"/>
          </a:xfrm>
        </p:spPr>
        <p:txBody>
          <a:bodyPr vert="horz" lIns="91440" tIns="45720" rIns="91440" bIns="45720" rtlCol="0">
            <a:normAutofit/>
          </a:bodyPr>
          <a:lstStyle/>
          <a:p>
            <a:r>
              <a:rPr lang="en-US" sz="5600" dirty="0"/>
              <a:t>PRACTICAL PROBLEMS</a:t>
            </a:r>
            <a:br>
              <a:rPr lang="en-US" sz="5600" dirty="0"/>
            </a:br>
            <a:endParaRPr lang="en-US" sz="56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Autofit/>
          </a:bodyPr>
          <a:lstStyle/>
          <a:p>
            <a:r>
              <a:rPr lang="en-AU" sz="1200" i="1" dirty="0"/>
              <a:t>Process will require credit for trading businesses </a:t>
            </a:r>
          </a:p>
          <a:p>
            <a:pPr marL="457200" indent="-457200">
              <a:buFont typeface="Arial" panose="020B0604020202020204" pitchFamily="34" charset="0"/>
              <a:buChar char="•"/>
            </a:pPr>
            <a:r>
              <a:rPr lang="en-AU" sz="1200" dirty="0"/>
              <a:t>An insolvent company</a:t>
            </a:r>
          </a:p>
          <a:p>
            <a:pPr marL="457200" indent="-457200">
              <a:buFont typeface="Arial" panose="020B0604020202020204" pitchFamily="34" charset="0"/>
              <a:buChar char="•"/>
            </a:pPr>
            <a:r>
              <a:rPr lang="en-AU" sz="1200" dirty="0"/>
              <a:t>SBRP </a:t>
            </a:r>
            <a:r>
              <a:rPr lang="en-AU" sz="1200" b="1" u="sng" dirty="0"/>
              <a:t>will </a:t>
            </a:r>
            <a:r>
              <a:rPr lang="en-AU" sz="1200" b="1" i="1" u="sng" dirty="0"/>
              <a:t>not</a:t>
            </a:r>
            <a:r>
              <a:rPr lang="en-AU" sz="1200" b="1" u="sng" dirty="0"/>
              <a:t> be liable to pay for any goods and services provided</a:t>
            </a:r>
            <a:r>
              <a:rPr lang="en-AU" sz="1200" dirty="0"/>
              <a:t> after his or her appointment. </a:t>
            </a:r>
          </a:p>
          <a:p>
            <a:pPr marL="457200" indent="-457200">
              <a:buFont typeface="Arial" panose="020B0604020202020204" pitchFamily="34" charset="0"/>
              <a:buChar char="•"/>
            </a:pPr>
            <a:r>
              <a:rPr lang="en-AU" sz="1200" dirty="0"/>
              <a:t>Directors will need to be sure that they will have practical access to credit, or capacity to operate on a cash on delivery basis, before they invoke the SBR.</a:t>
            </a:r>
          </a:p>
          <a:p>
            <a:r>
              <a:rPr lang="en-AU" sz="1200" i="1" dirty="0"/>
              <a:t>Fixed fees for the SBRP</a:t>
            </a:r>
          </a:p>
          <a:p>
            <a:pPr marL="457200" indent="-457200">
              <a:buFont typeface="Arial" panose="020B0604020202020204" pitchFamily="34" charset="0"/>
              <a:buChar char="•"/>
            </a:pPr>
            <a:r>
              <a:rPr lang="en-AU" sz="1200" dirty="0"/>
              <a:t>The </a:t>
            </a:r>
            <a:r>
              <a:rPr lang="en-AU" sz="1200" i="1" dirty="0"/>
              <a:t>Insolvency Practice Rules</a:t>
            </a:r>
            <a:r>
              <a:rPr lang="en-AU" sz="1200" dirty="0"/>
              <a:t> specify that that the fees for the SBRP must be fixed in dollar amount up to the execution of the plan, and then calculated as a percentage of the actual distributions to be made under the plan.  </a:t>
            </a:r>
          </a:p>
          <a:p>
            <a:pPr marL="457200" indent="-457200">
              <a:buFont typeface="Arial" panose="020B0604020202020204" pitchFamily="34" charset="0"/>
              <a:buChar char="•"/>
            </a:pPr>
            <a:r>
              <a:rPr lang="en-AU" sz="1200" dirty="0"/>
              <a:t>In practice this will limit the types of Restructuring Plans that are put to creditors: prospective SBRPs will have a strong preference for simple, quick Restructuring Plans which will implicitly limit the time and work required.</a:t>
            </a:r>
          </a:p>
          <a:p>
            <a:r>
              <a:rPr lang="en-US" sz="1200" i="1" dirty="0"/>
              <a:t>Low Debt Threshold </a:t>
            </a:r>
          </a:p>
          <a:p>
            <a:pPr marL="457200" indent="-457200">
              <a:buFont typeface="Arial" panose="020B0604020202020204" pitchFamily="34" charset="0"/>
              <a:buChar char="•"/>
            </a:pPr>
            <a:r>
              <a:rPr lang="en-US" sz="1200" dirty="0"/>
              <a:t>$1 million liability ceiling – any admissible claim counts so contingent debts are included</a:t>
            </a:r>
          </a:p>
          <a:p>
            <a:r>
              <a:rPr lang="en-US" sz="1200" i="1" dirty="0"/>
              <a:t>Treasury’s Interest to protect FEG and the ATO </a:t>
            </a:r>
          </a:p>
          <a:p>
            <a:pPr marL="457200" indent="-457200">
              <a:buFont typeface="Arial" panose="020B0604020202020204" pitchFamily="34" charset="0"/>
              <a:buChar char="•"/>
            </a:pPr>
            <a:r>
              <a:rPr lang="en-US" sz="1200" dirty="0"/>
              <a:t>All employee entitlements must be paid in full</a:t>
            </a:r>
          </a:p>
          <a:p>
            <a:pPr marL="457200" indent="-457200">
              <a:buFont typeface="Arial" panose="020B0604020202020204" pitchFamily="34" charset="0"/>
              <a:buChar char="•"/>
            </a:pPr>
            <a:r>
              <a:rPr lang="en-US" sz="1200" dirty="0"/>
              <a:t>All tax lodgments must be current (but tax need not be paid)</a:t>
            </a:r>
          </a:p>
          <a:p>
            <a:pPr marL="457200" indent="-457200">
              <a:buFont typeface="Arial" panose="020B0604020202020204" pitchFamily="34" charset="0"/>
              <a:buChar char="•"/>
            </a:pPr>
            <a:r>
              <a:rPr lang="en-US" sz="1200" dirty="0"/>
              <a:t>If these requirements not met the restructuring plan is not valid.</a:t>
            </a:r>
          </a:p>
        </p:txBody>
      </p:sp>
    </p:spTree>
    <p:extLst>
      <p:ext uri="{BB962C8B-B14F-4D97-AF65-F5344CB8AC3E}">
        <p14:creationId xmlns:p14="http://schemas.microsoft.com/office/powerpoint/2010/main" val="343798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533400" y="643467"/>
            <a:ext cx="3639313" cy="5571066"/>
          </a:xfrm>
        </p:spPr>
        <p:txBody>
          <a:bodyPr>
            <a:normAutofit/>
          </a:bodyPr>
          <a:lstStyle/>
          <a:p>
            <a:r>
              <a:rPr lang="en-US" sz="4600" dirty="0"/>
              <a:t>Comments ON THE LAW:</a:t>
            </a:r>
            <a:br>
              <a:rPr lang="en-US" sz="4600" dirty="0"/>
            </a:br>
            <a:r>
              <a:rPr lang="en-US" sz="4600" dirty="0"/>
              <a:t>A UNICORN  </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5" y="219075"/>
            <a:ext cx="6396037" cy="6319838"/>
          </a:xfrm>
        </p:spPr>
        <p:txBody>
          <a:bodyPr anchor="ctr">
            <a:noAutofit/>
          </a:bodyPr>
          <a:lstStyle/>
          <a:p>
            <a:r>
              <a:rPr lang="en-US" sz="1200" dirty="0"/>
              <a:t>A Unicorn  - Eligibility Criteria Too Restrictive</a:t>
            </a: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endParaRPr lang="en-AU" sz="1200" b="0" i="1" dirty="0">
              <a:latin typeface="Times New Roman" panose="02020603050405020304" pitchFamily="18" charset="0"/>
              <a:cs typeface="Times New Roman" panose="02020603050405020304" pitchFamily="18" charset="0"/>
            </a:endParaRPr>
          </a:p>
          <a:p>
            <a:pPr lvl="4"/>
            <a:r>
              <a:rPr lang="en-AU" sz="1200" b="0" i="1" dirty="0">
                <a:latin typeface="Times New Roman" panose="02020603050405020304" pitchFamily="18" charset="0"/>
                <a:cs typeface="Times New Roman" panose="02020603050405020304" pitchFamily="18" charset="0"/>
              </a:rPr>
              <a:t>“In my 30+ years of insolvency experience, I do not recall a single corporate insolvency where the debts owed were less than $1mil, all employees were already paid in full and all tax lodgements were current. Are we therefore looking at a unicorn?”</a:t>
            </a:r>
          </a:p>
          <a:p>
            <a:pPr lvl="4"/>
            <a:r>
              <a:rPr lang="en-AU" sz="1200" b="0" dirty="0">
                <a:latin typeface="Times New Roman" panose="02020603050405020304" pitchFamily="18" charset="0"/>
                <a:cs typeface="Times New Roman" panose="02020603050405020304" pitchFamily="18" charset="0"/>
              </a:rPr>
              <a:t>[</a:t>
            </a:r>
            <a:r>
              <a:rPr lang="en-AU" sz="1200" dirty="0"/>
              <a:t>Mark Addison, </a:t>
            </a:r>
            <a:r>
              <a:rPr lang="en-AU" sz="1200" dirty="0" err="1"/>
              <a:t>Keypoint</a:t>
            </a:r>
            <a:r>
              <a:rPr lang="en-AU" sz="1200" dirty="0"/>
              <a:t> Law]</a:t>
            </a:r>
            <a:endParaRPr lang="en-US" sz="1200" b="0" dirty="0">
              <a:latin typeface="Times New Roman" panose="02020603050405020304" pitchFamily="18" charset="0"/>
              <a:cs typeface="Times New Roman" panose="02020603050405020304" pitchFamily="18" charset="0"/>
            </a:endParaRPr>
          </a:p>
          <a:p>
            <a:br>
              <a:rPr lang="en-US" sz="1000" dirty="0"/>
            </a:br>
            <a:endParaRPr lang="en-US" sz="1000" dirty="0"/>
          </a:p>
        </p:txBody>
      </p:sp>
      <p:pic>
        <p:nvPicPr>
          <p:cNvPr id="5" name="Picture 4">
            <a:extLst>
              <a:ext uri="{FF2B5EF4-FFF2-40B4-BE49-F238E27FC236}">
                <a16:creationId xmlns:a16="http://schemas.microsoft.com/office/drawing/2014/main" id="{7DD7205D-5CCE-CC43-8A51-F7160891B08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29388" y="1398426"/>
            <a:ext cx="3976687" cy="3160076"/>
          </a:xfrm>
          <a:prstGeom prst="rect">
            <a:avLst/>
          </a:prstGeom>
        </p:spPr>
      </p:pic>
    </p:spTree>
    <p:extLst>
      <p:ext uri="{BB962C8B-B14F-4D97-AF65-F5344CB8AC3E}">
        <p14:creationId xmlns:p14="http://schemas.microsoft.com/office/powerpoint/2010/main" val="2717440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SIMPLIFIED LIQUIDATION</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pPr fontAlgn="base"/>
            <a:r>
              <a:rPr lang="en-AU" sz="1400" dirty="0"/>
              <a:t>Requirements:</a:t>
            </a:r>
          </a:p>
          <a:p>
            <a:pPr marL="457200" indent="-457200" fontAlgn="base">
              <a:buFont typeface="Arial" panose="020B0604020202020204" pitchFamily="34" charset="0"/>
              <a:buChar char="•"/>
            </a:pPr>
            <a:r>
              <a:rPr lang="en-AU" sz="1400" dirty="0"/>
              <a:t>The company nor its directors have not entered into a Simplified CVL or Small Business Restructuring Process within the last 7 years.</a:t>
            </a:r>
          </a:p>
          <a:p>
            <a:pPr marL="457200" indent="-457200" fontAlgn="base">
              <a:buFont typeface="Arial" panose="020B0604020202020204" pitchFamily="34" charset="0"/>
              <a:buChar char="•"/>
            </a:pPr>
            <a:r>
              <a:rPr lang="en-AU" sz="1400" dirty="0"/>
              <a:t>Total creditors of less than $1 Million</a:t>
            </a:r>
          </a:p>
          <a:p>
            <a:pPr marL="457200" indent="-457200" fontAlgn="base">
              <a:buFont typeface="Arial" panose="020B0604020202020204" pitchFamily="34" charset="0"/>
              <a:buChar char="•"/>
            </a:pPr>
            <a:r>
              <a:rPr lang="en-AU" sz="1400" dirty="0"/>
              <a:t>Tax lodgements and entitlements up to date</a:t>
            </a:r>
          </a:p>
          <a:p>
            <a:pPr marL="457200" indent="-457200" fontAlgn="base">
              <a:buFont typeface="Arial" panose="020B0604020202020204" pitchFamily="34" charset="0"/>
              <a:buChar char="•"/>
            </a:pPr>
            <a:r>
              <a:rPr lang="en-AU" sz="1400" dirty="0"/>
              <a:t>No more than 25% of creditors object</a:t>
            </a:r>
          </a:p>
          <a:p>
            <a:pPr fontAlgn="base"/>
            <a:r>
              <a:rPr lang="en-AU" sz="1400" dirty="0"/>
              <a:t>Features:</a:t>
            </a:r>
          </a:p>
          <a:p>
            <a:pPr marL="285750" indent="-285750" fontAlgn="base">
              <a:buFont typeface="Arial" panose="020B0604020202020204" pitchFamily="34" charset="0"/>
              <a:buChar char="•"/>
            </a:pPr>
            <a:r>
              <a:rPr lang="en-AU" sz="1400" dirty="0"/>
              <a:t>No meetings of creditors</a:t>
            </a:r>
          </a:p>
          <a:p>
            <a:pPr marL="285750" indent="-285750" fontAlgn="base">
              <a:buFont typeface="Arial" panose="020B0604020202020204" pitchFamily="34" charset="0"/>
              <a:buChar char="•"/>
            </a:pPr>
            <a:r>
              <a:rPr lang="en-AU" sz="1400" dirty="0"/>
              <a:t>Limits on recoveries of voidable preference payments:  $30,000 limit</a:t>
            </a:r>
          </a:p>
          <a:p>
            <a:pPr marL="285750" indent="-285750" fontAlgn="base">
              <a:buFont typeface="Arial" panose="020B0604020202020204" pitchFamily="34" charset="0"/>
              <a:buChar char="•"/>
            </a:pPr>
            <a:r>
              <a:rPr lang="en-AU" sz="1400" dirty="0"/>
              <a:t>Reduced reporting to ASIC</a:t>
            </a:r>
          </a:p>
          <a:p>
            <a:pPr marL="285750" indent="-285750" fontAlgn="base">
              <a:buFont typeface="Arial" panose="020B0604020202020204" pitchFamily="34" charset="0"/>
              <a:buChar char="•"/>
            </a:pPr>
            <a:r>
              <a:rPr lang="en-AU" sz="1400" dirty="0"/>
              <a:t>Only one dividend distribution per liquidation.</a:t>
            </a:r>
          </a:p>
          <a:p>
            <a:pPr fontAlgn="base"/>
            <a:endParaRPr lang="en-AU" dirty="0"/>
          </a:p>
          <a:p>
            <a:pPr marL="445770" lvl="1" indent="-171450">
              <a:buFont typeface="Arial" panose="020B0604020202020204" pitchFamily="34" charset="0"/>
              <a:buChar char="•"/>
            </a:pPr>
            <a:endParaRPr lang="en-US" sz="700" dirty="0"/>
          </a:p>
        </p:txBody>
      </p:sp>
    </p:spTree>
    <p:extLst>
      <p:ext uri="{BB962C8B-B14F-4D97-AF65-F5344CB8AC3E}">
        <p14:creationId xmlns:p14="http://schemas.microsoft.com/office/powerpoint/2010/main" val="350902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MESSY IMPLEMENTATION</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pPr marL="285750" indent="-285750">
              <a:buFont typeface="Arial" panose="020B0604020202020204" pitchFamily="34" charset="0"/>
              <a:buChar char="•"/>
            </a:pPr>
            <a:r>
              <a:rPr lang="en-US" sz="1400" dirty="0"/>
              <a:t>No meaningful consultation with the industry’s professions or their representative bodies</a:t>
            </a:r>
          </a:p>
          <a:p>
            <a:pPr marL="285750" indent="-285750">
              <a:buFont typeface="Arial" panose="020B0604020202020204" pitchFamily="34" charset="0"/>
              <a:buChar char="•"/>
            </a:pPr>
            <a:r>
              <a:rPr lang="en-AU" sz="1400" dirty="0"/>
              <a:t>The draft Bill was released with a consultation period of 4 business days.  Even so, industry bodies and individual practices met the deadline – with almost all of the 53 submissions completely ignored.</a:t>
            </a:r>
            <a:endParaRPr lang="en-US" sz="1400" dirty="0"/>
          </a:p>
          <a:p>
            <a:pPr marL="285750" indent="-285750">
              <a:buFont typeface="Arial" panose="020B0604020202020204" pitchFamily="34" charset="0"/>
              <a:buChar char="•"/>
            </a:pPr>
            <a:r>
              <a:rPr lang="en-US" sz="1400" dirty="0"/>
              <a:t>Two thirds of the operative parts of the amendments are regulations, not part of the Act:  a product of the rush to get the legislation out</a:t>
            </a:r>
          </a:p>
          <a:p>
            <a:pPr marL="285750" indent="-285750">
              <a:buFont typeface="Arial" panose="020B0604020202020204" pitchFamily="34" charset="0"/>
              <a:buChar char="•"/>
            </a:pPr>
            <a:r>
              <a:rPr lang="en-US" sz="1400" dirty="0"/>
              <a:t>No consolidated Act, regulations or rules have been produced:  no easily accessible version of the current law is available to the public let alone to advisors, nor for training</a:t>
            </a:r>
          </a:p>
          <a:p>
            <a:pPr marL="285750" indent="-285750">
              <a:buFont typeface="Arial" panose="020B0604020202020204" pitchFamily="34" charset="0"/>
              <a:buChar char="•"/>
            </a:pPr>
            <a:r>
              <a:rPr lang="en-US" sz="1400" dirty="0"/>
              <a:t>Regulations and rules were published on 17 December 2020 – 6 business days before the amendments commenced</a:t>
            </a:r>
          </a:p>
          <a:p>
            <a:br>
              <a:rPr lang="en-US" sz="1000" dirty="0"/>
            </a:br>
            <a:endParaRPr lang="en-US" sz="1000" dirty="0"/>
          </a:p>
        </p:txBody>
      </p:sp>
    </p:spTree>
    <p:extLst>
      <p:ext uri="{BB962C8B-B14F-4D97-AF65-F5344CB8AC3E}">
        <p14:creationId xmlns:p14="http://schemas.microsoft.com/office/powerpoint/2010/main" val="2323552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319087" y="219075"/>
            <a:ext cx="3639313" cy="5571066"/>
          </a:xfrm>
        </p:spPr>
        <p:txBody>
          <a:bodyPr>
            <a:normAutofit/>
          </a:bodyPr>
          <a:lstStyle/>
          <a:p>
            <a:r>
              <a:rPr lang="en-US" sz="3200" dirty="0"/>
              <a:t>SLOW TAKE UP</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400676" y="219075"/>
            <a:ext cx="5828156" cy="5995458"/>
          </a:xfrm>
        </p:spPr>
        <p:txBody>
          <a:bodyPr anchor="ctr">
            <a:noAutofit/>
          </a:bodyPr>
          <a:lstStyle/>
          <a:p>
            <a:pPr marL="285750" indent="-285750">
              <a:buFont typeface="Arial" panose="020B0604020202020204" pitchFamily="34" charset="0"/>
              <a:buChar char="•"/>
            </a:pPr>
            <a:endParaRPr lang="en-US" sz="1200" dirty="0"/>
          </a:p>
          <a:p>
            <a:r>
              <a:rPr lang="en-US" sz="1200" dirty="0"/>
              <a:t>Temporary Restructuring Relief</a:t>
            </a:r>
          </a:p>
          <a:p>
            <a:pPr marL="560070" lvl="1" indent="-285750">
              <a:buFont typeface="Arial" panose="020B0604020202020204" pitchFamily="34" charset="0"/>
              <a:buChar char="•"/>
            </a:pPr>
            <a:r>
              <a:rPr lang="en-US" sz="1200" dirty="0"/>
              <a:t>Just </a:t>
            </a:r>
            <a:r>
              <a:rPr lang="en-US" sz="1200" b="1" u="sng" dirty="0"/>
              <a:t>five companies </a:t>
            </a:r>
            <a:r>
              <a:rPr lang="en-US" sz="1200" dirty="0"/>
              <a:t>have lodged a declaration under s458E(1)(a)(ii) as of this morning</a:t>
            </a:r>
          </a:p>
          <a:p>
            <a:pPr marL="560070" lvl="1" indent="-285750">
              <a:buFont typeface="Arial" panose="020B0604020202020204" pitchFamily="34" charset="0"/>
              <a:buChar char="•"/>
            </a:pPr>
            <a:r>
              <a:rPr lang="en-US" sz="1200" dirty="0"/>
              <a:t>Until 31 March 2021 temporary relief will apply if a notice of the declaration is published that the company intends to engage an SBRP before 31 March 2021:</a:t>
            </a:r>
          </a:p>
          <a:p>
            <a:pPr marL="880110" lvl="3" indent="-285750">
              <a:buFont typeface="Arial" panose="020B0604020202020204" pitchFamily="34" charset="0"/>
              <a:buChar char="•"/>
            </a:pPr>
            <a:r>
              <a:rPr lang="en-US" sz="1200" dirty="0"/>
              <a:t>creditors cannot issue a statutory demand in respect of debt less than $20,000;</a:t>
            </a:r>
          </a:p>
          <a:p>
            <a:pPr marL="880110" lvl="3" indent="-285750">
              <a:buFont typeface="Arial" panose="020B0604020202020204" pitchFamily="34" charset="0"/>
              <a:buChar char="•"/>
            </a:pPr>
            <a:r>
              <a:rPr lang="en-US" sz="1200" dirty="0"/>
              <a:t>the company will have up to 6 months to pay or respond to a statutory demand;</a:t>
            </a:r>
          </a:p>
          <a:p>
            <a:pPr marL="880110" lvl="3" indent="-285750">
              <a:buFont typeface="Arial" panose="020B0604020202020204" pitchFamily="34" charset="0"/>
              <a:buChar char="•"/>
            </a:pPr>
            <a:r>
              <a:rPr lang="en-US" sz="1200" dirty="0"/>
              <a:t>directors will have a temporary safe </a:t>
            </a:r>
            <a:r>
              <a:rPr lang="en-US" sz="1200" dirty="0" err="1"/>
              <a:t>harbour</a:t>
            </a:r>
            <a:r>
              <a:rPr lang="en-US" sz="1200" dirty="0"/>
              <a:t> from personal liability for insolvent trading.</a:t>
            </a:r>
          </a:p>
          <a:p>
            <a:pPr marL="285750" lvl="0" indent="-285750">
              <a:buFont typeface="Arial" panose="020B0604020202020204" pitchFamily="34" charset="0"/>
              <a:buChar char="•"/>
            </a:pPr>
            <a:r>
              <a:rPr lang="en-US" sz="1200" dirty="0"/>
              <a:t>Not one company has actually made an appointment yet</a:t>
            </a:r>
          </a:p>
          <a:p>
            <a:pPr marL="285750" lvl="0" indent="-285750">
              <a:buFont typeface="Arial" panose="020B0604020202020204" pitchFamily="34" charset="0"/>
              <a:buChar char="•"/>
            </a:pPr>
            <a:r>
              <a:rPr lang="en-US" sz="1200" dirty="0"/>
              <a:t>See </a:t>
            </a:r>
            <a:r>
              <a:rPr lang="en-GB" sz="1200" dirty="0">
                <a:hlinkClick r:id="rId3"/>
              </a:rPr>
              <a:t>https://publishednotices.asic.gov.au/browsesearch-notices?appointment=Restructuring%20(Part%205.3B)&amp;noticestate=All&amp;court=&amp;district=&amp;dnotice=</a:t>
            </a:r>
            <a:endParaRPr lang="en-GB" sz="1200" dirty="0"/>
          </a:p>
          <a:p>
            <a:r>
              <a:rPr lang="en-US" sz="1200" dirty="0"/>
              <a:t>Reasons?</a:t>
            </a:r>
          </a:p>
          <a:p>
            <a:pPr marL="445770" lvl="1" indent="-171450">
              <a:buFont typeface="Arial" panose="020B0604020202020204" pitchFamily="34" charset="0"/>
              <a:buChar char="•"/>
            </a:pPr>
            <a:r>
              <a:rPr lang="en-US" sz="1200" dirty="0"/>
              <a:t>Entitlements</a:t>
            </a:r>
          </a:p>
          <a:p>
            <a:pPr marL="445770" lvl="1" indent="-171450">
              <a:buFont typeface="Arial" panose="020B0604020202020204" pitchFamily="34" charset="0"/>
              <a:buChar char="•"/>
            </a:pPr>
            <a:r>
              <a:rPr lang="en-US" sz="1200" dirty="0"/>
              <a:t>Tax Lodgments</a:t>
            </a:r>
          </a:p>
          <a:p>
            <a:pPr marL="445770" lvl="1" indent="-171450">
              <a:buFont typeface="Arial" panose="020B0604020202020204" pitchFamily="34" charset="0"/>
              <a:buChar char="•"/>
            </a:pPr>
            <a:r>
              <a:rPr lang="en-US" sz="1200" dirty="0"/>
              <a:t>Requirement for credit</a:t>
            </a:r>
          </a:p>
          <a:p>
            <a:pPr marL="445770" lvl="1" indent="-171450">
              <a:buFont typeface="Arial" panose="020B0604020202020204" pitchFamily="34" charset="0"/>
              <a:buChar char="•"/>
            </a:pPr>
            <a:r>
              <a:rPr lang="en-US" sz="1200" dirty="0"/>
              <a:t>Rushed implementation – Act, Regs and Rules not up to date</a:t>
            </a:r>
          </a:p>
          <a:p>
            <a:pPr marL="445770" lvl="1" indent="-171450">
              <a:buFont typeface="Arial" panose="020B0604020202020204" pitchFamily="34" charset="0"/>
              <a:buChar char="•"/>
            </a:pPr>
            <a:r>
              <a:rPr lang="en-US" sz="1200" dirty="0"/>
              <a:t>Low Debt Threshold</a:t>
            </a:r>
          </a:p>
          <a:p>
            <a:pPr marL="445770" lvl="1" indent="-171450">
              <a:buFont typeface="Arial" panose="020B0604020202020204" pitchFamily="34" charset="0"/>
              <a:buChar char="•"/>
            </a:pPr>
            <a:r>
              <a:rPr lang="en-US" sz="1200" dirty="0"/>
              <a:t>Economy not as bad as expected.</a:t>
            </a:r>
          </a:p>
          <a:p>
            <a:pPr marL="445770" lvl="1" indent="-171450">
              <a:buFont typeface="Arial" panose="020B0604020202020204" pitchFamily="34" charset="0"/>
              <a:buChar char="•"/>
            </a:pPr>
            <a:endParaRPr lang="en-US" sz="700" dirty="0"/>
          </a:p>
        </p:txBody>
      </p:sp>
    </p:spTree>
    <p:extLst>
      <p:ext uri="{BB962C8B-B14F-4D97-AF65-F5344CB8AC3E}">
        <p14:creationId xmlns:p14="http://schemas.microsoft.com/office/powerpoint/2010/main" val="315482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0A8674-B30B-7840-AF24-273E16911A17}"/>
              </a:ext>
            </a:extLst>
          </p:cNvPr>
          <p:cNvSpPr>
            <a:spLocks noGrp="1"/>
          </p:cNvSpPr>
          <p:nvPr>
            <p:ph type="title"/>
          </p:nvPr>
        </p:nvSpPr>
        <p:spPr>
          <a:xfrm>
            <a:off x="960120" y="643467"/>
            <a:ext cx="3212593" cy="5571066"/>
          </a:xfrm>
        </p:spPr>
        <p:txBody>
          <a:bodyPr>
            <a:normAutofit/>
          </a:bodyPr>
          <a:lstStyle/>
          <a:p>
            <a:r>
              <a:rPr lang="en-AU" sz="4100"/>
              <a:t>The profession and small business impacts </a:t>
            </a:r>
            <a:br>
              <a:rPr lang="en-AU" sz="4100"/>
            </a:br>
            <a:endParaRPr lang="en-US" sz="4100"/>
          </a:p>
        </p:txBody>
      </p:sp>
      <p:sp>
        <p:nvSpPr>
          <p:cNvPr id="13" name="Content Placeholder 2">
            <a:extLst>
              <a:ext uri="{FF2B5EF4-FFF2-40B4-BE49-F238E27FC236}">
                <a16:creationId xmlns:a16="http://schemas.microsoft.com/office/drawing/2014/main" id="{CF415BE3-51AB-2C42-9A6B-1E77E30EAFCA}"/>
              </a:ext>
            </a:extLst>
          </p:cNvPr>
          <p:cNvSpPr>
            <a:spLocks noGrp="1"/>
          </p:cNvSpPr>
          <p:nvPr>
            <p:ph idx="1"/>
          </p:nvPr>
        </p:nvSpPr>
        <p:spPr>
          <a:xfrm>
            <a:off x="5302336" y="643467"/>
            <a:ext cx="5926496" cy="5571066"/>
          </a:xfrm>
        </p:spPr>
        <p:txBody>
          <a:bodyPr anchor="ctr">
            <a:normAutofit/>
          </a:bodyPr>
          <a:lstStyle/>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r>
              <a:rPr lang="en-US" sz="1500" dirty="0"/>
              <a:t>As a matter of economics, most small corporations eligible for the restructuring process won’t have sufficient assets to implement a plan capable of being accepted by creditors.  They just don’t have the money. </a:t>
            </a:r>
          </a:p>
          <a:p>
            <a:pPr marL="457200" indent="-457200">
              <a:lnSpc>
                <a:spcPct val="91000"/>
              </a:lnSpc>
              <a:buFont typeface="Arial" panose="020B0604020202020204" pitchFamily="34" charset="0"/>
              <a:buChar char="•"/>
            </a:pPr>
            <a:r>
              <a:rPr lang="en-US" sz="1500" dirty="0"/>
              <a:t>It is likely that many companies will proceed into simplified liquidation process.   That will be the major change.  </a:t>
            </a:r>
          </a:p>
          <a:p>
            <a:pPr marL="457200" indent="-457200">
              <a:lnSpc>
                <a:spcPct val="91000"/>
              </a:lnSpc>
              <a:buFont typeface="Arial" panose="020B0604020202020204" pitchFamily="34" charset="0"/>
              <a:buChar char="•"/>
            </a:pPr>
            <a:r>
              <a:rPr lang="en-US" sz="1500" dirty="0"/>
              <a:t>Insolvent administrations that are complicated, or have significant assets, make up the bulk of fee earning work for the professions and will be unaffected.  The tip of the iceberg contains the bulk of the work. </a:t>
            </a:r>
          </a:p>
          <a:p>
            <a:pPr marL="457200" indent="-457200">
              <a:lnSpc>
                <a:spcPct val="91000"/>
              </a:lnSpc>
              <a:buFont typeface="Arial" panose="020B0604020202020204" pitchFamily="34" charset="0"/>
              <a:buChar char="•"/>
            </a:pPr>
            <a:r>
              <a:rPr lang="en-US" sz="1500" dirty="0"/>
              <a:t>Hopefully the reforms will capture small corporations and hasten them through insolvency more cheaply and effectively. </a:t>
            </a:r>
          </a:p>
          <a:p>
            <a:pPr marL="457200" indent="-457200">
              <a:lnSpc>
                <a:spcPct val="91000"/>
              </a:lnSpc>
              <a:buFont typeface="Arial" panose="020B0604020202020204" pitchFamily="34" charset="0"/>
              <a:buChar char="•"/>
            </a:pPr>
            <a:r>
              <a:rPr lang="en-US" sz="1500" dirty="0"/>
              <a:t>It is a major omission that the reforms are limited to companies when most SMEs are unincorporated.</a:t>
            </a:r>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373410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4294-D2FD-F547-9090-44ED12AFFA4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8FA2C33-9567-BC42-A026-34CE772DA2DF}"/>
              </a:ext>
            </a:extLst>
          </p:cNvPr>
          <p:cNvSpPr>
            <a:spLocks noGrp="1"/>
          </p:cNvSpPr>
          <p:nvPr>
            <p:ph idx="1"/>
          </p:nvPr>
        </p:nvSpPr>
        <p:spPr/>
        <p:txBody>
          <a:bodyPr>
            <a:normAutofit fontScale="77500" lnSpcReduction="20000"/>
          </a:bodyPr>
          <a:lstStyle/>
          <a:p>
            <a:r>
              <a:rPr lang="en-US" b="1" dirty="0"/>
              <a:t>Contact:</a:t>
            </a:r>
          </a:p>
          <a:p>
            <a:r>
              <a:rPr lang="en-AU" dirty="0"/>
              <a:t>Mark McKillop, Barrister at Law</a:t>
            </a:r>
          </a:p>
          <a:p>
            <a:r>
              <a:rPr lang="en-AU" dirty="0"/>
              <a:t>of </a:t>
            </a:r>
            <a:r>
              <a:rPr lang="en-AU" dirty="0" err="1"/>
              <a:t>Castan</a:t>
            </a:r>
            <a:r>
              <a:rPr lang="en-AU" dirty="0"/>
              <a:t> Chambers Level 14, 460 Lonsdale Street, Melbourne</a:t>
            </a:r>
          </a:p>
          <a:p>
            <a:r>
              <a:rPr lang="en-AU" dirty="0"/>
              <a:t> </a:t>
            </a:r>
          </a:p>
          <a:p>
            <a:r>
              <a:rPr lang="en-US" b="1" dirty="0"/>
              <a:t>Clerk:  Foley’s List </a:t>
            </a:r>
            <a:endParaRPr lang="en-AU" b="1" dirty="0"/>
          </a:p>
          <a:p>
            <a:r>
              <a:rPr lang="en-US" dirty="0"/>
              <a:t>Telephone 9225 7592</a:t>
            </a:r>
            <a:endParaRPr lang="en-AU" b="1" dirty="0"/>
          </a:p>
          <a:p>
            <a:r>
              <a:rPr lang="en-US" dirty="0"/>
              <a:t>Email </a:t>
            </a:r>
            <a:r>
              <a:rPr lang="en-US" dirty="0" err="1"/>
              <a:t>mark.mckillop@vicbar.com.au</a:t>
            </a:r>
            <a:endParaRPr lang="en-AU" b="1" dirty="0"/>
          </a:p>
          <a:p>
            <a:r>
              <a:rPr lang="en-AU" dirty="0"/>
              <a:t>Mobile 0402 891 370</a:t>
            </a:r>
          </a:p>
          <a:p>
            <a:endParaRPr lang="en-US" dirty="0"/>
          </a:p>
        </p:txBody>
      </p:sp>
    </p:spTree>
    <p:extLst>
      <p:ext uri="{BB962C8B-B14F-4D97-AF65-F5344CB8AC3E}">
        <p14:creationId xmlns:p14="http://schemas.microsoft.com/office/powerpoint/2010/main" val="195115041"/>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TotalTime>
  <Words>8551</Words>
  <Application>Microsoft Macintosh PowerPoint</Application>
  <PresentationFormat>Widescreen</PresentationFormat>
  <Paragraphs>336</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Franklin Gothic Demi Cond</vt:lpstr>
      <vt:lpstr>Franklin Gothic Medium</vt:lpstr>
      <vt:lpstr>Times New Roman</vt:lpstr>
      <vt:lpstr>Wingdings</vt:lpstr>
      <vt:lpstr>JuxtaposeVTI</vt:lpstr>
      <vt:lpstr>The Small Business Insolvency Reform IMPLEMENTED:  AN OVERVIEW</vt:lpstr>
      <vt:lpstr>Introduction</vt:lpstr>
      <vt:lpstr>WHY YET ANOTHER FORM OF INSOLVENT ADMINISTRATION?</vt:lpstr>
      <vt:lpstr>WHY YET ANOTHER FORM OF INSOLVENT ADMINISTRATION?</vt:lpstr>
      <vt:lpstr>GOOD INTENTIONS</vt:lpstr>
      <vt:lpstr>ApPLYING THE PROCESS </vt:lpstr>
      <vt:lpstr>ApPLYING THE PROCESS….cont </vt:lpstr>
      <vt:lpstr>Overview of the Process </vt:lpstr>
      <vt:lpstr>PRACTICAL PROBLEMS </vt:lpstr>
      <vt:lpstr>Comments ON THE LAW: A UNICORN  </vt:lpstr>
      <vt:lpstr>SIMPLIFIED LIQUIDATION</vt:lpstr>
      <vt:lpstr>MESSY IMPLEMENTATION</vt:lpstr>
      <vt:lpstr>SLOW TAKE UP</vt:lpstr>
      <vt:lpstr>The profession and small business impacts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Small Business Insolvency Reforms:  what is proposed, and what will it mean for business and the profession? </dc:title>
  <dc:creator>Mark McKillop</dc:creator>
  <cp:lastModifiedBy>Mark McKillop</cp:lastModifiedBy>
  <cp:revision>31</cp:revision>
  <dcterms:created xsi:type="dcterms:W3CDTF">2020-11-06T01:17:08Z</dcterms:created>
  <dcterms:modified xsi:type="dcterms:W3CDTF">2021-02-01T04:48:37Z</dcterms:modified>
</cp:coreProperties>
</file>