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63" r:id="rId3"/>
  </p:sldMasterIdLst>
  <p:notesMasterIdLst>
    <p:notesMasterId r:id="rId27"/>
  </p:notesMasterIdLst>
  <p:handoutMasterIdLst>
    <p:handoutMasterId r:id="rId28"/>
  </p:handoutMasterIdLst>
  <p:sldIdLst>
    <p:sldId id="267" r:id="rId4"/>
    <p:sldId id="266" r:id="rId5"/>
    <p:sldId id="269" r:id="rId6"/>
    <p:sldId id="268" r:id="rId7"/>
    <p:sldId id="271" r:id="rId8"/>
    <p:sldId id="270" r:id="rId9"/>
    <p:sldId id="272" r:id="rId10"/>
    <p:sldId id="273" r:id="rId11"/>
    <p:sldId id="274" r:id="rId12"/>
    <p:sldId id="275" r:id="rId13"/>
    <p:sldId id="276" r:id="rId14"/>
    <p:sldId id="277" r:id="rId15"/>
    <p:sldId id="278" r:id="rId16"/>
    <p:sldId id="280" r:id="rId17"/>
    <p:sldId id="279" r:id="rId18"/>
    <p:sldId id="281" r:id="rId19"/>
    <p:sldId id="282" r:id="rId20"/>
    <p:sldId id="283" r:id="rId21"/>
    <p:sldId id="284" r:id="rId22"/>
    <p:sldId id="285" r:id="rId23"/>
    <p:sldId id="286" r:id="rId24"/>
    <p:sldId id="287" r:id="rId25"/>
    <p:sldId id="258" r:id="rId26"/>
  </p:sldIdLst>
  <p:sldSz cx="9144000" cy="5143500" type="screen16x9"/>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Ross McClymont" initials="RWMC" lastIdx="0"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A3F5E"/>
    <a:srgbClr val="2B4363"/>
    <a:srgbClr val="3068A8"/>
    <a:srgbClr val="3169AA"/>
    <a:srgbClr val="3168A8"/>
    <a:srgbClr val="3776B9"/>
    <a:srgbClr val="96ADD6"/>
    <a:srgbClr val="D4DBE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734" autoAdjust="0"/>
    <p:restoredTop sz="53098" autoAdjust="0"/>
  </p:normalViewPr>
  <p:slideViewPr>
    <p:cSldViewPr>
      <p:cViewPr varScale="1">
        <p:scale>
          <a:sx n="151" d="100"/>
          <a:sy n="151" d="100"/>
        </p:scale>
        <p:origin x="1560" y="176"/>
      </p:cViewPr>
      <p:guideLst>
        <p:guide orient="horz" pos="1620"/>
        <p:guide pos="2880"/>
      </p:guideLst>
    </p:cSldViewPr>
  </p:slideViewPr>
  <p:notesTextViewPr>
    <p:cViewPr>
      <p:scale>
        <a:sx n="100" d="100"/>
        <a:sy n="100" d="100"/>
      </p:scale>
      <p:origin x="0" y="0"/>
    </p:cViewPr>
  </p:notesTextViewPr>
  <p:notesViewPr>
    <p:cSldViewPr>
      <p:cViewPr varScale="1">
        <p:scale>
          <a:sx n="88" d="100"/>
          <a:sy n="88" d="100"/>
        </p:scale>
        <p:origin x="-3858" y="-108"/>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handoutMaster" Target="handoutMasters/handoutMaster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notesMaster" Target="notesMasters/notesMaster1.xml"/><Relationship Id="rId30" Type="http://schemas.openxmlformats.org/officeDocument/2006/relationships/presProps" Target="presProps.xml"/><Relationship Id="rId8"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AU" dirty="0"/>
          </a:p>
        </p:txBody>
      </p:sp>
      <p:sp>
        <p:nvSpPr>
          <p:cNvPr id="3" name="Date Placeholder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A7B5154B-E18F-4E8B-9179-68ABF99904B3}" type="datetimeFigureOut">
              <a:rPr lang="en-AU" smtClean="0"/>
              <a:pPr/>
              <a:t>11/7/21</a:t>
            </a:fld>
            <a:endParaRPr lang="en-AU" dirty="0"/>
          </a:p>
        </p:txBody>
      </p:sp>
      <p:sp>
        <p:nvSpPr>
          <p:cNvPr id="4" name="Footer Placeholder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en-AU" dirty="0"/>
          </a:p>
        </p:txBody>
      </p:sp>
      <p:sp>
        <p:nvSpPr>
          <p:cNvPr id="5" name="Slide Number Placeholder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4DAD5CA5-07D7-45B9-BD98-AAED167608E8}" type="slidenum">
              <a:rPr lang="en-AU" smtClean="0"/>
              <a:pPr/>
              <a:t>‹#›</a:t>
            </a:fld>
            <a:endParaRPr lang="en-AU" dirty="0"/>
          </a:p>
        </p:txBody>
      </p:sp>
    </p:spTree>
    <p:extLst>
      <p:ext uri="{BB962C8B-B14F-4D97-AF65-F5344CB8AC3E}">
        <p14:creationId xmlns:p14="http://schemas.microsoft.com/office/powerpoint/2010/main" val="367382536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45659" cy="498056"/>
          </a:xfrm>
          <a:prstGeom prst="rect">
            <a:avLst/>
          </a:prstGeom>
        </p:spPr>
        <p:txBody>
          <a:bodyPr vert="horz" lIns="91440" tIns="45720" rIns="91440" bIns="45720" rtlCol="0"/>
          <a:lstStyle>
            <a:lvl1pPr algn="l">
              <a:defRPr sz="1200"/>
            </a:lvl1pPr>
          </a:lstStyle>
          <a:p>
            <a:endParaRPr lang="en-AU" dirty="0"/>
          </a:p>
        </p:txBody>
      </p:sp>
      <p:sp>
        <p:nvSpPr>
          <p:cNvPr id="3" name="Date Placeholder 2"/>
          <p:cNvSpPr>
            <a:spLocks noGrp="1"/>
          </p:cNvSpPr>
          <p:nvPr>
            <p:ph type="dt" idx="1"/>
          </p:nvPr>
        </p:nvSpPr>
        <p:spPr>
          <a:xfrm>
            <a:off x="3850443" y="1"/>
            <a:ext cx="2945659" cy="498056"/>
          </a:xfrm>
          <a:prstGeom prst="rect">
            <a:avLst/>
          </a:prstGeom>
        </p:spPr>
        <p:txBody>
          <a:bodyPr vert="horz" lIns="91440" tIns="45720" rIns="91440" bIns="45720" rtlCol="0"/>
          <a:lstStyle>
            <a:lvl1pPr algn="r">
              <a:defRPr sz="1200"/>
            </a:lvl1pPr>
          </a:lstStyle>
          <a:p>
            <a:fld id="{18E630D8-A331-4947-87E5-C0A2F548986E}" type="datetimeFigureOut">
              <a:rPr lang="en-AU" smtClean="0"/>
              <a:t>11/7/21</a:t>
            </a:fld>
            <a:endParaRPr lang="en-AU" dirty="0"/>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AU" dirty="0"/>
          </a:p>
        </p:txBody>
      </p:sp>
      <p:sp>
        <p:nvSpPr>
          <p:cNvPr id="5" name="Notes Placeholder 4"/>
          <p:cNvSpPr>
            <a:spLocks noGrp="1"/>
          </p:cNvSpPr>
          <p:nvPr>
            <p:ph type="body" sz="quarter" idx="3"/>
          </p:nvPr>
        </p:nvSpPr>
        <p:spPr>
          <a:xfrm>
            <a:off x="679768" y="4777194"/>
            <a:ext cx="5438140" cy="3908615"/>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AU" dirty="0"/>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E8175CCF-A2F8-4120-B9F1-3E7A9B4A769B}" type="slidenum">
              <a:rPr lang="en-AU" smtClean="0"/>
              <a:t>‹#›</a:t>
            </a:fld>
            <a:endParaRPr lang="en-AU" dirty="0"/>
          </a:p>
        </p:txBody>
      </p:sp>
    </p:spTree>
    <p:extLst>
      <p:ext uri="{BB962C8B-B14F-4D97-AF65-F5344CB8AC3E}">
        <p14:creationId xmlns:p14="http://schemas.microsoft.com/office/powerpoint/2010/main" val="24272732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175CCF-A2F8-4120-B9F1-3E7A9B4A769B}" type="slidenum">
              <a:rPr kumimoji="0" lang="en-A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AU"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174205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E8175CCF-A2F8-4120-B9F1-3E7A9B4A769B}" type="slidenum">
              <a:rPr lang="en-AU" smtClean="0"/>
              <a:t>2</a:t>
            </a:fld>
            <a:endParaRPr lang="en-AU" dirty="0"/>
          </a:p>
        </p:txBody>
      </p:sp>
    </p:spTree>
    <p:extLst>
      <p:ext uri="{BB962C8B-B14F-4D97-AF65-F5344CB8AC3E}">
        <p14:creationId xmlns:p14="http://schemas.microsoft.com/office/powerpoint/2010/main" val="1189411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E8175CCF-A2F8-4120-B9F1-3E7A9B4A769B}" type="slidenum">
              <a:rPr lang="en-AU" smtClean="0"/>
              <a:t>3</a:t>
            </a:fld>
            <a:endParaRPr lang="en-AU" dirty="0"/>
          </a:p>
        </p:txBody>
      </p:sp>
    </p:spTree>
    <p:extLst>
      <p:ext uri="{BB962C8B-B14F-4D97-AF65-F5344CB8AC3E}">
        <p14:creationId xmlns:p14="http://schemas.microsoft.com/office/powerpoint/2010/main" val="21010063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E8175CCF-A2F8-4120-B9F1-3E7A9B4A769B}" type="slidenum">
              <a:rPr lang="en-AU" smtClean="0"/>
              <a:t>4</a:t>
            </a:fld>
            <a:endParaRPr lang="en-AU" dirty="0"/>
          </a:p>
        </p:txBody>
      </p:sp>
    </p:spTree>
    <p:extLst>
      <p:ext uri="{BB962C8B-B14F-4D97-AF65-F5344CB8AC3E}">
        <p14:creationId xmlns:p14="http://schemas.microsoft.com/office/powerpoint/2010/main" val="36844456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E8175CCF-A2F8-4120-B9F1-3E7A9B4A769B}" type="slidenum">
              <a:rPr lang="en-AU" smtClean="0"/>
              <a:t>5</a:t>
            </a:fld>
            <a:endParaRPr lang="en-AU" dirty="0"/>
          </a:p>
        </p:txBody>
      </p:sp>
    </p:spTree>
    <p:extLst>
      <p:ext uri="{BB962C8B-B14F-4D97-AF65-F5344CB8AC3E}">
        <p14:creationId xmlns:p14="http://schemas.microsoft.com/office/powerpoint/2010/main" val="24872458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E8175CCF-A2F8-4120-B9F1-3E7A9B4A769B}" type="slidenum">
              <a:rPr lang="en-AU" smtClean="0"/>
              <a:t>6</a:t>
            </a:fld>
            <a:endParaRPr lang="en-AU" dirty="0"/>
          </a:p>
        </p:txBody>
      </p:sp>
    </p:spTree>
    <p:extLst>
      <p:ext uri="{BB962C8B-B14F-4D97-AF65-F5344CB8AC3E}">
        <p14:creationId xmlns:p14="http://schemas.microsoft.com/office/powerpoint/2010/main" val="20670498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E8175CCF-A2F8-4120-B9F1-3E7A9B4A769B}" type="slidenum">
              <a:rPr lang="en-AU" smtClean="0"/>
              <a:t>7</a:t>
            </a:fld>
            <a:endParaRPr lang="en-AU" dirty="0"/>
          </a:p>
        </p:txBody>
      </p:sp>
    </p:spTree>
    <p:extLst>
      <p:ext uri="{BB962C8B-B14F-4D97-AF65-F5344CB8AC3E}">
        <p14:creationId xmlns:p14="http://schemas.microsoft.com/office/powerpoint/2010/main" val="343488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E8175CCF-A2F8-4120-B9F1-3E7A9B4A769B}" type="slidenum">
              <a:rPr lang="en-AU" smtClean="0"/>
              <a:t>8</a:t>
            </a:fld>
            <a:endParaRPr lang="en-AU" dirty="0"/>
          </a:p>
        </p:txBody>
      </p:sp>
    </p:spTree>
    <p:extLst>
      <p:ext uri="{BB962C8B-B14F-4D97-AF65-F5344CB8AC3E}">
        <p14:creationId xmlns:p14="http://schemas.microsoft.com/office/powerpoint/2010/main" val="37493899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E8175CCF-A2F8-4120-B9F1-3E7A9B4A769B}" type="slidenum">
              <a:rPr lang="en-AU" smtClean="0"/>
              <a:t>9</a:t>
            </a:fld>
            <a:endParaRPr lang="en-AU" dirty="0"/>
          </a:p>
        </p:txBody>
      </p:sp>
    </p:spTree>
    <p:extLst>
      <p:ext uri="{BB962C8B-B14F-4D97-AF65-F5344CB8AC3E}">
        <p14:creationId xmlns:p14="http://schemas.microsoft.com/office/powerpoint/2010/main" val="21726896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E8175CCF-A2F8-4120-B9F1-3E7A9B4A769B}" type="slidenum">
              <a:rPr lang="en-AU" smtClean="0"/>
              <a:t>10</a:t>
            </a:fld>
            <a:endParaRPr lang="en-AU" dirty="0"/>
          </a:p>
        </p:txBody>
      </p:sp>
    </p:spTree>
    <p:extLst>
      <p:ext uri="{BB962C8B-B14F-4D97-AF65-F5344CB8AC3E}">
        <p14:creationId xmlns:p14="http://schemas.microsoft.com/office/powerpoint/2010/main" val="9206980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E8175CCF-A2F8-4120-B9F1-3E7A9B4A769B}" type="slidenum">
              <a:rPr lang="en-AU" smtClean="0"/>
              <a:t>11</a:t>
            </a:fld>
            <a:endParaRPr lang="en-AU" dirty="0"/>
          </a:p>
        </p:txBody>
      </p:sp>
    </p:spTree>
    <p:extLst>
      <p:ext uri="{BB962C8B-B14F-4D97-AF65-F5344CB8AC3E}">
        <p14:creationId xmlns:p14="http://schemas.microsoft.com/office/powerpoint/2010/main" val="34575530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E8175CCF-A2F8-4120-B9F1-3E7A9B4A769B}" type="slidenum">
              <a:rPr lang="en-AU" smtClean="0"/>
              <a:t>12</a:t>
            </a:fld>
            <a:endParaRPr lang="en-AU" dirty="0"/>
          </a:p>
        </p:txBody>
      </p:sp>
    </p:spTree>
    <p:extLst>
      <p:ext uri="{BB962C8B-B14F-4D97-AF65-F5344CB8AC3E}">
        <p14:creationId xmlns:p14="http://schemas.microsoft.com/office/powerpoint/2010/main" val="16562997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E8175CCF-A2F8-4120-B9F1-3E7A9B4A769B}" type="slidenum">
              <a:rPr lang="en-AU" smtClean="0"/>
              <a:t>13</a:t>
            </a:fld>
            <a:endParaRPr lang="en-AU" dirty="0"/>
          </a:p>
        </p:txBody>
      </p:sp>
    </p:spTree>
    <p:extLst>
      <p:ext uri="{BB962C8B-B14F-4D97-AF65-F5344CB8AC3E}">
        <p14:creationId xmlns:p14="http://schemas.microsoft.com/office/powerpoint/2010/main" val="12626730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E8175CCF-A2F8-4120-B9F1-3E7A9B4A769B}" type="slidenum">
              <a:rPr lang="en-AU" smtClean="0"/>
              <a:t>14</a:t>
            </a:fld>
            <a:endParaRPr lang="en-AU" dirty="0"/>
          </a:p>
        </p:txBody>
      </p:sp>
    </p:spTree>
    <p:extLst>
      <p:ext uri="{BB962C8B-B14F-4D97-AF65-F5344CB8AC3E}">
        <p14:creationId xmlns:p14="http://schemas.microsoft.com/office/powerpoint/2010/main" val="19659407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E8175CCF-A2F8-4120-B9F1-3E7A9B4A769B}" type="slidenum">
              <a:rPr lang="en-AU" smtClean="0"/>
              <a:t>15</a:t>
            </a:fld>
            <a:endParaRPr lang="en-AU" dirty="0"/>
          </a:p>
        </p:txBody>
      </p:sp>
    </p:spTree>
    <p:extLst>
      <p:ext uri="{BB962C8B-B14F-4D97-AF65-F5344CB8AC3E}">
        <p14:creationId xmlns:p14="http://schemas.microsoft.com/office/powerpoint/2010/main" val="6225775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E8175CCF-A2F8-4120-B9F1-3E7A9B4A769B}" type="slidenum">
              <a:rPr lang="en-AU" smtClean="0"/>
              <a:t>16</a:t>
            </a:fld>
            <a:endParaRPr lang="en-AU" dirty="0"/>
          </a:p>
        </p:txBody>
      </p:sp>
    </p:spTree>
    <p:extLst>
      <p:ext uri="{BB962C8B-B14F-4D97-AF65-F5344CB8AC3E}">
        <p14:creationId xmlns:p14="http://schemas.microsoft.com/office/powerpoint/2010/main" val="32502980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E8175CCF-A2F8-4120-B9F1-3E7A9B4A769B}" type="slidenum">
              <a:rPr lang="en-AU" smtClean="0"/>
              <a:t>17</a:t>
            </a:fld>
            <a:endParaRPr lang="en-AU" dirty="0"/>
          </a:p>
        </p:txBody>
      </p:sp>
    </p:spTree>
    <p:extLst>
      <p:ext uri="{BB962C8B-B14F-4D97-AF65-F5344CB8AC3E}">
        <p14:creationId xmlns:p14="http://schemas.microsoft.com/office/powerpoint/2010/main" val="34964799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E8175CCF-A2F8-4120-B9F1-3E7A9B4A769B}" type="slidenum">
              <a:rPr lang="en-AU" smtClean="0"/>
              <a:t>18</a:t>
            </a:fld>
            <a:endParaRPr lang="en-AU" dirty="0"/>
          </a:p>
        </p:txBody>
      </p:sp>
    </p:spTree>
    <p:extLst>
      <p:ext uri="{BB962C8B-B14F-4D97-AF65-F5344CB8AC3E}">
        <p14:creationId xmlns:p14="http://schemas.microsoft.com/office/powerpoint/2010/main" val="38856211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E8175CCF-A2F8-4120-B9F1-3E7A9B4A769B}" type="slidenum">
              <a:rPr lang="en-AU" smtClean="0"/>
              <a:t>19</a:t>
            </a:fld>
            <a:endParaRPr lang="en-AU" dirty="0"/>
          </a:p>
        </p:txBody>
      </p:sp>
    </p:spTree>
    <p:extLst>
      <p:ext uri="{BB962C8B-B14F-4D97-AF65-F5344CB8AC3E}">
        <p14:creationId xmlns:p14="http://schemas.microsoft.com/office/powerpoint/2010/main" val="33426850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E8175CCF-A2F8-4120-B9F1-3E7A9B4A769B}" type="slidenum">
              <a:rPr lang="en-AU" smtClean="0"/>
              <a:t>20</a:t>
            </a:fld>
            <a:endParaRPr lang="en-AU" dirty="0"/>
          </a:p>
        </p:txBody>
      </p:sp>
    </p:spTree>
    <p:extLst>
      <p:ext uri="{BB962C8B-B14F-4D97-AF65-F5344CB8AC3E}">
        <p14:creationId xmlns:p14="http://schemas.microsoft.com/office/powerpoint/2010/main" val="172430281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E8175CCF-A2F8-4120-B9F1-3E7A9B4A769B}" type="slidenum">
              <a:rPr lang="en-AU" smtClean="0"/>
              <a:t>21</a:t>
            </a:fld>
            <a:endParaRPr lang="en-AU" dirty="0"/>
          </a:p>
        </p:txBody>
      </p:sp>
    </p:spTree>
    <p:extLst>
      <p:ext uri="{BB962C8B-B14F-4D97-AF65-F5344CB8AC3E}">
        <p14:creationId xmlns:p14="http://schemas.microsoft.com/office/powerpoint/2010/main" val="13619770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E8175CCF-A2F8-4120-B9F1-3E7A9B4A769B}" type="slidenum">
              <a:rPr lang="en-AU" smtClean="0"/>
              <a:t>22</a:t>
            </a:fld>
            <a:endParaRPr lang="en-AU" dirty="0"/>
          </a:p>
        </p:txBody>
      </p:sp>
    </p:spTree>
    <p:extLst>
      <p:ext uri="{BB962C8B-B14F-4D97-AF65-F5344CB8AC3E}">
        <p14:creationId xmlns:p14="http://schemas.microsoft.com/office/powerpoint/2010/main" val="16162150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E8175CCF-A2F8-4120-B9F1-3E7A9B4A769B}" type="slidenum">
              <a:rPr lang="en-AU" smtClean="0"/>
              <a:t>23</a:t>
            </a:fld>
            <a:endParaRPr lang="en-AU" dirty="0"/>
          </a:p>
        </p:txBody>
      </p:sp>
    </p:spTree>
    <p:extLst>
      <p:ext uri="{BB962C8B-B14F-4D97-AF65-F5344CB8AC3E}">
        <p14:creationId xmlns:p14="http://schemas.microsoft.com/office/powerpoint/2010/main" val="19315092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J8635 ARITA Generic PPT 16_9.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460" y="0"/>
            <a:ext cx="9135540" cy="5143500"/>
          </a:xfrm>
          <a:prstGeom prst="rect">
            <a:avLst/>
          </a:prstGeom>
        </p:spPr>
      </p:pic>
      <p:sp>
        <p:nvSpPr>
          <p:cNvPr id="2" name="Title 1"/>
          <p:cNvSpPr>
            <a:spLocks noGrp="1"/>
          </p:cNvSpPr>
          <p:nvPr>
            <p:ph type="ctrTitle" hasCustomPrompt="1"/>
          </p:nvPr>
        </p:nvSpPr>
        <p:spPr>
          <a:xfrm>
            <a:off x="4067944" y="2715766"/>
            <a:ext cx="4896544" cy="1102519"/>
          </a:xfrm>
        </p:spPr>
        <p:txBody>
          <a:bodyPr anchor="t" anchorCtr="0">
            <a:normAutofit/>
          </a:bodyPr>
          <a:lstStyle>
            <a:lvl1pPr algn="r">
              <a:lnSpc>
                <a:spcPts val="2900"/>
              </a:lnSpc>
              <a:defRPr sz="2800" cap="all" baseline="0">
                <a:solidFill>
                  <a:schemeClr val="bg1"/>
                </a:solidFill>
              </a:defRPr>
            </a:lvl1pPr>
          </a:lstStyle>
          <a:p>
            <a:r>
              <a:rPr lang="en-US" dirty="0"/>
              <a:t>Click to add title</a:t>
            </a:r>
            <a:endParaRPr lang="en-AU" dirty="0"/>
          </a:p>
        </p:txBody>
      </p:sp>
      <p:sp>
        <p:nvSpPr>
          <p:cNvPr id="3" name="Subtitle 2"/>
          <p:cNvSpPr>
            <a:spLocks noGrp="1"/>
          </p:cNvSpPr>
          <p:nvPr>
            <p:ph type="subTitle" idx="1" hasCustomPrompt="1"/>
          </p:nvPr>
        </p:nvSpPr>
        <p:spPr>
          <a:xfrm>
            <a:off x="4355976" y="1707654"/>
            <a:ext cx="4600600" cy="737220"/>
          </a:xfrm>
        </p:spPr>
        <p:txBody>
          <a:bodyPr anchor="b" anchorCtr="0"/>
          <a:lstStyle>
            <a:lvl1pPr marL="0" indent="0" algn="r">
              <a:buNone/>
              <a:defRPr sz="1600" cap="all" baseline="0">
                <a:solidFill>
                  <a:schemeClr val="tx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add presenter &amp; firm</a:t>
            </a:r>
            <a:endParaRPr lang="en-AU"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292FAF8D-D861-4F1F-BBE0-B52B9DC50F58}" type="datetimeFigureOut">
              <a:rPr lang="en-AU" smtClean="0"/>
              <a:pPr/>
              <a:t>11/7/21</a:t>
            </a:fld>
            <a:endParaRPr lang="en-AU" dirty="0"/>
          </a:p>
        </p:txBody>
      </p:sp>
      <p:sp>
        <p:nvSpPr>
          <p:cNvPr id="5" name="Footer Placeholder 4"/>
          <p:cNvSpPr>
            <a:spLocks noGrp="1"/>
          </p:cNvSpPr>
          <p:nvPr>
            <p:ph type="ftr" sz="quarter" idx="11"/>
          </p:nvPr>
        </p:nvSpPr>
        <p:spPr/>
        <p:txBody>
          <a:bodyPr/>
          <a:lstStyle/>
          <a:p>
            <a:endParaRPr lang="en-AU" dirty="0"/>
          </a:p>
        </p:txBody>
      </p:sp>
      <p:sp>
        <p:nvSpPr>
          <p:cNvPr id="6" name="Slide Number Placeholder 5"/>
          <p:cNvSpPr>
            <a:spLocks noGrp="1"/>
          </p:cNvSpPr>
          <p:nvPr>
            <p:ph type="sldNum" sz="quarter" idx="12"/>
          </p:nvPr>
        </p:nvSpPr>
        <p:spPr/>
        <p:txBody>
          <a:bodyPr/>
          <a:lstStyle/>
          <a:p>
            <a:fld id="{F314C139-D405-4B81-96EB-6E3C0B6405E5}" type="slidenum">
              <a:rPr lang="en-AU" smtClean="0"/>
              <a:pPr/>
              <a:t>‹#›</a:t>
            </a:fld>
            <a:endParaRPr lang="en-AU" dirty="0"/>
          </a:p>
        </p:txBody>
      </p:sp>
      <p:sp>
        <p:nvSpPr>
          <p:cNvPr id="8" name="Picture Placeholder 7"/>
          <p:cNvSpPr>
            <a:spLocks noGrp="1"/>
          </p:cNvSpPr>
          <p:nvPr>
            <p:ph type="pic" sz="quarter" idx="13" hasCustomPrompt="1"/>
          </p:nvPr>
        </p:nvSpPr>
        <p:spPr>
          <a:xfrm>
            <a:off x="8028384" y="1419224"/>
            <a:ext cx="791766" cy="792486"/>
          </a:xfrm>
        </p:spPr>
        <p:txBody>
          <a:bodyPr/>
          <a:lstStyle>
            <a:lvl1pPr marL="0" indent="0" algn="l">
              <a:buFont typeface="Arial" pitchFamily="34" charset="0"/>
              <a:buNone/>
              <a:defRPr sz="800" baseline="0"/>
            </a:lvl1pPr>
          </a:lstStyle>
          <a:p>
            <a:pPr lvl="0"/>
            <a:r>
              <a:rPr lang="en-US" dirty="0"/>
              <a:t>Click icon to add your logo</a:t>
            </a:r>
            <a:endParaRPr lang="en-AU"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292FAF8D-D861-4F1F-BBE0-B52B9DC50F58}" type="datetimeFigureOut">
              <a:rPr lang="en-AU" smtClean="0"/>
              <a:pPr/>
              <a:t>11/7/21</a:t>
            </a:fld>
            <a:endParaRPr lang="en-AU" dirty="0"/>
          </a:p>
        </p:txBody>
      </p:sp>
      <p:sp>
        <p:nvSpPr>
          <p:cNvPr id="5" name="Footer Placeholder 4"/>
          <p:cNvSpPr>
            <a:spLocks noGrp="1"/>
          </p:cNvSpPr>
          <p:nvPr>
            <p:ph type="ftr" sz="quarter" idx="11"/>
          </p:nvPr>
        </p:nvSpPr>
        <p:spPr/>
        <p:txBody>
          <a:bodyPr/>
          <a:lstStyle/>
          <a:p>
            <a:endParaRPr lang="en-AU" dirty="0"/>
          </a:p>
        </p:txBody>
      </p:sp>
      <p:sp>
        <p:nvSpPr>
          <p:cNvPr id="6" name="Slide Number Placeholder 5"/>
          <p:cNvSpPr>
            <a:spLocks noGrp="1"/>
          </p:cNvSpPr>
          <p:nvPr>
            <p:ph type="sldNum" sz="quarter" idx="12"/>
          </p:nvPr>
        </p:nvSpPr>
        <p:spPr/>
        <p:txBody>
          <a:bodyPr/>
          <a:lstStyle/>
          <a:p>
            <a:fld id="{F314C139-D405-4B81-96EB-6E3C0B6405E5}" type="slidenum">
              <a:rPr lang="en-AU" smtClean="0"/>
              <a:pPr/>
              <a:t>‹#›</a:t>
            </a:fld>
            <a:endParaRPr lang="en-AU"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92FAF8D-D861-4F1F-BBE0-B52B9DC50F58}" type="datetimeFigureOut">
              <a:rPr lang="en-AU" smtClean="0"/>
              <a:pPr/>
              <a:t>11/7/21</a:t>
            </a:fld>
            <a:endParaRPr lang="en-AU" dirty="0"/>
          </a:p>
        </p:txBody>
      </p:sp>
      <p:sp>
        <p:nvSpPr>
          <p:cNvPr id="3" name="Footer Placeholder 2"/>
          <p:cNvSpPr>
            <a:spLocks noGrp="1"/>
          </p:cNvSpPr>
          <p:nvPr>
            <p:ph type="ftr" sz="quarter" idx="11"/>
          </p:nvPr>
        </p:nvSpPr>
        <p:spPr/>
        <p:txBody>
          <a:bodyPr/>
          <a:lstStyle/>
          <a:p>
            <a:endParaRPr lang="en-AU" dirty="0"/>
          </a:p>
        </p:txBody>
      </p:sp>
      <p:sp>
        <p:nvSpPr>
          <p:cNvPr id="4" name="Slide Number Placeholder 3"/>
          <p:cNvSpPr>
            <a:spLocks noGrp="1"/>
          </p:cNvSpPr>
          <p:nvPr>
            <p:ph type="sldNum" sz="quarter" idx="12"/>
          </p:nvPr>
        </p:nvSpPr>
        <p:spPr/>
        <p:txBody>
          <a:bodyPr/>
          <a:lstStyle/>
          <a:p>
            <a:fld id="{F314C139-D405-4B81-96EB-6E3C0B6405E5}" type="slidenum">
              <a:rPr lang="en-AU" smtClean="0"/>
              <a:pPr/>
              <a:t>‹#›</a:t>
            </a:fld>
            <a:endParaRPr lang="en-AU"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367644" y="1347615"/>
            <a:ext cx="6408712" cy="1152128"/>
          </a:xfrm>
        </p:spPr>
        <p:txBody>
          <a:bodyPr lIns="0" tIns="0" rIns="0" bIns="0" anchor="b" anchorCtr="0">
            <a:noAutofit/>
          </a:bodyPr>
          <a:lstStyle>
            <a:lvl1pPr>
              <a:defRPr sz="2800" cap="all" baseline="0">
                <a:solidFill>
                  <a:schemeClr val="bg1"/>
                </a:solidFill>
              </a:defRPr>
            </a:lvl1pPr>
          </a:lstStyle>
          <a:p>
            <a:r>
              <a:rPr lang="en-US" dirty="0"/>
              <a:t>Click to ADD Title</a:t>
            </a:r>
            <a:endParaRPr lang="en-AU" dirty="0"/>
          </a:p>
        </p:txBody>
      </p:sp>
      <p:sp>
        <p:nvSpPr>
          <p:cNvPr id="26" name="Date Placeholder 25"/>
          <p:cNvSpPr>
            <a:spLocks noGrp="1"/>
          </p:cNvSpPr>
          <p:nvPr>
            <p:ph type="dt" sz="half" idx="14"/>
          </p:nvPr>
        </p:nvSpPr>
        <p:spPr/>
        <p:txBody>
          <a:bodyPr/>
          <a:lstStyle/>
          <a:p>
            <a:fld id="{E9024BFD-CA07-451B-BB86-6226A33397F6}" type="datetimeFigureOut">
              <a:rPr lang="en-AU" smtClean="0"/>
              <a:pPr/>
              <a:t>11/7/21</a:t>
            </a:fld>
            <a:endParaRPr lang="en-AU" dirty="0"/>
          </a:p>
        </p:txBody>
      </p:sp>
      <p:sp>
        <p:nvSpPr>
          <p:cNvPr id="27" name="Slide Number Placeholder 26"/>
          <p:cNvSpPr>
            <a:spLocks noGrp="1"/>
          </p:cNvSpPr>
          <p:nvPr>
            <p:ph type="sldNum" sz="quarter" idx="15"/>
          </p:nvPr>
        </p:nvSpPr>
        <p:spPr/>
        <p:txBody>
          <a:bodyPr/>
          <a:lstStyle/>
          <a:p>
            <a:fld id="{8DB5CD8F-E06E-4FB4-B83B-D100D6F83F94}" type="slidenum">
              <a:rPr lang="en-AU" smtClean="0"/>
              <a:pPr/>
              <a:t>‹#›</a:t>
            </a:fld>
            <a:endParaRPr lang="en-AU" dirty="0"/>
          </a:p>
        </p:txBody>
      </p:sp>
      <p:sp>
        <p:nvSpPr>
          <p:cNvPr id="28" name="Footer Placeholder 27"/>
          <p:cNvSpPr>
            <a:spLocks noGrp="1"/>
          </p:cNvSpPr>
          <p:nvPr>
            <p:ph type="ftr" sz="quarter" idx="16"/>
          </p:nvPr>
        </p:nvSpPr>
        <p:spPr/>
        <p:txBody>
          <a:bodyPr/>
          <a:lstStyle/>
          <a:p>
            <a:endParaRPr lang="en-AU" dirty="0"/>
          </a:p>
        </p:txBody>
      </p:sp>
      <p:sp>
        <p:nvSpPr>
          <p:cNvPr id="37" name="Text Placeholder 36"/>
          <p:cNvSpPr>
            <a:spLocks noGrp="1"/>
          </p:cNvSpPr>
          <p:nvPr>
            <p:ph type="body" sz="quarter" idx="17" hasCustomPrompt="1"/>
          </p:nvPr>
        </p:nvSpPr>
        <p:spPr>
          <a:xfrm>
            <a:off x="1727740" y="2643758"/>
            <a:ext cx="5688520" cy="1152848"/>
          </a:xfrm>
        </p:spPr>
        <p:txBody>
          <a:bodyPr>
            <a:normAutofit/>
          </a:bodyPr>
          <a:lstStyle>
            <a:lvl1pPr marL="0" indent="0" algn="ctr">
              <a:buNone/>
              <a:defRPr sz="1600" baseline="0">
                <a:solidFill>
                  <a:schemeClr val="bg1"/>
                </a:solidFill>
              </a:defRPr>
            </a:lvl1pPr>
          </a:lstStyle>
          <a:p>
            <a:pPr lvl="0"/>
            <a:r>
              <a:rPr lang="en-US" dirty="0"/>
              <a:t>Click to add presenter &amp; firm</a:t>
            </a:r>
            <a:endParaRPr lang="en-AU"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J8635 ARITA Generic PPT 16_9.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460" y="0"/>
            <a:ext cx="9135540" cy="5143500"/>
          </a:xfrm>
          <a:prstGeom prst="rect">
            <a:avLst/>
          </a:prstGeom>
        </p:spPr>
      </p:pic>
      <p:sp>
        <p:nvSpPr>
          <p:cNvPr id="2" name="Title 1"/>
          <p:cNvSpPr>
            <a:spLocks noGrp="1"/>
          </p:cNvSpPr>
          <p:nvPr>
            <p:ph type="ctrTitle" hasCustomPrompt="1"/>
          </p:nvPr>
        </p:nvSpPr>
        <p:spPr>
          <a:xfrm>
            <a:off x="4067945" y="2715767"/>
            <a:ext cx="4896544" cy="1102519"/>
          </a:xfrm>
        </p:spPr>
        <p:txBody>
          <a:bodyPr anchor="t" anchorCtr="0">
            <a:normAutofit/>
          </a:bodyPr>
          <a:lstStyle>
            <a:lvl1pPr algn="r">
              <a:lnSpc>
                <a:spcPts val="2900"/>
              </a:lnSpc>
              <a:defRPr sz="2800" cap="all" baseline="0">
                <a:solidFill>
                  <a:schemeClr val="bg1"/>
                </a:solidFill>
              </a:defRPr>
            </a:lvl1pPr>
          </a:lstStyle>
          <a:p>
            <a:r>
              <a:rPr lang="en-US" dirty="0"/>
              <a:t>Click to add title</a:t>
            </a:r>
            <a:endParaRPr lang="en-AU" dirty="0"/>
          </a:p>
        </p:txBody>
      </p:sp>
      <p:sp>
        <p:nvSpPr>
          <p:cNvPr id="3" name="Subtitle 2"/>
          <p:cNvSpPr>
            <a:spLocks noGrp="1"/>
          </p:cNvSpPr>
          <p:nvPr>
            <p:ph type="subTitle" idx="1" hasCustomPrompt="1"/>
          </p:nvPr>
        </p:nvSpPr>
        <p:spPr>
          <a:xfrm>
            <a:off x="4355976" y="1707654"/>
            <a:ext cx="4600600" cy="737220"/>
          </a:xfrm>
        </p:spPr>
        <p:txBody>
          <a:bodyPr anchor="b" anchorCtr="0"/>
          <a:lstStyle>
            <a:lvl1pPr marL="0" indent="0" algn="r">
              <a:buNone/>
              <a:defRPr sz="1600" cap="all" baseline="0">
                <a:solidFill>
                  <a:schemeClr val="tx2">
                    <a:lumMod val="40000"/>
                    <a:lumOff val="60000"/>
                  </a:schemeClr>
                </a:solidFill>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add presenter &amp; firm</a:t>
            </a:r>
            <a:endParaRPr lang="en-AU" dirty="0"/>
          </a:p>
        </p:txBody>
      </p:sp>
    </p:spTree>
    <p:extLst>
      <p:ext uri="{BB962C8B-B14F-4D97-AF65-F5344CB8AC3E}">
        <p14:creationId xmlns:p14="http://schemas.microsoft.com/office/powerpoint/2010/main" val="19225092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292FAF8D-D861-4F1F-BBE0-B52B9DC50F58}" type="datetimeFigureOut">
              <a:rPr lang="en-AU" smtClean="0"/>
              <a:pPr/>
              <a:t>11/7/21</a:t>
            </a:fld>
            <a:endParaRPr lang="en-AU" dirty="0"/>
          </a:p>
        </p:txBody>
      </p:sp>
      <p:sp>
        <p:nvSpPr>
          <p:cNvPr id="5" name="Footer Placeholder 4"/>
          <p:cNvSpPr>
            <a:spLocks noGrp="1"/>
          </p:cNvSpPr>
          <p:nvPr>
            <p:ph type="ftr" sz="quarter" idx="11"/>
          </p:nvPr>
        </p:nvSpPr>
        <p:spPr/>
        <p:txBody>
          <a:bodyPr/>
          <a:lstStyle/>
          <a:p>
            <a:endParaRPr lang="en-AU" dirty="0"/>
          </a:p>
        </p:txBody>
      </p:sp>
      <p:sp>
        <p:nvSpPr>
          <p:cNvPr id="6" name="Slide Number Placeholder 5"/>
          <p:cNvSpPr>
            <a:spLocks noGrp="1"/>
          </p:cNvSpPr>
          <p:nvPr>
            <p:ph type="sldNum" sz="quarter" idx="12"/>
          </p:nvPr>
        </p:nvSpPr>
        <p:spPr/>
        <p:txBody>
          <a:bodyPr/>
          <a:lstStyle/>
          <a:p>
            <a:fld id="{F314C139-D405-4B81-96EB-6E3C0B6405E5}" type="slidenum">
              <a:rPr lang="en-AU" smtClean="0"/>
              <a:pPr/>
              <a:t>‹#›</a:t>
            </a:fld>
            <a:endParaRPr lang="en-AU" dirty="0"/>
          </a:p>
        </p:txBody>
      </p:sp>
      <p:sp>
        <p:nvSpPr>
          <p:cNvPr id="8" name="Picture Placeholder 7"/>
          <p:cNvSpPr>
            <a:spLocks noGrp="1"/>
          </p:cNvSpPr>
          <p:nvPr>
            <p:ph type="pic" sz="quarter" idx="13" hasCustomPrompt="1"/>
          </p:nvPr>
        </p:nvSpPr>
        <p:spPr>
          <a:xfrm>
            <a:off x="8028384" y="1419224"/>
            <a:ext cx="791766" cy="792486"/>
          </a:xfrm>
        </p:spPr>
        <p:txBody>
          <a:bodyPr/>
          <a:lstStyle>
            <a:lvl1pPr marL="0" indent="0" algn="l">
              <a:buFont typeface="Arial" pitchFamily="34" charset="0"/>
              <a:buNone/>
              <a:defRPr sz="800" baseline="0"/>
            </a:lvl1pPr>
          </a:lstStyle>
          <a:p>
            <a:pPr lvl="0"/>
            <a:r>
              <a:rPr lang="en-US" dirty="0"/>
              <a:t>Click icon to add your logo</a:t>
            </a:r>
            <a:endParaRPr lang="en-AU" dirty="0"/>
          </a:p>
        </p:txBody>
      </p:sp>
    </p:spTree>
    <p:extLst>
      <p:ext uri="{BB962C8B-B14F-4D97-AF65-F5344CB8AC3E}">
        <p14:creationId xmlns:p14="http://schemas.microsoft.com/office/powerpoint/2010/main" val="33201912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292FAF8D-D861-4F1F-BBE0-B52B9DC50F58}" type="datetimeFigureOut">
              <a:rPr lang="en-AU" smtClean="0"/>
              <a:pPr/>
              <a:t>11/7/21</a:t>
            </a:fld>
            <a:endParaRPr lang="en-AU" dirty="0"/>
          </a:p>
        </p:txBody>
      </p:sp>
      <p:sp>
        <p:nvSpPr>
          <p:cNvPr id="5" name="Footer Placeholder 4"/>
          <p:cNvSpPr>
            <a:spLocks noGrp="1"/>
          </p:cNvSpPr>
          <p:nvPr>
            <p:ph type="ftr" sz="quarter" idx="11"/>
          </p:nvPr>
        </p:nvSpPr>
        <p:spPr/>
        <p:txBody>
          <a:bodyPr/>
          <a:lstStyle/>
          <a:p>
            <a:endParaRPr lang="en-AU" dirty="0"/>
          </a:p>
        </p:txBody>
      </p:sp>
      <p:sp>
        <p:nvSpPr>
          <p:cNvPr id="6" name="Slide Number Placeholder 5"/>
          <p:cNvSpPr>
            <a:spLocks noGrp="1"/>
          </p:cNvSpPr>
          <p:nvPr>
            <p:ph type="sldNum" sz="quarter" idx="12"/>
          </p:nvPr>
        </p:nvSpPr>
        <p:spPr/>
        <p:txBody>
          <a:bodyPr/>
          <a:lstStyle/>
          <a:p>
            <a:fld id="{F314C139-D405-4B81-96EB-6E3C0B6405E5}" type="slidenum">
              <a:rPr lang="en-AU" smtClean="0"/>
              <a:pPr/>
              <a:t>‹#›</a:t>
            </a:fld>
            <a:endParaRPr lang="en-AU" dirty="0"/>
          </a:p>
        </p:txBody>
      </p:sp>
    </p:spTree>
    <p:extLst>
      <p:ext uri="{BB962C8B-B14F-4D97-AF65-F5344CB8AC3E}">
        <p14:creationId xmlns:p14="http://schemas.microsoft.com/office/powerpoint/2010/main" val="20009595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92FAF8D-D861-4F1F-BBE0-B52B9DC50F58}" type="datetimeFigureOut">
              <a:rPr lang="en-AU" smtClean="0"/>
              <a:pPr/>
              <a:t>11/7/21</a:t>
            </a:fld>
            <a:endParaRPr lang="en-AU" dirty="0"/>
          </a:p>
        </p:txBody>
      </p:sp>
      <p:sp>
        <p:nvSpPr>
          <p:cNvPr id="3" name="Footer Placeholder 2"/>
          <p:cNvSpPr>
            <a:spLocks noGrp="1"/>
          </p:cNvSpPr>
          <p:nvPr>
            <p:ph type="ftr" sz="quarter" idx="11"/>
          </p:nvPr>
        </p:nvSpPr>
        <p:spPr/>
        <p:txBody>
          <a:bodyPr/>
          <a:lstStyle/>
          <a:p>
            <a:endParaRPr lang="en-AU" dirty="0"/>
          </a:p>
        </p:txBody>
      </p:sp>
      <p:sp>
        <p:nvSpPr>
          <p:cNvPr id="4" name="Slide Number Placeholder 3"/>
          <p:cNvSpPr>
            <a:spLocks noGrp="1"/>
          </p:cNvSpPr>
          <p:nvPr>
            <p:ph type="sldNum" sz="quarter" idx="12"/>
          </p:nvPr>
        </p:nvSpPr>
        <p:spPr/>
        <p:txBody>
          <a:bodyPr/>
          <a:lstStyle/>
          <a:p>
            <a:fld id="{F314C139-D405-4B81-96EB-6E3C0B6405E5}" type="slidenum">
              <a:rPr lang="en-AU" smtClean="0"/>
              <a:pPr/>
              <a:t>‹#›</a:t>
            </a:fld>
            <a:endParaRPr lang="en-AU" dirty="0"/>
          </a:p>
        </p:txBody>
      </p:sp>
    </p:spTree>
    <p:extLst>
      <p:ext uri="{BB962C8B-B14F-4D97-AF65-F5344CB8AC3E}">
        <p14:creationId xmlns:p14="http://schemas.microsoft.com/office/powerpoint/2010/main" val="129165672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e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theme" Target="../theme/theme2.xml"/><Relationship Id="rId1" Type="http://schemas.openxmlformats.org/officeDocument/2006/relationships/slideLayout" Target="../slideLayouts/slideLayout5.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image" Target="../media/image1.jpeg"/><Relationship Id="rId5" Type="http://schemas.openxmlformats.org/officeDocument/2006/relationships/theme" Target="../theme/theme3.xml"/><Relationship Id="rId4"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J8635 ARITA Generic PPT 16_92.jpg"/>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902137" y="0"/>
            <a:ext cx="1241863" cy="5143500"/>
          </a:xfrm>
          <a:prstGeom prst="rect">
            <a:avLst/>
          </a:prstGeom>
        </p:spPr>
      </p:pic>
      <p:sp>
        <p:nvSpPr>
          <p:cNvPr id="2" name="Title Placeholder 1"/>
          <p:cNvSpPr>
            <a:spLocks noGrp="1"/>
          </p:cNvSpPr>
          <p:nvPr>
            <p:ph type="title"/>
          </p:nvPr>
        </p:nvSpPr>
        <p:spPr>
          <a:xfrm>
            <a:off x="323528" y="205979"/>
            <a:ext cx="7283152" cy="853603"/>
          </a:xfrm>
          <a:prstGeom prst="rect">
            <a:avLst/>
          </a:prstGeom>
        </p:spPr>
        <p:txBody>
          <a:bodyPr vert="horz" lIns="0" tIns="0" rIns="0" bIns="0" rtlCol="0" anchor="b" anchorCtr="0">
            <a:normAutofit/>
          </a:bodyPr>
          <a:lstStyle/>
          <a:p>
            <a:r>
              <a:rPr lang="en-US"/>
              <a:t>Click to edit Master title style</a:t>
            </a:r>
            <a:endParaRPr lang="en-AU" dirty="0"/>
          </a:p>
        </p:txBody>
      </p:sp>
      <p:sp>
        <p:nvSpPr>
          <p:cNvPr id="3" name="Text Placeholder 2"/>
          <p:cNvSpPr>
            <a:spLocks noGrp="1"/>
          </p:cNvSpPr>
          <p:nvPr>
            <p:ph type="body" idx="1"/>
          </p:nvPr>
        </p:nvSpPr>
        <p:spPr>
          <a:xfrm>
            <a:off x="323528" y="1200151"/>
            <a:ext cx="7488832" cy="3394472"/>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4" name="Date Placeholder 3"/>
          <p:cNvSpPr>
            <a:spLocks noGrp="1"/>
          </p:cNvSpPr>
          <p:nvPr>
            <p:ph type="dt" sz="half" idx="2"/>
          </p:nvPr>
        </p:nvSpPr>
        <p:spPr>
          <a:xfrm>
            <a:off x="3240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292FAF8D-D861-4F1F-BBE0-B52B9DC50F58}" type="datetimeFigureOut">
              <a:rPr lang="en-AU" smtClean="0"/>
              <a:pPr/>
              <a:t>11/7/21</a:t>
            </a:fld>
            <a:endParaRPr lang="en-AU" dirty="0"/>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dirty="0"/>
          </a:p>
        </p:txBody>
      </p:sp>
      <p:sp>
        <p:nvSpPr>
          <p:cNvPr id="6" name="Slide Number Placeholder 5"/>
          <p:cNvSpPr>
            <a:spLocks noGrp="1"/>
          </p:cNvSpPr>
          <p:nvPr>
            <p:ph type="sldNum" sz="quarter" idx="4"/>
          </p:nvPr>
        </p:nvSpPr>
        <p:spPr>
          <a:xfrm>
            <a:off x="6553200" y="4767263"/>
            <a:ext cx="1979240" cy="273844"/>
          </a:xfrm>
          <a:prstGeom prst="rect">
            <a:avLst/>
          </a:prstGeom>
        </p:spPr>
        <p:txBody>
          <a:bodyPr vert="horz" lIns="91440" tIns="45720" rIns="91440" bIns="45720" rtlCol="0" anchor="ctr"/>
          <a:lstStyle>
            <a:lvl1pPr algn="r">
              <a:defRPr sz="1200" baseline="0">
                <a:solidFill>
                  <a:schemeClr val="tx1"/>
                </a:solidFill>
              </a:defRPr>
            </a:lvl1pPr>
          </a:lstStyle>
          <a:p>
            <a:fld id="{F314C139-D405-4B81-96EB-6E3C0B6405E5}" type="slidenum">
              <a:rPr lang="en-AU" smtClean="0"/>
              <a:pPr/>
              <a:t>‹#›</a:t>
            </a:fld>
            <a:endParaRPr lang="en-AU"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62" r:id="rId3"/>
    <p:sldLayoutId id="2147483655" r:id="rId4"/>
  </p:sldLayoutIdLst>
  <p:txStyles>
    <p:titleStyle>
      <a:lvl1pPr algn="l" defTabSz="914400" rtl="0" eaLnBrk="1" latinLnBrk="0" hangingPunct="1">
        <a:spcBef>
          <a:spcPct val="0"/>
        </a:spcBef>
        <a:buNone/>
        <a:defRPr sz="2700" kern="1200" baseline="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000" kern="1200" baseline="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000" kern="1200" baseline="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baseline="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baseline="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J8635 ARITA Generic PPT 16_93.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30" y="0"/>
            <a:ext cx="9135540" cy="5143500"/>
          </a:xfrm>
          <a:prstGeom prst="rect">
            <a:avLst/>
          </a:prstGeom>
        </p:spPr>
      </p:pic>
      <p:sp>
        <p:nvSpPr>
          <p:cNvPr id="2" name="Title Placeholder 1"/>
          <p:cNvSpPr>
            <a:spLocks noGrp="1"/>
          </p:cNvSpPr>
          <p:nvPr>
            <p:ph type="title"/>
          </p:nvPr>
        </p:nvSpPr>
        <p:spPr>
          <a:xfrm>
            <a:off x="457200" y="206375"/>
            <a:ext cx="8229600" cy="857250"/>
          </a:xfrm>
          <a:prstGeom prst="rect">
            <a:avLst/>
          </a:prstGeom>
        </p:spPr>
        <p:txBody>
          <a:bodyPr vert="horz" lIns="91440" tIns="45720" rIns="91440" bIns="45720" rtlCol="0" anchor="ctr">
            <a:normAutofit/>
          </a:bodyPr>
          <a:lstStyle/>
          <a:p>
            <a:r>
              <a:rPr lang="en-US" dirty="0"/>
              <a:t>Click to edit Master title style</a:t>
            </a:r>
            <a:endParaRPr lang="en-AU" dirty="0"/>
          </a:p>
        </p:txBody>
      </p:sp>
      <p:sp>
        <p:nvSpPr>
          <p:cNvPr id="3" name="Text Placeholder 2"/>
          <p:cNvSpPr>
            <a:spLocks noGrp="1"/>
          </p:cNvSpPr>
          <p:nvPr>
            <p:ph type="body" idx="1"/>
          </p:nvPr>
        </p:nvSpPr>
        <p:spPr>
          <a:xfrm>
            <a:off x="457200" y="1200150"/>
            <a:ext cx="8229600" cy="3394075"/>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4" name="Date Placeholder 3"/>
          <p:cNvSpPr>
            <a:spLocks noGrp="1"/>
          </p:cNvSpPr>
          <p:nvPr>
            <p:ph type="dt" sz="half" idx="2"/>
          </p:nvPr>
        </p:nvSpPr>
        <p:spPr>
          <a:xfrm>
            <a:off x="324000" y="4767263"/>
            <a:ext cx="2133600" cy="274637"/>
          </a:xfrm>
          <a:prstGeom prst="rect">
            <a:avLst/>
          </a:prstGeom>
        </p:spPr>
        <p:txBody>
          <a:bodyPr vert="horz" lIns="91440" tIns="45720" rIns="91440" bIns="45720" rtlCol="0" anchor="ctr"/>
          <a:lstStyle>
            <a:lvl1pPr algn="l">
              <a:defRPr sz="1200" baseline="0">
                <a:solidFill>
                  <a:schemeClr val="bg1"/>
                </a:solidFill>
              </a:defRPr>
            </a:lvl1pPr>
          </a:lstStyle>
          <a:p>
            <a:fld id="{E9024BFD-CA07-451B-BB86-6226A33397F6}" type="datetimeFigureOut">
              <a:rPr lang="en-AU" smtClean="0"/>
              <a:pPr/>
              <a:t>11/7/21</a:t>
            </a:fld>
            <a:endParaRPr lang="en-AU" dirty="0"/>
          </a:p>
        </p:txBody>
      </p:sp>
      <p:sp>
        <p:nvSpPr>
          <p:cNvPr id="5" name="Footer Placeholder 4"/>
          <p:cNvSpPr>
            <a:spLocks noGrp="1"/>
          </p:cNvSpPr>
          <p:nvPr>
            <p:ph type="ftr" sz="quarter" idx="3"/>
          </p:nvPr>
        </p:nvSpPr>
        <p:spPr>
          <a:xfrm>
            <a:off x="3124200" y="4767263"/>
            <a:ext cx="2895600" cy="274637"/>
          </a:xfrm>
          <a:prstGeom prst="rect">
            <a:avLst/>
          </a:prstGeom>
        </p:spPr>
        <p:txBody>
          <a:bodyPr vert="horz" lIns="91440" tIns="45720" rIns="91440" bIns="45720" rtlCol="0" anchor="ctr"/>
          <a:lstStyle>
            <a:lvl1pPr algn="ctr">
              <a:defRPr sz="1200" baseline="0">
                <a:solidFill>
                  <a:schemeClr val="bg1"/>
                </a:solidFill>
              </a:defRPr>
            </a:lvl1pPr>
          </a:lstStyle>
          <a:p>
            <a:endParaRPr lang="en-AU" dirty="0"/>
          </a:p>
        </p:txBody>
      </p:sp>
      <p:sp>
        <p:nvSpPr>
          <p:cNvPr id="6" name="Slide Number Placeholder 5"/>
          <p:cNvSpPr>
            <a:spLocks noGrp="1"/>
          </p:cNvSpPr>
          <p:nvPr>
            <p:ph type="sldNum" sz="quarter" idx="4"/>
          </p:nvPr>
        </p:nvSpPr>
        <p:spPr>
          <a:xfrm>
            <a:off x="6553200" y="4767263"/>
            <a:ext cx="2133600" cy="274637"/>
          </a:xfrm>
          <a:prstGeom prst="rect">
            <a:avLst/>
          </a:prstGeom>
        </p:spPr>
        <p:txBody>
          <a:bodyPr vert="horz" lIns="91440" tIns="45720" rIns="91440" bIns="45720" rtlCol="0" anchor="ctr"/>
          <a:lstStyle>
            <a:lvl1pPr algn="r">
              <a:defRPr sz="1200" baseline="0">
                <a:solidFill>
                  <a:schemeClr val="tx1">
                    <a:tint val="75000"/>
                  </a:schemeClr>
                </a:solidFill>
              </a:defRPr>
            </a:lvl1pPr>
          </a:lstStyle>
          <a:p>
            <a:fld id="{8DB5CD8F-E06E-4FB4-B83B-D100D6F83F94}" type="slidenum">
              <a:rPr lang="en-AU" smtClean="0"/>
              <a:pPr/>
              <a:t>‹#›</a:t>
            </a:fld>
            <a:endParaRPr lang="en-AU" dirty="0"/>
          </a:p>
        </p:txBody>
      </p:sp>
    </p:spTree>
  </p:cSld>
  <p:clrMap bg1="lt1" tx1="dk1" bg2="lt2" tx2="dk2" accent1="accent1" accent2="accent2" accent3="accent3" accent4="accent4" accent5="accent5" accent6="accent6" hlink="hlink" folHlink="folHlink"/>
  <p:sldLayoutIdLst>
    <p:sldLayoutId id="2147483661"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J8635 ARITA Generic PPT 16_92.jpg"/>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902138" y="0"/>
            <a:ext cx="1241863" cy="5143500"/>
          </a:xfrm>
          <a:prstGeom prst="rect">
            <a:avLst/>
          </a:prstGeom>
        </p:spPr>
      </p:pic>
      <p:sp>
        <p:nvSpPr>
          <p:cNvPr id="2" name="Title Placeholder 1"/>
          <p:cNvSpPr>
            <a:spLocks noGrp="1"/>
          </p:cNvSpPr>
          <p:nvPr>
            <p:ph type="title"/>
          </p:nvPr>
        </p:nvSpPr>
        <p:spPr>
          <a:xfrm>
            <a:off x="323529" y="205980"/>
            <a:ext cx="7283152" cy="853603"/>
          </a:xfrm>
          <a:prstGeom prst="rect">
            <a:avLst/>
          </a:prstGeom>
        </p:spPr>
        <p:txBody>
          <a:bodyPr vert="horz" lIns="0" tIns="0" rIns="0" bIns="0" rtlCol="0" anchor="b" anchorCtr="0">
            <a:normAutofit/>
          </a:bodyPr>
          <a:lstStyle/>
          <a:p>
            <a:r>
              <a:rPr lang="en-US"/>
              <a:t>Click to edit Master title style</a:t>
            </a:r>
            <a:endParaRPr lang="en-AU" dirty="0"/>
          </a:p>
        </p:txBody>
      </p:sp>
      <p:sp>
        <p:nvSpPr>
          <p:cNvPr id="3" name="Text Placeholder 2"/>
          <p:cNvSpPr>
            <a:spLocks noGrp="1"/>
          </p:cNvSpPr>
          <p:nvPr>
            <p:ph type="body" idx="1"/>
          </p:nvPr>
        </p:nvSpPr>
        <p:spPr>
          <a:xfrm>
            <a:off x="323529" y="1200151"/>
            <a:ext cx="7488832" cy="3394472"/>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4" name="Date Placeholder 3"/>
          <p:cNvSpPr>
            <a:spLocks noGrp="1"/>
          </p:cNvSpPr>
          <p:nvPr>
            <p:ph type="dt" sz="half" idx="2"/>
          </p:nvPr>
        </p:nvSpPr>
        <p:spPr>
          <a:xfrm>
            <a:off x="3240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292FAF8D-D861-4F1F-BBE0-B52B9DC50F58}" type="datetimeFigureOut">
              <a:rPr lang="en-AU" smtClean="0"/>
              <a:pPr/>
              <a:t>11/7/21</a:t>
            </a:fld>
            <a:endParaRPr lang="en-AU" dirty="0"/>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dirty="0"/>
          </a:p>
        </p:txBody>
      </p:sp>
      <p:sp>
        <p:nvSpPr>
          <p:cNvPr id="6" name="Slide Number Placeholder 5"/>
          <p:cNvSpPr>
            <a:spLocks noGrp="1"/>
          </p:cNvSpPr>
          <p:nvPr>
            <p:ph type="sldNum" sz="quarter" idx="4"/>
          </p:nvPr>
        </p:nvSpPr>
        <p:spPr>
          <a:xfrm>
            <a:off x="6553201" y="4767264"/>
            <a:ext cx="1979240" cy="273844"/>
          </a:xfrm>
          <a:prstGeom prst="rect">
            <a:avLst/>
          </a:prstGeom>
        </p:spPr>
        <p:txBody>
          <a:bodyPr vert="horz" lIns="91440" tIns="45720" rIns="91440" bIns="45720" rtlCol="0" anchor="ctr"/>
          <a:lstStyle>
            <a:lvl1pPr algn="r">
              <a:defRPr sz="1200" baseline="0">
                <a:solidFill>
                  <a:schemeClr val="tx1"/>
                </a:solidFill>
              </a:defRPr>
            </a:lvl1pPr>
          </a:lstStyle>
          <a:p>
            <a:fld id="{F314C139-D405-4B81-96EB-6E3C0B6405E5}" type="slidenum">
              <a:rPr lang="en-AU" smtClean="0"/>
              <a:pPr/>
              <a:t>‹#›</a:t>
            </a:fld>
            <a:endParaRPr lang="en-AU" dirty="0"/>
          </a:p>
        </p:txBody>
      </p:sp>
    </p:spTree>
    <p:extLst>
      <p:ext uri="{BB962C8B-B14F-4D97-AF65-F5344CB8AC3E}">
        <p14:creationId xmlns:p14="http://schemas.microsoft.com/office/powerpoint/2010/main" val="1545664149"/>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Lst>
  <p:txStyles>
    <p:titleStyle>
      <a:lvl1pPr algn="l" defTabSz="914378" rtl="0" eaLnBrk="1" latinLnBrk="0" hangingPunct="1">
        <a:spcBef>
          <a:spcPct val="0"/>
        </a:spcBef>
        <a:buNone/>
        <a:defRPr sz="2700" kern="1200" baseline="0">
          <a:solidFill>
            <a:schemeClr val="tx1"/>
          </a:solidFill>
          <a:latin typeface="+mj-lt"/>
          <a:ea typeface="+mj-ea"/>
          <a:cs typeface="+mj-cs"/>
        </a:defRPr>
      </a:lvl1pPr>
    </p:titleStyle>
    <p:bodyStyle>
      <a:lvl1pPr marL="342892" indent="-342892" algn="l" defTabSz="914378" rtl="0" eaLnBrk="1" latinLnBrk="0" hangingPunct="1">
        <a:spcBef>
          <a:spcPct val="20000"/>
        </a:spcBef>
        <a:buFont typeface="Arial" pitchFamily="34" charset="0"/>
        <a:buChar char="•"/>
        <a:defRPr sz="2000" kern="1200" baseline="0">
          <a:solidFill>
            <a:schemeClr val="tx1"/>
          </a:solidFill>
          <a:latin typeface="+mn-lt"/>
          <a:ea typeface="+mn-ea"/>
          <a:cs typeface="+mn-cs"/>
        </a:defRPr>
      </a:lvl1pPr>
      <a:lvl2pPr marL="742931" indent="-285743" algn="l" defTabSz="914378" rtl="0" eaLnBrk="1" latinLnBrk="0" hangingPunct="1">
        <a:spcBef>
          <a:spcPct val="20000"/>
        </a:spcBef>
        <a:buFont typeface="Arial" pitchFamily="34" charset="0"/>
        <a:buChar char="–"/>
        <a:defRPr sz="2000" kern="1200" baseline="0">
          <a:solidFill>
            <a:schemeClr val="tx1"/>
          </a:solidFill>
          <a:latin typeface="+mn-lt"/>
          <a:ea typeface="+mn-ea"/>
          <a:cs typeface="+mn-cs"/>
        </a:defRPr>
      </a:lvl2pPr>
      <a:lvl3pPr marL="1142972" indent="-228594" algn="l" defTabSz="914378" rtl="0" eaLnBrk="1" latinLnBrk="0" hangingPunct="1">
        <a:spcBef>
          <a:spcPct val="20000"/>
        </a:spcBef>
        <a:buFont typeface="Arial" pitchFamily="34" charset="0"/>
        <a:buChar char="•"/>
        <a:defRPr sz="2000" kern="1200" baseline="0">
          <a:solidFill>
            <a:schemeClr val="tx1"/>
          </a:solidFill>
          <a:latin typeface="+mn-lt"/>
          <a:ea typeface="+mn-ea"/>
          <a:cs typeface="+mn-cs"/>
        </a:defRPr>
      </a:lvl3pPr>
      <a:lvl4pPr marL="1600160" indent="-228594" algn="l" defTabSz="914378" rtl="0" eaLnBrk="1" latinLnBrk="0" hangingPunct="1">
        <a:spcBef>
          <a:spcPct val="20000"/>
        </a:spcBef>
        <a:buFont typeface="Arial" pitchFamily="34" charset="0"/>
        <a:buChar char="–"/>
        <a:defRPr sz="2000" kern="1200" baseline="0">
          <a:solidFill>
            <a:schemeClr val="tx1"/>
          </a:solidFill>
          <a:latin typeface="+mn-lt"/>
          <a:ea typeface="+mn-ea"/>
          <a:cs typeface="+mn-cs"/>
        </a:defRPr>
      </a:lvl4pPr>
      <a:lvl5pPr marL="2057348" indent="-228594" algn="l" defTabSz="914378" rtl="0" eaLnBrk="1" latinLnBrk="0" hangingPunct="1">
        <a:spcBef>
          <a:spcPct val="20000"/>
        </a:spcBef>
        <a:buFont typeface="Arial" pitchFamily="34" charset="0"/>
        <a:buChar char="»"/>
        <a:defRPr sz="2000" kern="1200" baseline="0">
          <a:solidFill>
            <a:schemeClr val="tx1"/>
          </a:solidFill>
          <a:latin typeface="+mn-lt"/>
          <a:ea typeface="+mn-ea"/>
          <a:cs typeface="+mn-cs"/>
        </a:defRPr>
      </a:lvl5pPr>
      <a:lvl6pPr marL="2514537"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5"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classic.austlii.edu.au/au/legis/cth/consol_act/ppsa2009356/s293.html#subsection"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1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mailto:mark.mckillop@vicbar.com.au" TargetMode="External"/><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699792" y="2931791"/>
            <a:ext cx="6264696" cy="886495"/>
          </a:xfrm>
        </p:spPr>
        <p:txBody>
          <a:bodyPr>
            <a:normAutofit fontScale="90000"/>
          </a:bodyPr>
          <a:lstStyle/>
          <a:p>
            <a:r>
              <a:rPr lang="en-AU" b="1" u="sng" dirty="0"/>
              <a:t>PRACTICAL Problems Raised by Uncollected Goods under THE PPSA </a:t>
            </a:r>
            <a:endParaRPr lang="en-AU" dirty="0"/>
          </a:p>
        </p:txBody>
      </p:sp>
      <p:sp>
        <p:nvSpPr>
          <p:cNvPr id="3" name="Subtitle 2"/>
          <p:cNvSpPr>
            <a:spLocks noGrp="1"/>
          </p:cNvSpPr>
          <p:nvPr>
            <p:ph type="subTitle" idx="1"/>
          </p:nvPr>
        </p:nvSpPr>
        <p:spPr>
          <a:xfrm>
            <a:off x="3419872" y="1707654"/>
            <a:ext cx="5536704" cy="737220"/>
          </a:xfrm>
        </p:spPr>
        <p:txBody>
          <a:bodyPr/>
          <a:lstStyle/>
          <a:p>
            <a:r>
              <a:rPr lang="en-AU" dirty="0"/>
              <a:t>Mark </a:t>
            </a:r>
            <a:r>
              <a:rPr lang="en-AU" dirty="0" err="1"/>
              <a:t>mckillop</a:t>
            </a:r>
            <a:endParaRPr lang="en-AU" dirty="0"/>
          </a:p>
          <a:p>
            <a:r>
              <a:rPr lang="en-AU" dirty="0"/>
              <a:t>Barrister, VICTORIAN Bar</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C4806-D030-4022-A04B-4BE3DB6C9FF2}"/>
              </a:ext>
            </a:extLst>
          </p:cNvPr>
          <p:cNvSpPr>
            <a:spLocks noGrp="1"/>
          </p:cNvSpPr>
          <p:nvPr>
            <p:ph type="title"/>
          </p:nvPr>
        </p:nvSpPr>
        <p:spPr/>
        <p:txBody>
          <a:bodyPr anchor="ctr">
            <a:normAutofit/>
          </a:bodyPr>
          <a:lstStyle/>
          <a:p>
            <a:r>
              <a:rPr lang="en-AU" sz="2000" b="1" dirty="0">
                <a:solidFill>
                  <a:srgbClr val="2A3F5E"/>
                </a:solidFill>
              </a:rPr>
              <a:t>Practical Problems Raised by Uncollected Goods under THE PPSA  </a:t>
            </a:r>
          </a:p>
        </p:txBody>
      </p:sp>
      <p:sp>
        <p:nvSpPr>
          <p:cNvPr id="3" name="Content Placeholder 2">
            <a:extLst>
              <a:ext uri="{FF2B5EF4-FFF2-40B4-BE49-F238E27FC236}">
                <a16:creationId xmlns:a16="http://schemas.microsoft.com/office/drawing/2014/main" id="{315DE34A-EE2D-4798-84BE-A053F180B083}"/>
              </a:ext>
            </a:extLst>
          </p:cNvPr>
          <p:cNvSpPr>
            <a:spLocks noGrp="1"/>
          </p:cNvSpPr>
          <p:nvPr>
            <p:ph idx="1"/>
          </p:nvPr>
        </p:nvSpPr>
        <p:spPr>
          <a:xfrm>
            <a:off x="252091" y="1146932"/>
            <a:ext cx="6912768" cy="3394472"/>
          </a:xfrm>
        </p:spPr>
        <p:txBody>
          <a:bodyPr/>
          <a:lstStyle/>
          <a:p>
            <a:pPr lvl="0">
              <a:spcBef>
                <a:spcPts val="0"/>
              </a:spcBef>
              <a:spcAft>
                <a:spcPts val="1200"/>
              </a:spcAft>
            </a:pPr>
            <a:r>
              <a:rPr lang="en-AU" sz="1600" dirty="0">
                <a:solidFill>
                  <a:srgbClr val="2A3F5E"/>
                </a:solidFill>
              </a:rPr>
              <a:t>Presenter -  Mark McKillop, Barrister</a:t>
            </a:r>
          </a:p>
          <a:p>
            <a:pPr lvl="0">
              <a:spcBef>
                <a:spcPts val="0"/>
              </a:spcBef>
              <a:spcAft>
                <a:spcPts val="1200"/>
              </a:spcAft>
            </a:pPr>
            <a:r>
              <a:rPr lang="en-AU" sz="1600" dirty="0">
                <a:solidFill>
                  <a:srgbClr val="2A3F5E"/>
                </a:solidFill>
              </a:rPr>
              <a:t>Tuesday, 13 July 2021</a:t>
            </a:r>
          </a:p>
          <a:p>
            <a:pPr lvl="0">
              <a:spcBef>
                <a:spcPts val="0"/>
              </a:spcBef>
              <a:spcAft>
                <a:spcPts val="1200"/>
              </a:spcAft>
            </a:pPr>
            <a:r>
              <a:rPr lang="en-AU" sz="1600" dirty="0">
                <a:solidFill>
                  <a:srgbClr val="2A3F5E"/>
                </a:solidFill>
              </a:rPr>
              <a:t>Contacts:</a:t>
            </a:r>
          </a:p>
          <a:p>
            <a:pPr lvl="1">
              <a:spcBef>
                <a:spcPts val="0"/>
              </a:spcBef>
              <a:spcAft>
                <a:spcPts val="1200"/>
              </a:spcAft>
            </a:pPr>
            <a:r>
              <a:rPr lang="en-AU" sz="1600" dirty="0">
                <a:solidFill>
                  <a:srgbClr val="2A3F5E"/>
                </a:solidFill>
              </a:rPr>
              <a:t>T 9225 7592</a:t>
            </a:r>
          </a:p>
          <a:p>
            <a:pPr lvl="1">
              <a:spcBef>
                <a:spcPts val="0"/>
              </a:spcBef>
              <a:spcAft>
                <a:spcPts val="1200"/>
              </a:spcAft>
            </a:pPr>
            <a:r>
              <a:rPr lang="en-AU" sz="1600" dirty="0" err="1">
                <a:solidFill>
                  <a:srgbClr val="2A3F5E"/>
                </a:solidFill>
              </a:rPr>
              <a:t>mark.mckillop@vicbar.com.au</a:t>
            </a:r>
            <a:endParaRPr lang="en-AU" sz="1600" dirty="0">
              <a:solidFill>
                <a:srgbClr val="2A3F5E"/>
              </a:solidFill>
            </a:endParaRPr>
          </a:p>
          <a:p>
            <a:pPr lvl="1">
              <a:spcBef>
                <a:spcPts val="0"/>
              </a:spcBef>
              <a:spcAft>
                <a:spcPts val="1200"/>
              </a:spcAft>
            </a:pPr>
            <a:r>
              <a:rPr lang="en-AU" sz="1600" dirty="0">
                <a:solidFill>
                  <a:srgbClr val="2A3F5E"/>
                </a:solidFill>
              </a:rPr>
              <a:t>M 0402 891 370</a:t>
            </a:r>
          </a:p>
          <a:p>
            <a:pPr marL="0" lvl="0" indent="0">
              <a:spcBef>
                <a:spcPts val="0"/>
              </a:spcBef>
              <a:spcAft>
                <a:spcPts val="1200"/>
              </a:spcAft>
              <a:buNone/>
            </a:pPr>
            <a:endParaRPr lang="en-AU" dirty="0"/>
          </a:p>
          <a:p>
            <a:pPr>
              <a:spcBef>
                <a:spcPts val="0"/>
              </a:spcBef>
              <a:spcAft>
                <a:spcPts val="1200"/>
              </a:spcAft>
            </a:pPr>
            <a:endParaRPr lang="en-GB" dirty="0"/>
          </a:p>
          <a:p>
            <a:pPr>
              <a:spcBef>
                <a:spcPts val="0"/>
              </a:spcBef>
              <a:spcAft>
                <a:spcPts val="1200"/>
              </a:spcAft>
            </a:pPr>
            <a:endParaRPr lang="en-AU" dirty="0"/>
          </a:p>
        </p:txBody>
      </p:sp>
      <p:pic>
        <p:nvPicPr>
          <p:cNvPr id="6" name="Picture Placeholder 5">
            <a:extLst>
              <a:ext uri="{FF2B5EF4-FFF2-40B4-BE49-F238E27FC236}">
                <a16:creationId xmlns:a16="http://schemas.microsoft.com/office/drawing/2014/main" id="{E3853D20-A44C-FE47-A691-0E5E820BA977}"/>
              </a:ext>
            </a:extLst>
          </p:cNvPr>
          <p:cNvPicPr>
            <a:picLocks noGrp="1" noChangeAspect="1"/>
          </p:cNvPicPr>
          <p:nvPr>
            <p:ph type="pic" sz="quarter" idx="13"/>
          </p:nvPr>
        </p:nvPicPr>
        <p:blipFill rotWithShape="1">
          <a:blip r:embed="rId3">
            <a:extLst>
              <a:ext uri="{28A0092B-C50C-407E-A947-70E740481C1C}">
                <a14:useLocalDpi xmlns:a14="http://schemas.microsoft.com/office/drawing/2010/main" val="0"/>
              </a:ext>
            </a:extLst>
          </a:blip>
          <a:srcRect l="16738" r="22761"/>
          <a:stretch/>
        </p:blipFill>
        <p:spPr>
          <a:xfrm>
            <a:off x="4283968" y="1146932"/>
            <a:ext cx="3240360" cy="3394472"/>
          </a:xfrm>
        </p:spPr>
      </p:pic>
    </p:spTree>
    <p:extLst>
      <p:ext uri="{BB962C8B-B14F-4D97-AF65-F5344CB8AC3E}">
        <p14:creationId xmlns:p14="http://schemas.microsoft.com/office/powerpoint/2010/main" val="42499909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C4806-D030-4022-A04B-4BE3DB6C9FF2}"/>
              </a:ext>
            </a:extLst>
          </p:cNvPr>
          <p:cNvSpPr>
            <a:spLocks noGrp="1"/>
          </p:cNvSpPr>
          <p:nvPr>
            <p:ph type="title"/>
          </p:nvPr>
        </p:nvSpPr>
        <p:spPr/>
        <p:txBody>
          <a:bodyPr anchor="ctr">
            <a:normAutofit/>
          </a:bodyPr>
          <a:lstStyle/>
          <a:p>
            <a:r>
              <a:rPr lang="en-AU" sz="2000" b="1" dirty="0">
                <a:solidFill>
                  <a:srgbClr val="2A3F5E"/>
                </a:solidFill>
              </a:rPr>
              <a:t>Introduction – Our Topic</a:t>
            </a:r>
          </a:p>
        </p:txBody>
      </p:sp>
      <p:sp>
        <p:nvSpPr>
          <p:cNvPr id="3" name="Content Placeholder 2">
            <a:extLst>
              <a:ext uri="{FF2B5EF4-FFF2-40B4-BE49-F238E27FC236}">
                <a16:creationId xmlns:a16="http://schemas.microsoft.com/office/drawing/2014/main" id="{315DE34A-EE2D-4798-84BE-A053F180B083}"/>
              </a:ext>
            </a:extLst>
          </p:cNvPr>
          <p:cNvSpPr>
            <a:spLocks noGrp="1"/>
          </p:cNvSpPr>
          <p:nvPr>
            <p:ph idx="1"/>
          </p:nvPr>
        </p:nvSpPr>
        <p:spPr>
          <a:xfrm>
            <a:off x="323528" y="1200151"/>
            <a:ext cx="6912768" cy="3394472"/>
          </a:xfrm>
        </p:spPr>
        <p:txBody>
          <a:bodyPr/>
          <a:lstStyle/>
          <a:p>
            <a:pPr>
              <a:spcBef>
                <a:spcPts val="0"/>
              </a:spcBef>
              <a:spcAft>
                <a:spcPts val="1200"/>
              </a:spcAft>
            </a:pPr>
            <a:r>
              <a:rPr lang="en-AU" dirty="0">
                <a:solidFill>
                  <a:srgbClr val="2A3F5E"/>
                </a:solidFill>
              </a:rPr>
              <a:t>How does the PPSA affect a landlord or other commercial bailee of goods?</a:t>
            </a:r>
          </a:p>
          <a:p>
            <a:pPr>
              <a:spcBef>
                <a:spcPts val="0"/>
              </a:spcBef>
              <a:spcAft>
                <a:spcPts val="1200"/>
              </a:spcAft>
            </a:pPr>
            <a:r>
              <a:rPr lang="en-AU" dirty="0">
                <a:solidFill>
                  <a:srgbClr val="2A3F5E"/>
                </a:solidFill>
              </a:rPr>
              <a:t>Practical examples:</a:t>
            </a:r>
          </a:p>
          <a:p>
            <a:pPr lvl="1">
              <a:spcBef>
                <a:spcPts val="0"/>
              </a:spcBef>
              <a:spcAft>
                <a:spcPts val="1200"/>
              </a:spcAft>
            </a:pPr>
            <a:r>
              <a:rPr lang="en-AU" dirty="0">
                <a:solidFill>
                  <a:srgbClr val="2A3F5E"/>
                </a:solidFill>
              </a:rPr>
              <a:t>Commercial landlord</a:t>
            </a:r>
          </a:p>
          <a:p>
            <a:pPr lvl="1">
              <a:spcBef>
                <a:spcPts val="0"/>
              </a:spcBef>
              <a:spcAft>
                <a:spcPts val="1200"/>
              </a:spcAft>
            </a:pPr>
            <a:r>
              <a:rPr lang="en-AU" dirty="0">
                <a:solidFill>
                  <a:srgbClr val="2A3F5E"/>
                </a:solidFill>
              </a:rPr>
              <a:t>Commercial storage</a:t>
            </a:r>
          </a:p>
          <a:p>
            <a:pPr lvl="1">
              <a:spcBef>
                <a:spcPts val="0"/>
              </a:spcBef>
              <a:spcAft>
                <a:spcPts val="1200"/>
              </a:spcAft>
            </a:pPr>
            <a:r>
              <a:rPr lang="en-AU" dirty="0">
                <a:solidFill>
                  <a:srgbClr val="2A3F5E"/>
                </a:solidFill>
              </a:rPr>
              <a:t>Processor of goods under bailment</a:t>
            </a:r>
          </a:p>
          <a:p>
            <a:pPr>
              <a:spcBef>
                <a:spcPts val="0"/>
              </a:spcBef>
              <a:spcAft>
                <a:spcPts val="1200"/>
              </a:spcAft>
            </a:pPr>
            <a:endParaRPr lang="en-AU" dirty="0"/>
          </a:p>
        </p:txBody>
      </p:sp>
      <p:pic>
        <p:nvPicPr>
          <p:cNvPr id="7" name="Picture Placeholder 6" descr="A person in a suit and tie&#10;&#10;Description automatically generated with medium confidence">
            <a:extLst>
              <a:ext uri="{FF2B5EF4-FFF2-40B4-BE49-F238E27FC236}">
                <a16:creationId xmlns:a16="http://schemas.microsoft.com/office/drawing/2014/main" id="{4513E1F9-E8BA-6F4F-9B99-F7CE16D4C569}"/>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977" b="977"/>
          <a:stretch>
            <a:fillRect/>
          </a:stretch>
        </p:blipFill>
        <p:spPr/>
      </p:pic>
    </p:spTree>
    <p:extLst>
      <p:ext uri="{BB962C8B-B14F-4D97-AF65-F5344CB8AC3E}">
        <p14:creationId xmlns:p14="http://schemas.microsoft.com/office/powerpoint/2010/main" val="18483347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C4806-D030-4022-A04B-4BE3DB6C9FF2}"/>
              </a:ext>
            </a:extLst>
          </p:cNvPr>
          <p:cNvSpPr>
            <a:spLocks noGrp="1"/>
          </p:cNvSpPr>
          <p:nvPr>
            <p:ph type="title"/>
          </p:nvPr>
        </p:nvSpPr>
        <p:spPr/>
        <p:txBody>
          <a:bodyPr anchor="ctr">
            <a:normAutofit/>
          </a:bodyPr>
          <a:lstStyle/>
          <a:p>
            <a:r>
              <a:rPr lang="en-AU" sz="2000" b="1" dirty="0">
                <a:solidFill>
                  <a:srgbClr val="2A3F5E"/>
                </a:solidFill>
              </a:rPr>
              <a:t>Introduction – Key Resources </a:t>
            </a:r>
          </a:p>
        </p:txBody>
      </p:sp>
      <p:sp>
        <p:nvSpPr>
          <p:cNvPr id="3" name="Content Placeholder 2">
            <a:extLst>
              <a:ext uri="{FF2B5EF4-FFF2-40B4-BE49-F238E27FC236}">
                <a16:creationId xmlns:a16="http://schemas.microsoft.com/office/drawing/2014/main" id="{315DE34A-EE2D-4798-84BE-A053F180B083}"/>
              </a:ext>
            </a:extLst>
          </p:cNvPr>
          <p:cNvSpPr>
            <a:spLocks noGrp="1"/>
          </p:cNvSpPr>
          <p:nvPr>
            <p:ph idx="1"/>
          </p:nvPr>
        </p:nvSpPr>
        <p:spPr>
          <a:xfrm>
            <a:off x="323528" y="1200151"/>
            <a:ext cx="6912768" cy="3394472"/>
          </a:xfrm>
        </p:spPr>
        <p:txBody>
          <a:bodyPr/>
          <a:lstStyle/>
          <a:p>
            <a:pPr lvl="0">
              <a:spcBef>
                <a:spcPts val="0"/>
              </a:spcBef>
              <a:spcAft>
                <a:spcPts val="1200"/>
              </a:spcAft>
            </a:pPr>
            <a:r>
              <a:rPr lang="en-AU" dirty="0">
                <a:solidFill>
                  <a:srgbClr val="2A3F5E"/>
                </a:solidFill>
              </a:rPr>
              <a:t>Key Legal resources</a:t>
            </a:r>
          </a:p>
          <a:p>
            <a:pPr lvl="1">
              <a:spcBef>
                <a:spcPts val="0"/>
              </a:spcBef>
              <a:spcAft>
                <a:spcPts val="1200"/>
              </a:spcAft>
            </a:pPr>
            <a:r>
              <a:rPr lang="en-AU" dirty="0">
                <a:solidFill>
                  <a:srgbClr val="2A3F5E"/>
                </a:solidFill>
              </a:rPr>
              <a:t>Cases referred to:  </a:t>
            </a:r>
            <a:r>
              <a:rPr lang="en-AU" i="1" dirty="0">
                <a:solidFill>
                  <a:srgbClr val="2A3F5E"/>
                </a:solidFill>
              </a:rPr>
              <a:t>Tasman Logistics, Scandi and Jayfield</a:t>
            </a:r>
          </a:p>
          <a:p>
            <a:pPr lvl="1">
              <a:spcBef>
                <a:spcPts val="0"/>
              </a:spcBef>
              <a:spcAft>
                <a:spcPts val="1200"/>
              </a:spcAft>
            </a:pPr>
            <a:r>
              <a:rPr lang="en-AU" dirty="0">
                <a:solidFill>
                  <a:srgbClr val="2A3F5E"/>
                </a:solidFill>
              </a:rPr>
              <a:t>PPSA Provisions:  ss 8, 12, 73, 140, 148 (priority as between security interests and non consensual interests in goods)</a:t>
            </a:r>
          </a:p>
          <a:p>
            <a:pPr lvl="1">
              <a:spcBef>
                <a:spcPts val="0"/>
              </a:spcBef>
              <a:spcAft>
                <a:spcPts val="1200"/>
              </a:spcAft>
            </a:pPr>
            <a:r>
              <a:rPr lang="en-AU" dirty="0">
                <a:solidFill>
                  <a:srgbClr val="2A3F5E"/>
                </a:solidFill>
              </a:rPr>
              <a:t>See the paper prepared for this presentation, also available at </a:t>
            </a:r>
            <a:r>
              <a:rPr lang="en-AU" dirty="0" err="1">
                <a:solidFill>
                  <a:srgbClr val="2A3F5E"/>
                </a:solidFill>
              </a:rPr>
              <a:t>markmckillopbarrister.com</a:t>
            </a:r>
            <a:r>
              <a:rPr lang="en-AU" dirty="0">
                <a:solidFill>
                  <a:srgbClr val="2A3F5E"/>
                </a:solidFill>
              </a:rPr>
              <a:t> and via </a:t>
            </a:r>
            <a:r>
              <a:rPr lang="en-AU" dirty="0" err="1">
                <a:solidFill>
                  <a:srgbClr val="2A3F5E"/>
                </a:solidFill>
              </a:rPr>
              <a:t>linkedin</a:t>
            </a:r>
            <a:endParaRPr lang="en-GB" dirty="0">
              <a:solidFill>
                <a:srgbClr val="2A3F5E"/>
              </a:solidFill>
            </a:endParaRPr>
          </a:p>
          <a:p>
            <a:pPr lvl="0">
              <a:spcBef>
                <a:spcPts val="0"/>
              </a:spcBef>
              <a:spcAft>
                <a:spcPts val="1200"/>
              </a:spcAft>
            </a:pPr>
            <a:endParaRPr lang="en-AU" dirty="0"/>
          </a:p>
          <a:p>
            <a:pPr>
              <a:spcBef>
                <a:spcPts val="0"/>
              </a:spcBef>
              <a:spcAft>
                <a:spcPts val="1200"/>
              </a:spcAft>
            </a:pPr>
            <a:endParaRPr lang="en-GB" dirty="0"/>
          </a:p>
          <a:p>
            <a:pPr>
              <a:spcBef>
                <a:spcPts val="0"/>
              </a:spcBef>
              <a:spcAft>
                <a:spcPts val="1200"/>
              </a:spcAft>
            </a:pPr>
            <a:endParaRPr lang="en-AU" dirty="0"/>
          </a:p>
        </p:txBody>
      </p:sp>
      <p:pic>
        <p:nvPicPr>
          <p:cNvPr id="8" name="Picture Placeholder 7" descr="A person in a suit and tie&#10;&#10;Description automatically generated with medium confidence">
            <a:extLst>
              <a:ext uri="{FF2B5EF4-FFF2-40B4-BE49-F238E27FC236}">
                <a16:creationId xmlns:a16="http://schemas.microsoft.com/office/drawing/2014/main" id="{D5C422B0-44C9-3A4F-AEE0-8DE953CCA005}"/>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977" b="977"/>
          <a:stretch>
            <a:fillRect/>
          </a:stretch>
        </p:blipFill>
        <p:spPr/>
      </p:pic>
    </p:spTree>
    <p:extLst>
      <p:ext uri="{BB962C8B-B14F-4D97-AF65-F5344CB8AC3E}">
        <p14:creationId xmlns:p14="http://schemas.microsoft.com/office/powerpoint/2010/main" val="25323476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C4806-D030-4022-A04B-4BE3DB6C9FF2}"/>
              </a:ext>
            </a:extLst>
          </p:cNvPr>
          <p:cNvSpPr>
            <a:spLocks noGrp="1"/>
          </p:cNvSpPr>
          <p:nvPr>
            <p:ph type="title"/>
          </p:nvPr>
        </p:nvSpPr>
        <p:spPr/>
        <p:txBody>
          <a:bodyPr anchor="ctr">
            <a:normAutofit/>
          </a:bodyPr>
          <a:lstStyle/>
          <a:p>
            <a:r>
              <a:rPr lang="en-AU" sz="2000" b="1" dirty="0">
                <a:solidFill>
                  <a:srgbClr val="2A3F5E"/>
                </a:solidFill>
              </a:rPr>
              <a:t>Introduction – outline of presentation</a:t>
            </a:r>
          </a:p>
        </p:txBody>
      </p:sp>
      <p:sp>
        <p:nvSpPr>
          <p:cNvPr id="3" name="Content Placeholder 2">
            <a:extLst>
              <a:ext uri="{FF2B5EF4-FFF2-40B4-BE49-F238E27FC236}">
                <a16:creationId xmlns:a16="http://schemas.microsoft.com/office/drawing/2014/main" id="{315DE34A-EE2D-4798-84BE-A053F180B083}"/>
              </a:ext>
            </a:extLst>
          </p:cNvPr>
          <p:cNvSpPr>
            <a:spLocks noGrp="1"/>
          </p:cNvSpPr>
          <p:nvPr>
            <p:ph idx="1"/>
          </p:nvPr>
        </p:nvSpPr>
        <p:spPr>
          <a:xfrm>
            <a:off x="323528" y="1200151"/>
            <a:ext cx="6912768" cy="3394472"/>
          </a:xfrm>
        </p:spPr>
        <p:txBody>
          <a:bodyPr/>
          <a:lstStyle/>
          <a:p>
            <a:pPr>
              <a:spcBef>
                <a:spcPts val="0"/>
              </a:spcBef>
              <a:spcAft>
                <a:spcPts val="1200"/>
              </a:spcAft>
            </a:pPr>
            <a:r>
              <a:rPr lang="en-GB" dirty="0">
                <a:solidFill>
                  <a:srgbClr val="2A3F5E"/>
                </a:solidFill>
              </a:rPr>
              <a:t>Security interest – recap</a:t>
            </a:r>
          </a:p>
          <a:p>
            <a:pPr>
              <a:spcBef>
                <a:spcPts val="0"/>
              </a:spcBef>
              <a:spcAft>
                <a:spcPts val="1200"/>
              </a:spcAft>
            </a:pPr>
            <a:r>
              <a:rPr lang="en-GB" dirty="0">
                <a:solidFill>
                  <a:srgbClr val="2A3F5E"/>
                </a:solidFill>
              </a:rPr>
              <a:t>Commercial Landlord</a:t>
            </a:r>
          </a:p>
          <a:p>
            <a:pPr>
              <a:spcBef>
                <a:spcPts val="0"/>
              </a:spcBef>
              <a:spcAft>
                <a:spcPts val="1200"/>
              </a:spcAft>
            </a:pPr>
            <a:r>
              <a:rPr lang="en-GB" dirty="0">
                <a:solidFill>
                  <a:srgbClr val="2A3F5E"/>
                </a:solidFill>
              </a:rPr>
              <a:t>Commercial Storage</a:t>
            </a:r>
          </a:p>
          <a:p>
            <a:pPr>
              <a:spcBef>
                <a:spcPts val="0"/>
              </a:spcBef>
              <a:spcAft>
                <a:spcPts val="1200"/>
              </a:spcAft>
            </a:pPr>
            <a:r>
              <a:rPr lang="en-GB" dirty="0">
                <a:solidFill>
                  <a:srgbClr val="2A3F5E"/>
                </a:solidFill>
              </a:rPr>
              <a:t>Goods processor – Bailee for Reward</a:t>
            </a:r>
          </a:p>
          <a:p>
            <a:pPr>
              <a:spcBef>
                <a:spcPts val="0"/>
              </a:spcBef>
              <a:spcAft>
                <a:spcPts val="1200"/>
              </a:spcAft>
            </a:pPr>
            <a:r>
              <a:rPr lang="en-GB" dirty="0">
                <a:solidFill>
                  <a:srgbClr val="2A3F5E"/>
                </a:solidFill>
              </a:rPr>
              <a:t>PPSA – priority between security interests and non-consensual rights in goods</a:t>
            </a:r>
          </a:p>
          <a:p>
            <a:pPr>
              <a:spcBef>
                <a:spcPts val="0"/>
              </a:spcBef>
              <a:spcAft>
                <a:spcPts val="1200"/>
              </a:spcAft>
            </a:pPr>
            <a:r>
              <a:rPr lang="en-GB" dirty="0">
                <a:solidFill>
                  <a:srgbClr val="2A3F5E"/>
                </a:solidFill>
              </a:rPr>
              <a:t>Key </a:t>
            </a:r>
            <a:r>
              <a:rPr lang="en-GB" dirty="0" err="1">
                <a:solidFill>
                  <a:srgbClr val="2A3F5E"/>
                </a:solidFill>
              </a:rPr>
              <a:t>Takeouts</a:t>
            </a:r>
            <a:endParaRPr lang="en-GB" dirty="0">
              <a:solidFill>
                <a:srgbClr val="2A3F5E"/>
              </a:solidFill>
            </a:endParaRPr>
          </a:p>
          <a:p>
            <a:pPr>
              <a:spcBef>
                <a:spcPts val="0"/>
              </a:spcBef>
              <a:spcAft>
                <a:spcPts val="1200"/>
              </a:spcAft>
            </a:pPr>
            <a:endParaRPr lang="en-GB" dirty="0"/>
          </a:p>
          <a:p>
            <a:pPr>
              <a:spcBef>
                <a:spcPts val="0"/>
              </a:spcBef>
              <a:spcAft>
                <a:spcPts val="1200"/>
              </a:spcAft>
            </a:pPr>
            <a:endParaRPr lang="en-AU" dirty="0"/>
          </a:p>
        </p:txBody>
      </p:sp>
      <p:pic>
        <p:nvPicPr>
          <p:cNvPr id="6" name="Picture Placeholder 5" descr="A person in a suit and tie&#10;&#10;Description automatically generated with medium confidence">
            <a:extLst>
              <a:ext uri="{FF2B5EF4-FFF2-40B4-BE49-F238E27FC236}">
                <a16:creationId xmlns:a16="http://schemas.microsoft.com/office/drawing/2014/main" id="{17020F4C-5B41-9945-A1DF-8D8057C7D2D9}"/>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977" b="977"/>
          <a:stretch>
            <a:fillRect/>
          </a:stretch>
        </p:blipFill>
        <p:spPr/>
      </p:pic>
    </p:spTree>
    <p:extLst>
      <p:ext uri="{BB962C8B-B14F-4D97-AF65-F5344CB8AC3E}">
        <p14:creationId xmlns:p14="http://schemas.microsoft.com/office/powerpoint/2010/main" val="11761186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C4806-D030-4022-A04B-4BE3DB6C9FF2}"/>
              </a:ext>
            </a:extLst>
          </p:cNvPr>
          <p:cNvSpPr>
            <a:spLocks noGrp="1"/>
          </p:cNvSpPr>
          <p:nvPr>
            <p:ph type="title"/>
          </p:nvPr>
        </p:nvSpPr>
        <p:spPr/>
        <p:txBody>
          <a:bodyPr anchor="ctr">
            <a:normAutofit/>
          </a:bodyPr>
          <a:lstStyle/>
          <a:p>
            <a:r>
              <a:rPr lang="en-AU" sz="2000" b="1" dirty="0">
                <a:solidFill>
                  <a:srgbClr val="2A3F5E"/>
                </a:solidFill>
              </a:rPr>
              <a:t>Security Interest - Recap</a:t>
            </a:r>
          </a:p>
        </p:txBody>
      </p:sp>
      <p:sp>
        <p:nvSpPr>
          <p:cNvPr id="3" name="Content Placeholder 2">
            <a:extLst>
              <a:ext uri="{FF2B5EF4-FFF2-40B4-BE49-F238E27FC236}">
                <a16:creationId xmlns:a16="http://schemas.microsoft.com/office/drawing/2014/main" id="{315DE34A-EE2D-4798-84BE-A053F180B083}"/>
              </a:ext>
            </a:extLst>
          </p:cNvPr>
          <p:cNvSpPr>
            <a:spLocks noGrp="1"/>
          </p:cNvSpPr>
          <p:nvPr>
            <p:ph idx="1"/>
          </p:nvPr>
        </p:nvSpPr>
        <p:spPr>
          <a:xfrm>
            <a:off x="323528" y="1200151"/>
            <a:ext cx="6912768" cy="3394472"/>
          </a:xfrm>
        </p:spPr>
        <p:txBody>
          <a:bodyPr/>
          <a:lstStyle/>
          <a:p>
            <a:pPr>
              <a:spcBef>
                <a:spcPts val="0"/>
              </a:spcBef>
              <a:spcAft>
                <a:spcPts val="1200"/>
              </a:spcAft>
            </a:pPr>
            <a:r>
              <a:rPr lang="en-US" sz="1800" dirty="0">
                <a:solidFill>
                  <a:srgbClr val="2A3F5E"/>
                </a:solidFill>
                <a:latin typeface="Arial" panose="020B0604020202020204" pitchFamily="34" charset="0"/>
                <a:cs typeface="Arial" panose="020B0604020202020204" pitchFamily="34" charset="0"/>
              </a:rPr>
              <a:t>s12(1) “</a:t>
            </a:r>
            <a:r>
              <a:rPr lang="en-GB" sz="1800" b="1" dirty="0">
                <a:solidFill>
                  <a:srgbClr val="2A3F5E"/>
                </a:solidFill>
                <a:latin typeface="Arial" panose="020B0604020202020204" pitchFamily="34" charset="0"/>
                <a:cs typeface="Arial" panose="020B0604020202020204" pitchFamily="34" charset="0"/>
              </a:rPr>
              <a:t>security interest</a:t>
            </a:r>
            <a:r>
              <a:rPr lang="en-GB" sz="1800" dirty="0">
                <a:solidFill>
                  <a:srgbClr val="2A3F5E"/>
                </a:solidFill>
                <a:latin typeface="Arial" panose="020B0604020202020204" pitchFamily="34" charset="0"/>
                <a:cs typeface="Arial" panose="020B0604020202020204" pitchFamily="34" charset="0"/>
              </a:rPr>
              <a:t> means an interest in personal property provided for by a transaction that, in substance, secures payment or performance of an obligation (without regard to the form of the transaction or the identity of the person who has title to the property).</a:t>
            </a:r>
            <a:r>
              <a:rPr lang="en-US" sz="1800" dirty="0">
                <a:solidFill>
                  <a:srgbClr val="2A3F5E"/>
                </a:solidFill>
                <a:latin typeface="Arial" panose="020B0604020202020204" pitchFamily="34" charset="0"/>
                <a:cs typeface="Arial" panose="020B0604020202020204" pitchFamily="34" charset="0"/>
              </a:rPr>
              <a:t>”</a:t>
            </a:r>
          </a:p>
          <a:p>
            <a:pPr lvl="0"/>
            <a:r>
              <a:rPr lang="en-AU" sz="1800" dirty="0">
                <a:solidFill>
                  <a:srgbClr val="2A3F5E"/>
                </a:solidFill>
              </a:rPr>
              <a:t>What is required:</a:t>
            </a:r>
          </a:p>
          <a:p>
            <a:pPr lvl="1"/>
            <a:r>
              <a:rPr lang="en-AU" sz="1800" dirty="0">
                <a:solidFill>
                  <a:srgbClr val="2A3F5E"/>
                </a:solidFill>
              </a:rPr>
              <a:t>a </a:t>
            </a:r>
            <a:r>
              <a:rPr lang="en-AU" sz="1800" b="1" u="sng" dirty="0">
                <a:solidFill>
                  <a:srgbClr val="2A3F5E"/>
                </a:solidFill>
              </a:rPr>
              <a:t>consensual</a:t>
            </a:r>
            <a:r>
              <a:rPr lang="en-AU" sz="1800" dirty="0">
                <a:solidFill>
                  <a:srgbClr val="2A3F5E"/>
                </a:solidFill>
              </a:rPr>
              <a:t> arrangement (</a:t>
            </a:r>
            <a:r>
              <a:rPr lang="en-AU" sz="1800" dirty="0" err="1">
                <a:solidFill>
                  <a:srgbClr val="2A3F5E"/>
                </a:solidFill>
              </a:rPr>
              <a:t>ie</a:t>
            </a:r>
            <a:r>
              <a:rPr lang="en-AU" sz="1800" dirty="0">
                <a:solidFill>
                  <a:srgbClr val="2A3F5E"/>
                </a:solidFill>
              </a:rPr>
              <a:t> a transaction)</a:t>
            </a:r>
          </a:p>
          <a:p>
            <a:pPr lvl="1"/>
            <a:r>
              <a:rPr lang="en-AU" sz="1800" dirty="0">
                <a:solidFill>
                  <a:srgbClr val="2A3F5E"/>
                </a:solidFill>
              </a:rPr>
              <a:t>which </a:t>
            </a:r>
            <a:r>
              <a:rPr lang="en-AU" sz="1800" b="1" u="sng" dirty="0">
                <a:solidFill>
                  <a:srgbClr val="2A3F5E"/>
                </a:solidFill>
              </a:rPr>
              <a:t>gives rise to an interest</a:t>
            </a:r>
            <a:r>
              <a:rPr lang="en-AU" sz="1800" dirty="0">
                <a:solidFill>
                  <a:srgbClr val="2A3F5E"/>
                </a:solidFill>
              </a:rPr>
              <a:t> in personal property</a:t>
            </a:r>
          </a:p>
          <a:p>
            <a:pPr lvl="1"/>
            <a:r>
              <a:rPr lang="en-AU" sz="1800" dirty="0">
                <a:solidFill>
                  <a:srgbClr val="2A3F5E"/>
                </a:solidFill>
              </a:rPr>
              <a:t>which </a:t>
            </a:r>
            <a:r>
              <a:rPr lang="en-AU" sz="1800" b="1" u="sng" dirty="0">
                <a:solidFill>
                  <a:srgbClr val="2A3F5E"/>
                </a:solidFill>
              </a:rPr>
              <a:t>secures payment or performance</a:t>
            </a:r>
            <a:r>
              <a:rPr lang="en-AU" sz="1800" dirty="0">
                <a:solidFill>
                  <a:srgbClr val="2A3F5E"/>
                </a:solidFill>
              </a:rPr>
              <a:t> </a:t>
            </a:r>
            <a:r>
              <a:rPr lang="en-AU" sz="1800" b="1" u="sng" dirty="0">
                <a:solidFill>
                  <a:srgbClr val="2A3F5E"/>
                </a:solidFill>
              </a:rPr>
              <a:t>of some other obligation</a:t>
            </a:r>
            <a:r>
              <a:rPr lang="en-AU" sz="1800" dirty="0">
                <a:solidFill>
                  <a:srgbClr val="2A3F5E"/>
                </a:solidFill>
              </a:rPr>
              <a:t>.</a:t>
            </a:r>
          </a:p>
          <a:p>
            <a:pPr lvl="0">
              <a:spcBef>
                <a:spcPts val="0"/>
              </a:spcBef>
              <a:spcAft>
                <a:spcPts val="1200"/>
              </a:spcAft>
            </a:pPr>
            <a:endParaRPr lang="en-AU" dirty="0"/>
          </a:p>
          <a:p>
            <a:pPr>
              <a:spcBef>
                <a:spcPts val="0"/>
              </a:spcBef>
              <a:spcAft>
                <a:spcPts val="1200"/>
              </a:spcAft>
            </a:pPr>
            <a:endParaRPr lang="en-GB" dirty="0"/>
          </a:p>
          <a:p>
            <a:pPr>
              <a:spcBef>
                <a:spcPts val="0"/>
              </a:spcBef>
              <a:spcAft>
                <a:spcPts val="1200"/>
              </a:spcAft>
            </a:pPr>
            <a:endParaRPr lang="en-AU" dirty="0"/>
          </a:p>
        </p:txBody>
      </p:sp>
      <p:pic>
        <p:nvPicPr>
          <p:cNvPr id="6" name="Picture Placeholder 5" descr="A person in a suit and tie&#10;&#10;Description automatically generated with medium confidence">
            <a:extLst>
              <a:ext uri="{FF2B5EF4-FFF2-40B4-BE49-F238E27FC236}">
                <a16:creationId xmlns:a16="http://schemas.microsoft.com/office/drawing/2014/main" id="{6EA67057-A22D-F545-974F-20E8822EEB89}"/>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977" b="977"/>
          <a:stretch>
            <a:fillRect/>
          </a:stretch>
        </p:blipFill>
        <p:spPr/>
      </p:pic>
    </p:spTree>
    <p:extLst>
      <p:ext uri="{BB962C8B-B14F-4D97-AF65-F5344CB8AC3E}">
        <p14:creationId xmlns:p14="http://schemas.microsoft.com/office/powerpoint/2010/main" val="35539773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C4806-D030-4022-A04B-4BE3DB6C9FF2}"/>
              </a:ext>
            </a:extLst>
          </p:cNvPr>
          <p:cNvSpPr>
            <a:spLocks noGrp="1"/>
          </p:cNvSpPr>
          <p:nvPr>
            <p:ph type="title"/>
          </p:nvPr>
        </p:nvSpPr>
        <p:spPr/>
        <p:txBody>
          <a:bodyPr anchor="ctr">
            <a:normAutofit/>
          </a:bodyPr>
          <a:lstStyle/>
          <a:p>
            <a:r>
              <a:rPr lang="en-AU" sz="2000" b="1" dirty="0">
                <a:solidFill>
                  <a:srgbClr val="2A3F5E"/>
                </a:solidFill>
              </a:rPr>
              <a:t>Other key concepts </a:t>
            </a:r>
          </a:p>
        </p:txBody>
      </p:sp>
      <p:sp>
        <p:nvSpPr>
          <p:cNvPr id="3" name="Content Placeholder 2">
            <a:extLst>
              <a:ext uri="{FF2B5EF4-FFF2-40B4-BE49-F238E27FC236}">
                <a16:creationId xmlns:a16="http://schemas.microsoft.com/office/drawing/2014/main" id="{315DE34A-EE2D-4798-84BE-A053F180B083}"/>
              </a:ext>
            </a:extLst>
          </p:cNvPr>
          <p:cNvSpPr>
            <a:spLocks noGrp="1"/>
          </p:cNvSpPr>
          <p:nvPr>
            <p:ph idx="1"/>
          </p:nvPr>
        </p:nvSpPr>
        <p:spPr>
          <a:xfrm>
            <a:off x="323528" y="1200151"/>
            <a:ext cx="6912768" cy="3394472"/>
          </a:xfrm>
        </p:spPr>
        <p:txBody>
          <a:bodyPr/>
          <a:lstStyle/>
          <a:p>
            <a:pPr>
              <a:spcBef>
                <a:spcPts val="0"/>
              </a:spcBef>
              <a:spcAft>
                <a:spcPts val="1200"/>
              </a:spcAft>
            </a:pPr>
            <a:r>
              <a:rPr lang="en-GB" dirty="0">
                <a:solidFill>
                  <a:srgbClr val="2A3F5E"/>
                </a:solidFill>
              </a:rPr>
              <a:t>PPSR as a notice board</a:t>
            </a:r>
          </a:p>
          <a:p>
            <a:pPr>
              <a:spcBef>
                <a:spcPts val="0"/>
              </a:spcBef>
              <a:spcAft>
                <a:spcPts val="1200"/>
              </a:spcAft>
            </a:pPr>
            <a:r>
              <a:rPr lang="en-GB" dirty="0">
                <a:solidFill>
                  <a:srgbClr val="2A3F5E"/>
                </a:solidFill>
              </a:rPr>
              <a:t>First in time priority</a:t>
            </a:r>
          </a:p>
          <a:p>
            <a:pPr>
              <a:spcBef>
                <a:spcPts val="0"/>
              </a:spcBef>
              <a:spcAft>
                <a:spcPts val="1200"/>
              </a:spcAft>
            </a:pPr>
            <a:r>
              <a:rPr lang="en-GB" dirty="0">
                <a:solidFill>
                  <a:srgbClr val="2A3F5E"/>
                </a:solidFill>
              </a:rPr>
              <a:t>Perfection</a:t>
            </a:r>
          </a:p>
          <a:p>
            <a:pPr lvl="1">
              <a:spcBef>
                <a:spcPts val="0"/>
              </a:spcBef>
              <a:spcAft>
                <a:spcPts val="1200"/>
              </a:spcAft>
            </a:pPr>
            <a:r>
              <a:rPr lang="en-GB" dirty="0">
                <a:solidFill>
                  <a:srgbClr val="2A3F5E"/>
                </a:solidFill>
              </a:rPr>
              <a:t>Registration</a:t>
            </a:r>
          </a:p>
          <a:p>
            <a:pPr lvl="1">
              <a:spcBef>
                <a:spcPts val="0"/>
              </a:spcBef>
              <a:spcAft>
                <a:spcPts val="1200"/>
              </a:spcAft>
            </a:pPr>
            <a:r>
              <a:rPr lang="en-GB" dirty="0">
                <a:solidFill>
                  <a:srgbClr val="2A3F5E"/>
                </a:solidFill>
              </a:rPr>
              <a:t>Control</a:t>
            </a:r>
          </a:p>
          <a:p>
            <a:pPr>
              <a:spcBef>
                <a:spcPts val="0"/>
              </a:spcBef>
              <a:spcAft>
                <a:spcPts val="1200"/>
              </a:spcAft>
            </a:pPr>
            <a:r>
              <a:rPr lang="en-GB" dirty="0">
                <a:solidFill>
                  <a:srgbClr val="2A3F5E"/>
                </a:solidFill>
              </a:rPr>
              <a:t>Vesting</a:t>
            </a:r>
          </a:p>
          <a:p>
            <a:pPr>
              <a:spcBef>
                <a:spcPts val="0"/>
              </a:spcBef>
              <a:spcAft>
                <a:spcPts val="1200"/>
              </a:spcAft>
            </a:pPr>
            <a:endParaRPr lang="en-GB" dirty="0"/>
          </a:p>
          <a:p>
            <a:pPr lvl="1">
              <a:spcBef>
                <a:spcPts val="0"/>
              </a:spcBef>
              <a:spcAft>
                <a:spcPts val="1200"/>
              </a:spcAft>
            </a:pPr>
            <a:endParaRPr lang="en-GB" dirty="0"/>
          </a:p>
          <a:p>
            <a:pPr>
              <a:spcBef>
                <a:spcPts val="0"/>
              </a:spcBef>
              <a:spcAft>
                <a:spcPts val="1200"/>
              </a:spcAft>
            </a:pPr>
            <a:endParaRPr lang="en-AU" dirty="0"/>
          </a:p>
        </p:txBody>
      </p:sp>
      <p:pic>
        <p:nvPicPr>
          <p:cNvPr id="6" name="Picture Placeholder 5" descr="A person in a suit and tie&#10;&#10;Description automatically generated with medium confidence">
            <a:extLst>
              <a:ext uri="{FF2B5EF4-FFF2-40B4-BE49-F238E27FC236}">
                <a16:creationId xmlns:a16="http://schemas.microsoft.com/office/drawing/2014/main" id="{ED32EDFD-0018-CF40-A675-C4D109303946}"/>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977" b="977"/>
          <a:stretch>
            <a:fillRect/>
          </a:stretch>
        </p:blipFill>
        <p:spPr/>
      </p:pic>
    </p:spTree>
    <p:extLst>
      <p:ext uri="{BB962C8B-B14F-4D97-AF65-F5344CB8AC3E}">
        <p14:creationId xmlns:p14="http://schemas.microsoft.com/office/powerpoint/2010/main" val="15553496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C4806-D030-4022-A04B-4BE3DB6C9FF2}"/>
              </a:ext>
            </a:extLst>
          </p:cNvPr>
          <p:cNvSpPr>
            <a:spLocks noGrp="1"/>
          </p:cNvSpPr>
          <p:nvPr>
            <p:ph type="title"/>
          </p:nvPr>
        </p:nvSpPr>
        <p:spPr/>
        <p:txBody>
          <a:bodyPr anchor="ctr">
            <a:normAutofit/>
          </a:bodyPr>
          <a:lstStyle/>
          <a:p>
            <a:r>
              <a:rPr lang="en-AU" sz="2000" b="1" dirty="0">
                <a:solidFill>
                  <a:srgbClr val="2A3F5E"/>
                </a:solidFill>
              </a:rPr>
              <a:t>Commercial Landlord – security interest</a:t>
            </a:r>
          </a:p>
        </p:txBody>
      </p:sp>
      <p:sp>
        <p:nvSpPr>
          <p:cNvPr id="3" name="Content Placeholder 2">
            <a:extLst>
              <a:ext uri="{FF2B5EF4-FFF2-40B4-BE49-F238E27FC236}">
                <a16:creationId xmlns:a16="http://schemas.microsoft.com/office/drawing/2014/main" id="{315DE34A-EE2D-4798-84BE-A053F180B083}"/>
              </a:ext>
            </a:extLst>
          </p:cNvPr>
          <p:cNvSpPr>
            <a:spLocks noGrp="1"/>
          </p:cNvSpPr>
          <p:nvPr>
            <p:ph idx="1"/>
          </p:nvPr>
        </p:nvSpPr>
        <p:spPr>
          <a:xfrm>
            <a:off x="323528" y="874514"/>
            <a:ext cx="6912768" cy="3394472"/>
          </a:xfrm>
        </p:spPr>
        <p:txBody>
          <a:bodyPr/>
          <a:lstStyle/>
          <a:p>
            <a:pPr marL="0" indent="0">
              <a:spcBef>
                <a:spcPts val="0"/>
              </a:spcBef>
              <a:spcAft>
                <a:spcPts val="1200"/>
              </a:spcAft>
              <a:buNone/>
            </a:pPr>
            <a:r>
              <a:rPr lang="en-GB" sz="1600" dirty="0">
                <a:solidFill>
                  <a:srgbClr val="2A3F5E"/>
                </a:solidFill>
              </a:rPr>
              <a:t>Example clause – creates security interest</a:t>
            </a:r>
          </a:p>
          <a:p>
            <a:pPr marL="400050" lvl="1" indent="0">
              <a:buNone/>
            </a:pPr>
            <a:r>
              <a:rPr lang="en-AU" sz="1200" b="1" i="1" dirty="0">
                <a:solidFill>
                  <a:srgbClr val="2A3F5E"/>
                </a:solidFill>
              </a:rPr>
              <a:t>16  Removal of the lessee’s property</a:t>
            </a:r>
            <a:endParaRPr lang="en-AU" sz="1200" dirty="0">
              <a:solidFill>
                <a:srgbClr val="2A3F5E"/>
              </a:solidFill>
            </a:endParaRPr>
          </a:p>
          <a:p>
            <a:pPr marL="400050" lvl="1" indent="0">
              <a:buNone/>
            </a:pPr>
            <a:r>
              <a:rPr lang="en-AU" sz="1200" i="1" dirty="0">
                <a:solidFill>
                  <a:srgbClr val="2A3F5E"/>
                </a:solidFill>
              </a:rPr>
              <a:t>(a)	If the lessor cancels the </a:t>
            </a:r>
            <a:r>
              <a:rPr lang="en-AU" sz="1200" b="1" i="1" dirty="0">
                <a:solidFill>
                  <a:srgbClr val="2A3F5E"/>
                </a:solidFill>
              </a:rPr>
              <a:t>lease</a:t>
            </a:r>
            <a:r>
              <a:rPr lang="en-AU" sz="1200" i="1" dirty="0">
                <a:solidFill>
                  <a:srgbClr val="2A3F5E"/>
                </a:solidFill>
              </a:rPr>
              <a:t> it may:</a:t>
            </a:r>
            <a:endParaRPr lang="en-AU" sz="1200" dirty="0">
              <a:solidFill>
                <a:srgbClr val="2A3F5E"/>
              </a:solidFill>
            </a:endParaRPr>
          </a:p>
          <a:p>
            <a:pPr marL="800100" lvl="2" indent="0">
              <a:buNone/>
            </a:pPr>
            <a:r>
              <a:rPr lang="en-AU" sz="1200" i="1" dirty="0">
                <a:solidFill>
                  <a:srgbClr val="2A3F5E"/>
                </a:solidFill>
              </a:rPr>
              <a:t>(</a:t>
            </a:r>
            <a:r>
              <a:rPr lang="en-AU" sz="1200" i="1" dirty="0" err="1">
                <a:solidFill>
                  <a:srgbClr val="2A3F5E"/>
                </a:solidFill>
              </a:rPr>
              <a:t>i</a:t>
            </a:r>
            <a:r>
              <a:rPr lang="en-AU" sz="1200" i="1" dirty="0">
                <a:solidFill>
                  <a:srgbClr val="2A3F5E"/>
                </a:solidFill>
              </a:rPr>
              <a:t>) remove the lessee's property; and</a:t>
            </a:r>
            <a:endParaRPr lang="en-AU" sz="1200" dirty="0">
              <a:solidFill>
                <a:srgbClr val="2A3F5E"/>
              </a:solidFill>
            </a:endParaRPr>
          </a:p>
          <a:p>
            <a:pPr marL="800100" lvl="2" indent="0">
              <a:buNone/>
            </a:pPr>
            <a:r>
              <a:rPr lang="en-AU" sz="1200" i="1" dirty="0">
                <a:solidFill>
                  <a:srgbClr val="2A3F5E"/>
                </a:solidFill>
              </a:rPr>
              <a:t>(ii) register a security interest against the lessee’s property in the Personal Property 	Securities Register; and</a:t>
            </a:r>
            <a:endParaRPr lang="en-AU" sz="1200" dirty="0">
              <a:solidFill>
                <a:srgbClr val="2A3F5E"/>
              </a:solidFill>
            </a:endParaRPr>
          </a:p>
          <a:p>
            <a:pPr marL="800100" lvl="2" indent="0">
              <a:buNone/>
            </a:pPr>
            <a:r>
              <a:rPr lang="en-AU" sz="1200" i="1" dirty="0">
                <a:solidFill>
                  <a:srgbClr val="2A3F5E"/>
                </a:solidFill>
              </a:rPr>
              <a:t>(iii) store lessee’s property at the lessee's expense; and</a:t>
            </a:r>
            <a:endParaRPr lang="en-AU" sz="1200" dirty="0">
              <a:solidFill>
                <a:srgbClr val="2A3F5E"/>
              </a:solidFill>
            </a:endParaRPr>
          </a:p>
          <a:p>
            <a:pPr marL="800100" lvl="2" indent="0">
              <a:buNone/>
            </a:pPr>
            <a:r>
              <a:rPr lang="en-AU" sz="1200" i="1" dirty="0">
                <a:solidFill>
                  <a:srgbClr val="2A3F5E"/>
                </a:solidFill>
              </a:rPr>
              <a:t>(iv) after storing the property for 30 days, dispose of it and apply any proceeds towards:</a:t>
            </a:r>
            <a:endParaRPr lang="en-AU" sz="1200" dirty="0">
              <a:solidFill>
                <a:srgbClr val="2A3F5E"/>
              </a:solidFill>
            </a:endParaRPr>
          </a:p>
          <a:p>
            <a:pPr marL="1257300" lvl="3" indent="0">
              <a:buNone/>
            </a:pPr>
            <a:r>
              <a:rPr lang="en-AU" sz="1200" i="1" dirty="0">
                <a:solidFill>
                  <a:srgbClr val="2A3F5E"/>
                </a:solidFill>
              </a:rPr>
              <a:t>(A) any unpaid rent or other money; or</a:t>
            </a:r>
            <a:endParaRPr lang="en-AU" sz="1200" dirty="0">
              <a:solidFill>
                <a:srgbClr val="2A3F5E"/>
              </a:solidFill>
            </a:endParaRPr>
          </a:p>
          <a:p>
            <a:pPr marL="1257300" lvl="3" indent="0">
              <a:buNone/>
            </a:pPr>
            <a:r>
              <a:rPr lang="en-AU" sz="1200" i="1" dirty="0">
                <a:solidFill>
                  <a:srgbClr val="2A3F5E"/>
                </a:solidFill>
              </a:rPr>
              <a:t>(B) any loss or damage; or</a:t>
            </a:r>
            <a:endParaRPr lang="en-AU" sz="1200" dirty="0">
              <a:solidFill>
                <a:srgbClr val="2A3F5E"/>
              </a:solidFill>
            </a:endParaRPr>
          </a:p>
          <a:p>
            <a:pPr marL="1257300" lvl="3" indent="0">
              <a:buNone/>
            </a:pPr>
            <a:r>
              <a:rPr lang="en-AU" sz="1200" i="1" dirty="0">
                <a:solidFill>
                  <a:srgbClr val="2A3F5E"/>
                </a:solidFill>
              </a:rPr>
              <a:t>(C) the payment of storage and other expenses,</a:t>
            </a:r>
            <a:endParaRPr lang="en-AU" sz="1200" dirty="0">
              <a:solidFill>
                <a:srgbClr val="2A3F5E"/>
              </a:solidFill>
            </a:endParaRPr>
          </a:p>
          <a:p>
            <a:pPr marL="1257300" lvl="3" indent="0">
              <a:buNone/>
            </a:pPr>
            <a:endParaRPr lang="en-AU" sz="1200" i="1" dirty="0">
              <a:solidFill>
                <a:srgbClr val="2A3F5E"/>
              </a:solidFill>
            </a:endParaRPr>
          </a:p>
          <a:p>
            <a:pPr marL="1257300" lvl="3" indent="0">
              <a:buNone/>
            </a:pPr>
            <a:r>
              <a:rPr lang="en-AU" sz="1200" i="1" dirty="0">
                <a:solidFill>
                  <a:srgbClr val="2A3F5E"/>
                </a:solidFill>
              </a:rPr>
              <a:t>without being liable to the lessee for interference with the lessee’s property whether by way of breach of bailment, trespass, detinue, conversion or negligence or otherwise. </a:t>
            </a:r>
            <a:endParaRPr lang="en-AU" sz="1200" dirty="0">
              <a:solidFill>
                <a:srgbClr val="2A3F5E"/>
              </a:solidFill>
            </a:endParaRPr>
          </a:p>
          <a:p>
            <a:pPr marL="400050" lvl="1" indent="0">
              <a:buNone/>
            </a:pPr>
            <a:r>
              <a:rPr lang="en-AU" sz="1200" i="1" dirty="0">
                <a:solidFill>
                  <a:srgbClr val="2A3F5E"/>
                </a:solidFill>
              </a:rPr>
              <a:t>(b)	The tenant waives its right to receive notice of any registration on the Personal Property Securities Register.</a:t>
            </a:r>
            <a:endParaRPr lang="en-AU" sz="1200" dirty="0">
              <a:solidFill>
                <a:srgbClr val="2A3F5E"/>
              </a:solidFill>
            </a:endParaRPr>
          </a:p>
          <a:p>
            <a:pPr lvl="1">
              <a:spcBef>
                <a:spcPts val="0"/>
              </a:spcBef>
              <a:spcAft>
                <a:spcPts val="1200"/>
              </a:spcAft>
            </a:pPr>
            <a:endParaRPr lang="en-GB" dirty="0"/>
          </a:p>
          <a:p>
            <a:pPr>
              <a:spcBef>
                <a:spcPts val="0"/>
              </a:spcBef>
              <a:spcAft>
                <a:spcPts val="1200"/>
              </a:spcAft>
            </a:pPr>
            <a:endParaRPr lang="en-AU" dirty="0"/>
          </a:p>
        </p:txBody>
      </p:sp>
      <p:pic>
        <p:nvPicPr>
          <p:cNvPr id="6" name="Picture Placeholder 5" descr="A person in a suit and tie&#10;&#10;Description automatically generated with medium confidence">
            <a:extLst>
              <a:ext uri="{FF2B5EF4-FFF2-40B4-BE49-F238E27FC236}">
                <a16:creationId xmlns:a16="http://schemas.microsoft.com/office/drawing/2014/main" id="{6C08C99D-EE14-214E-B623-F519D43DE9C0}"/>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977" b="977"/>
          <a:stretch>
            <a:fillRect/>
          </a:stretch>
        </p:blipFill>
        <p:spPr/>
      </p:pic>
    </p:spTree>
    <p:extLst>
      <p:ext uri="{BB962C8B-B14F-4D97-AF65-F5344CB8AC3E}">
        <p14:creationId xmlns:p14="http://schemas.microsoft.com/office/powerpoint/2010/main" val="26057922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C4806-D030-4022-A04B-4BE3DB6C9FF2}"/>
              </a:ext>
            </a:extLst>
          </p:cNvPr>
          <p:cNvSpPr>
            <a:spLocks noGrp="1"/>
          </p:cNvSpPr>
          <p:nvPr>
            <p:ph type="title"/>
          </p:nvPr>
        </p:nvSpPr>
        <p:spPr/>
        <p:txBody>
          <a:bodyPr anchor="ctr">
            <a:normAutofit/>
          </a:bodyPr>
          <a:lstStyle/>
          <a:p>
            <a:r>
              <a:rPr lang="en-AU" sz="2000" b="1" dirty="0">
                <a:solidFill>
                  <a:srgbClr val="2A3F5E"/>
                </a:solidFill>
              </a:rPr>
              <a:t>Commercial Landlord – deemed abandonment</a:t>
            </a:r>
          </a:p>
        </p:txBody>
      </p:sp>
      <p:sp>
        <p:nvSpPr>
          <p:cNvPr id="3" name="Content Placeholder 2">
            <a:extLst>
              <a:ext uri="{FF2B5EF4-FFF2-40B4-BE49-F238E27FC236}">
                <a16:creationId xmlns:a16="http://schemas.microsoft.com/office/drawing/2014/main" id="{315DE34A-EE2D-4798-84BE-A053F180B083}"/>
              </a:ext>
            </a:extLst>
          </p:cNvPr>
          <p:cNvSpPr>
            <a:spLocks noGrp="1"/>
          </p:cNvSpPr>
          <p:nvPr>
            <p:ph idx="1"/>
          </p:nvPr>
        </p:nvSpPr>
        <p:spPr>
          <a:xfrm>
            <a:off x="323528" y="1200151"/>
            <a:ext cx="6912768" cy="3394472"/>
          </a:xfrm>
        </p:spPr>
        <p:txBody>
          <a:bodyPr/>
          <a:lstStyle/>
          <a:p>
            <a:pPr marL="400050" lvl="1" indent="0">
              <a:spcBef>
                <a:spcPts val="0"/>
              </a:spcBef>
              <a:spcAft>
                <a:spcPts val="1200"/>
              </a:spcAft>
              <a:buNone/>
            </a:pPr>
            <a:r>
              <a:rPr lang="en-GB" sz="1200" i="1" dirty="0">
                <a:solidFill>
                  <a:srgbClr val="2A3F5E"/>
                </a:solidFill>
              </a:rPr>
              <a:t>10.5. Rights upon default</a:t>
            </a:r>
          </a:p>
          <a:p>
            <a:pPr marL="400050" lvl="1" indent="0">
              <a:spcBef>
                <a:spcPts val="0"/>
              </a:spcBef>
              <a:spcAft>
                <a:spcPts val="1200"/>
              </a:spcAft>
              <a:buNone/>
            </a:pPr>
            <a:r>
              <a:rPr lang="en-GB" sz="1200" i="1" dirty="0">
                <a:solidFill>
                  <a:srgbClr val="2A3F5E"/>
                </a:solidFill>
              </a:rPr>
              <a:t>(a) [re-entry clause]</a:t>
            </a:r>
          </a:p>
          <a:p>
            <a:pPr marL="400050" lvl="1" indent="0">
              <a:spcBef>
                <a:spcPts val="0"/>
              </a:spcBef>
              <a:spcAft>
                <a:spcPts val="1200"/>
              </a:spcAft>
              <a:buNone/>
            </a:pPr>
            <a:r>
              <a:rPr lang="en-GB" sz="1200" i="1" dirty="0">
                <a:solidFill>
                  <a:srgbClr val="2A3F5E"/>
                </a:solidFill>
              </a:rPr>
              <a:t>(b) Upon re-entry to the premises, the lessor may remove any items at the premises and store them at the cost of the lessee (those costs are payable by the lessee to the lessor on demand) without being guilty of conversion or liable for any loss or damage to these items. If the lessee fails to claim the items within 14 days of removal, those items are deemed abandoned by the lessee and will become the property of the lessor.</a:t>
            </a:r>
          </a:p>
          <a:p>
            <a:pPr>
              <a:spcBef>
                <a:spcPts val="0"/>
              </a:spcBef>
              <a:spcAft>
                <a:spcPts val="1200"/>
              </a:spcAft>
            </a:pPr>
            <a:endParaRPr lang="en-GB" dirty="0"/>
          </a:p>
          <a:p>
            <a:pPr>
              <a:spcBef>
                <a:spcPts val="0"/>
              </a:spcBef>
              <a:spcAft>
                <a:spcPts val="1200"/>
              </a:spcAft>
            </a:pPr>
            <a:endParaRPr lang="en-GB" dirty="0"/>
          </a:p>
          <a:p>
            <a:pPr lvl="1">
              <a:spcBef>
                <a:spcPts val="0"/>
              </a:spcBef>
              <a:spcAft>
                <a:spcPts val="1200"/>
              </a:spcAft>
            </a:pPr>
            <a:endParaRPr lang="en-GB" dirty="0"/>
          </a:p>
          <a:p>
            <a:pPr>
              <a:spcBef>
                <a:spcPts val="0"/>
              </a:spcBef>
              <a:spcAft>
                <a:spcPts val="1200"/>
              </a:spcAft>
            </a:pPr>
            <a:endParaRPr lang="en-AU" dirty="0"/>
          </a:p>
        </p:txBody>
      </p:sp>
      <p:pic>
        <p:nvPicPr>
          <p:cNvPr id="6" name="Picture Placeholder 5" descr="A person in a suit and tie&#10;&#10;Description automatically generated with medium confidence">
            <a:extLst>
              <a:ext uri="{FF2B5EF4-FFF2-40B4-BE49-F238E27FC236}">
                <a16:creationId xmlns:a16="http://schemas.microsoft.com/office/drawing/2014/main" id="{3B781A97-C7B8-3647-956E-FC4846D38D00}"/>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977" b="977"/>
          <a:stretch>
            <a:fillRect/>
          </a:stretch>
        </p:blipFill>
        <p:spPr/>
      </p:pic>
    </p:spTree>
    <p:extLst>
      <p:ext uri="{BB962C8B-B14F-4D97-AF65-F5344CB8AC3E}">
        <p14:creationId xmlns:p14="http://schemas.microsoft.com/office/powerpoint/2010/main" val="6444240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C4806-D030-4022-A04B-4BE3DB6C9FF2}"/>
              </a:ext>
            </a:extLst>
          </p:cNvPr>
          <p:cNvSpPr>
            <a:spLocks noGrp="1"/>
          </p:cNvSpPr>
          <p:nvPr>
            <p:ph type="title"/>
          </p:nvPr>
        </p:nvSpPr>
        <p:spPr/>
        <p:txBody>
          <a:bodyPr anchor="ctr">
            <a:normAutofit/>
          </a:bodyPr>
          <a:lstStyle/>
          <a:p>
            <a:r>
              <a:rPr lang="en-AU" sz="2000" b="1" dirty="0">
                <a:solidFill>
                  <a:srgbClr val="2A3F5E"/>
                </a:solidFill>
              </a:rPr>
              <a:t>Commercial Landlord – Discussion Points</a:t>
            </a:r>
          </a:p>
        </p:txBody>
      </p:sp>
      <p:sp>
        <p:nvSpPr>
          <p:cNvPr id="3" name="Content Placeholder 2">
            <a:extLst>
              <a:ext uri="{FF2B5EF4-FFF2-40B4-BE49-F238E27FC236}">
                <a16:creationId xmlns:a16="http://schemas.microsoft.com/office/drawing/2014/main" id="{315DE34A-EE2D-4798-84BE-A053F180B083}"/>
              </a:ext>
            </a:extLst>
          </p:cNvPr>
          <p:cNvSpPr>
            <a:spLocks noGrp="1"/>
          </p:cNvSpPr>
          <p:nvPr>
            <p:ph idx="1"/>
          </p:nvPr>
        </p:nvSpPr>
        <p:spPr>
          <a:xfrm>
            <a:off x="323528" y="1200151"/>
            <a:ext cx="6912768" cy="3394472"/>
          </a:xfrm>
        </p:spPr>
        <p:txBody>
          <a:bodyPr/>
          <a:lstStyle/>
          <a:p>
            <a:pPr>
              <a:spcBef>
                <a:spcPts val="0"/>
              </a:spcBef>
              <a:spcAft>
                <a:spcPts val="1200"/>
              </a:spcAft>
            </a:pPr>
            <a:r>
              <a:rPr lang="en-GB" sz="1600" dirty="0">
                <a:solidFill>
                  <a:srgbClr val="2A3F5E"/>
                </a:solidFill>
              </a:rPr>
              <a:t>Deemed abandonment clause means that landlord has no interest in the goods until they are abandoned and cease to be the property of the tenant</a:t>
            </a:r>
          </a:p>
          <a:p>
            <a:pPr>
              <a:spcBef>
                <a:spcPts val="0"/>
              </a:spcBef>
              <a:spcAft>
                <a:spcPts val="1200"/>
              </a:spcAft>
            </a:pPr>
            <a:r>
              <a:rPr lang="en-GB" sz="1600" dirty="0">
                <a:solidFill>
                  <a:srgbClr val="2A3F5E"/>
                </a:solidFill>
              </a:rPr>
              <a:t>By definition no security interest arises</a:t>
            </a:r>
          </a:p>
          <a:p>
            <a:pPr>
              <a:spcBef>
                <a:spcPts val="0"/>
              </a:spcBef>
              <a:spcAft>
                <a:spcPts val="1200"/>
              </a:spcAft>
            </a:pPr>
            <a:r>
              <a:rPr lang="en-GB" sz="1600" dirty="0">
                <a:solidFill>
                  <a:srgbClr val="2A3F5E"/>
                </a:solidFill>
              </a:rPr>
              <a:t>Clean mechanism to permit landlord to dispose of goods including by sale without PPSA implications</a:t>
            </a:r>
          </a:p>
          <a:p>
            <a:pPr>
              <a:spcBef>
                <a:spcPts val="0"/>
              </a:spcBef>
              <a:spcAft>
                <a:spcPts val="1200"/>
              </a:spcAft>
            </a:pPr>
            <a:r>
              <a:rPr lang="en-GB" sz="1600" dirty="0">
                <a:solidFill>
                  <a:srgbClr val="2A3F5E"/>
                </a:solidFill>
              </a:rPr>
              <a:t>No need to register (note perfection by control not available where premises are leased)</a:t>
            </a:r>
          </a:p>
          <a:p>
            <a:pPr>
              <a:spcBef>
                <a:spcPts val="0"/>
              </a:spcBef>
              <a:spcAft>
                <a:spcPts val="1200"/>
              </a:spcAft>
            </a:pPr>
            <a:r>
              <a:rPr lang="en-GB" sz="1600" dirty="0">
                <a:solidFill>
                  <a:srgbClr val="2A3F5E"/>
                </a:solidFill>
              </a:rPr>
              <a:t>Downside:  lose out to registered security interest holders if they exercise rights before abandonment occurs. </a:t>
            </a:r>
          </a:p>
          <a:p>
            <a:pPr>
              <a:spcBef>
                <a:spcPts val="0"/>
              </a:spcBef>
              <a:spcAft>
                <a:spcPts val="1200"/>
              </a:spcAft>
            </a:pPr>
            <a:r>
              <a:rPr lang="en-GB" sz="1600" dirty="0">
                <a:solidFill>
                  <a:srgbClr val="2A3F5E"/>
                </a:solidFill>
              </a:rPr>
              <a:t>Recent example:  </a:t>
            </a:r>
            <a:r>
              <a:rPr lang="en-GB" sz="1600" i="1" dirty="0">
                <a:solidFill>
                  <a:srgbClr val="2A3F5E"/>
                </a:solidFill>
              </a:rPr>
              <a:t>Bellaire Pty Ltd v </a:t>
            </a:r>
            <a:r>
              <a:rPr lang="en-GB" sz="1600" i="1" dirty="0" err="1">
                <a:solidFill>
                  <a:srgbClr val="2A3F5E"/>
                </a:solidFill>
              </a:rPr>
              <a:t>Roselink</a:t>
            </a:r>
            <a:r>
              <a:rPr lang="en-GB" sz="1600" i="1" dirty="0">
                <a:solidFill>
                  <a:srgbClr val="2A3F5E"/>
                </a:solidFill>
              </a:rPr>
              <a:t> Enterprises Pty Ltd as trustee for The Ice Nemesis Unit Trust [No 2] </a:t>
            </a:r>
            <a:r>
              <a:rPr lang="en-GB" sz="1600" dirty="0">
                <a:solidFill>
                  <a:srgbClr val="2A3F5E"/>
                </a:solidFill>
              </a:rPr>
              <a:t>[2020] WASC 390</a:t>
            </a:r>
          </a:p>
          <a:p>
            <a:pPr>
              <a:spcBef>
                <a:spcPts val="0"/>
              </a:spcBef>
              <a:spcAft>
                <a:spcPts val="1200"/>
              </a:spcAft>
            </a:pPr>
            <a:endParaRPr lang="en-GB" dirty="0"/>
          </a:p>
          <a:p>
            <a:pPr marL="0" indent="0">
              <a:spcBef>
                <a:spcPts val="0"/>
              </a:spcBef>
              <a:spcAft>
                <a:spcPts val="1200"/>
              </a:spcAft>
              <a:buNone/>
            </a:pPr>
            <a:endParaRPr lang="en-GB" dirty="0"/>
          </a:p>
          <a:p>
            <a:pPr>
              <a:spcBef>
                <a:spcPts val="0"/>
              </a:spcBef>
              <a:spcAft>
                <a:spcPts val="1200"/>
              </a:spcAft>
            </a:pPr>
            <a:endParaRPr lang="en-GB" dirty="0"/>
          </a:p>
          <a:p>
            <a:pPr lvl="1">
              <a:spcBef>
                <a:spcPts val="0"/>
              </a:spcBef>
              <a:spcAft>
                <a:spcPts val="1200"/>
              </a:spcAft>
            </a:pPr>
            <a:endParaRPr lang="en-GB" dirty="0"/>
          </a:p>
          <a:p>
            <a:pPr>
              <a:spcBef>
                <a:spcPts val="0"/>
              </a:spcBef>
              <a:spcAft>
                <a:spcPts val="1200"/>
              </a:spcAft>
            </a:pPr>
            <a:endParaRPr lang="en-AU" dirty="0"/>
          </a:p>
        </p:txBody>
      </p:sp>
      <p:pic>
        <p:nvPicPr>
          <p:cNvPr id="6" name="Picture Placeholder 5" descr="A person in a suit and tie&#10;&#10;Description automatically generated with medium confidence">
            <a:extLst>
              <a:ext uri="{FF2B5EF4-FFF2-40B4-BE49-F238E27FC236}">
                <a16:creationId xmlns:a16="http://schemas.microsoft.com/office/drawing/2014/main" id="{3B781A97-C7B8-3647-956E-FC4846D38D00}"/>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977" b="977"/>
          <a:stretch>
            <a:fillRect/>
          </a:stretch>
        </p:blipFill>
        <p:spPr/>
      </p:pic>
    </p:spTree>
    <p:extLst>
      <p:ext uri="{BB962C8B-B14F-4D97-AF65-F5344CB8AC3E}">
        <p14:creationId xmlns:p14="http://schemas.microsoft.com/office/powerpoint/2010/main" val="13475268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C4806-D030-4022-A04B-4BE3DB6C9FF2}"/>
              </a:ext>
            </a:extLst>
          </p:cNvPr>
          <p:cNvSpPr>
            <a:spLocks noGrp="1"/>
          </p:cNvSpPr>
          <p:nvPr>
            <p:ph type="title"/>
          </p:nvPr>
        </p:nvSpPr>
        <p:spPr/>
        <p:txBody>
          <a:bodyPr anchor="ctr">
            <a:normAutofit/>
          </a:bodyPr>
          <a:lstStyle/>
          <a:p>
            <a:r>
              <a:rPr lang="en-AU" sz="2000" b="1" dirty="0">
                <a:solidFill>
                  <a:srgbClr val="2A3F5E"/>
                </a:solidFill>
              </a:rPr>
              <a:t>Commercial Storer – Example Clause</a:t>
            </a:r>
          </a:p>
        </p:txBody>
      </p:sp>
      <p:sp>
        <p:nvSpPr>
          <p:cNvPr id="3" name="Content Placeholder 2">
            <a:extLst>
              <a:ext uri="{FF2B5EF4-FFF2-40B4-BE49-F238E27FC236}">
                <a16:creationId xmlns:a16="http://schemas.microsoft.com/office/drawing/2014/main" id="{315DE34A-EE2D-4798-84BE-A053F180B083}"/>
              </a:ext>
            </a:extLst>
          </p:cNvPr>
          <p:cNvSpPr>
            <a:spLocks noGrp="1"/>
          </p:cNvSpPr>
          <p:nvPr>
            <p:ph idx="1"/>
          </p:nvPr>
        </p:nvSpPr>
        <p:spPr>
          <a:xfrm>
            <a:off x="323528" y="1200151"/>
            <a:ext cx="6912768" cy="3394472"/>
          </a:xfrm>
        </p:spPr>
        <p:txBody>
          <a:bodyPr/>
          <a:lstStyle/>
          <a:p>
            <a:pPr>
              <a:spcBef>
                <a:spcPts val="0"/>
              </a:spcBef>
              <a:spcAft>
                <a:spcPts val="1200"/>
              </a:spcAft>
            </a:pPr>
            <a:r>
              <a:rPr lang="en-AU" sz="1600" i="1" dirty="0">
                <a:solidFill>
                  <a:srgbClr val="2A3F5E"/>
                </a:solidFill>
              </a:rPr>
              <a:t>The Company shall have a lien on the Goods and any documents relating thereto and on any other Goods of the Consignor in the possession of the Company or any documents relating thereto for all sums payable by the Consignor to the Company and for that purpose, the Company shall have the right to sell any such Goods by public auction or private treaty without notice to the Consignor. In addition, the Consignor grants the Company as security for the performance of its obligations under any contract, a chattel mortgage in the Company’s favour against the Goods and any documents relating thereto to secure all amounts payable by the Consignor to the Company under any and all contracts.</a:t>
            </a:r>
            <a:r>
              <a:rPr lang="en-AU" sz="1600" dirty="0">
                <a:solidFill>
                  <a:srgbClr val="2A3F5E"/>
                </a:solidFill>
              </a:rPr>
              <a:t> </a:t>
            </a:r>
            <a:endParaRPr lang="en-GB" sz="1600" dirty="0">
              <a:solidFill>
                <a:srgbClr val="2A3F5E"/>
              </a:solidFill>
            </a:endParaRPr>
          </a:p>
          <a:p>
            <a:pPr marL="0" indent="0">
              <a:spcBef>
                <a:spcPts val="0"/>
              </a:spcBef>
              <a:spcAft>
                <a:spcPts val="1200"/>
              </a:spcAft>
              <a:buNone/>
            </a:pPr>
            <a:endParaRPr lang="en-GB" dirty="0"/>
          </a:p>
          <a:p>
            <a:pPr>
              <a:spcBef>
                <a:spcPts val="0"/>
              </a:spcBef>
              <a:spcAft>
                <a:spcPts val="1200"/>
              </a:spcAft>
            </a:pPr>
            <a:endParaRPr lang="en-GB" dirty="0"/>
          </a:p>
          <a:p>
            <a:pPr lvl="1">
              <a:spcBef>
                <a:spcPts val="0"/>
              </a:spcBef>
              <a:spcAft>
                <a:spcPts val="1200"/>
              </a:spcAft>
            </a:pPr>
            <a:endParaRPr lang="en-GB" dirty="0"/>
          </a:p>
          <a:p>
            <a:pPr>
              <a:spcBef>
                <a:spcPts val="0"/>
              </a:spcBef>
              <a:spcAft>
                <a:spcPts val="1200"/>
              </a:spcAft>
            </a:pPr>
            <a:endParaRPr lang="en-AU" dirty="0"/>
          </a:p>
        </p:txBody>
      </p:sp>
      <p:pic>
        <p:nvPicPr>
          <p:cNvPr id="6" name="Picture Placeholder 5" descr="A person in a suit and tie&#10;&#10;Description automatically generated with medium confidence">
            <a:extLst>
              <a:ext uri="{FF2B5EF4-FFF2-40B4-BE49-F238E27FC236}">
                <a16:creationId xmlns:a16="http://schemas.microsoft.com/office/drawing/2014/main" id="{3B781A97-C7B8-3647-956E-FC4846D38D00}"/>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977" b="977"/>
          <a:stretch>
            <a:fillRect/>
          </a:stretch>
        </p:blipFill>
        <p:spPr/>
      </p:pic>
    </p:spTree>
    <p:extLst>
      <p:ext uri="{BB962C8B-B14F-4D97-AF65-F5344CB8AC3E}">
        <p14:creationId xmlns:p14="http://schemas.microsoft.com/office/powerpoint/2010/main" val="9249304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C4806-D030-4022-A04B-4BE3DB6C9FF2}"/>
              </a:ext>
            </a:extLst>
          </p:cNvPr>
          <p:cNvSpPr>
            <a:spLocks noGrp="1"/>
          </p:cNvSpPr>
          <p:nvPr>
            <p:ph type="title"/>
          </p:nvPr>
        </p:nvSpPr>
        <p:spPr/>
        <p:txBody>
          <a:bodyPr anchor="ctr">
            <a:normAutofit/>
          </a:bodyPr>
          <a:lstStyle/>
          <a:p>
            <a:r>
              <a:rPr lang="en-AU" sz="2000" b="1" dirty="0">
                <a:solidFill>
                  <a:srgbClr val="2A3F5E"/>
                </a:solidFill>
              </a:rPr>
              <a:t>Commercial Storer – Discussion Points</a:t>
            </a:r>
          </a:p>
        </p:txBody>
      </p:sp>
      <p:sp>
        <p:nvSpPr>
          <p:cNvPr id="3" name="Content Placeholder 2">
            <a:extLst>
              <a:ext uri="{FF2B5EF4-FFF2-40B4-BE49-F238E27FC236}">
                <a16:creationId xmlns:a16="http://schemas.microsoft.com/office/drawing/2014/main" id="{315DE34A-EE2D-4798-84BE-A053F180B083}"/>
              </a:ext>
            </a:extLst>
          </p:cNvPr>
          <p:cNvSpPr>
            <a:spLocks noGrp="1"/>
          </p:cNvSpPr>
          <p:nvPr>
            <p:ph idx="1"/>
          </p:nvPr>
        </p:nvSpPr>
        <p:spPr>
          <a:xfrm>
            <a:off x="323528" y="1200151"/>
            <a:ext cx="6912768" cy="3394472"/>
          </a:xfrm>
        </p:spPr>
        <p:txBody>
          <a:bodyPr/>
          <a:lstStyle/>
          <a:p>
            <a:pPr>
              <a:spcBef>
                <a:spcPts val="0"/>
              </a:spcBef>
              <a:spcAft>
                <a:spcPts val="1200"/>
              </a:spcAft>
            </a:pPr>
            <a:r>
              <a:rPr lang="en-GB" sz="1600" dirty="0">
                <a:solidFill>
                  <a:srgbClr val="2A3F5E"/>
                </a:solidFill>
              </a:rPr>
              <a:t>Position will differ depending on the nature of the storage</a:t>
            </a:r>
          </a:p>
          <a:p>
            <a:pPr>
              <a:spcBef>
                <a:spcPts val="0"/>
              </a:spcBef>
              <a:spcAft>
                <a:spcPts val="1200"/>
              </a:spcAft>
            </a:pPr>
            <a:r>
              <a:rPr lang="en-GB" sz="1600" dirty="0">
                <a:solidFill>
                  <a:srgbClr val="2A3F5E"/>
                </a:solidFill>
              </a:rPr>
              <a:t>Some storage contracts are set up as a lease with exclusive possession of storage unit/s given to the hirer.   Position in that case is the same as the last example.  This was the case in </a:t>
            </a:r>
            <a:r>
              <a:rPr lang="en-GB" sz="1600" i="1" dirty="0">
                <a:solidFill>
                  <a:srgbClr val="2A3F5E"/>
                </a:solidFill>
              </a:rPr>
              <a:t>Scandi</a:t>
            </a:r>
            <a:r>
              <a:rPr lang="en-GB" sz="1600" dirty="0">
                <a:solidFill>
                  <a:srgbClr val="2A3F5E"/>
                </a:solidFill>
              </a:rPr>
              <a:t>.</a:t>
            </a:r>
          </a:p>
          <a:p>
            <a:pPr>
              <a:spcBef>
                <a:spcPts val="0"/>
              </a:spcBef>
              <a:spcAft>
                <a:spcPts val="1200"/>
              </a:spcAft>
            </a:pPr>
            <a:r>
              <a:rPr lang="en-GB" sz="1600" dirty="0">
                <a:solidFill>
                  <a:srgbClr val="2A3F5E"/>
                </a:solidFill>
              </a:rPr>
              <a:t>Other storage contracts give exclusive possession of the goods to the storer. This was the case in </a:t>
            </a:r>
            <a:r>
              <a:rPr lang="en-GB" sz="1600" i="1" dirty="0">
                <a:solidFill>
                  <a:srgbClr val="2A3F5E"/>
                </a:solidFill>
              </a:rPr>
              <a:t>Tasman</a:t>
            </a:r>
            <a:r>
              <a:rPr lang="en-GB" sz="1600" dirty="0">
                <a:solidFill>
                  <a:srgbClr val="2A3F5E"/>
                </a:solidFill>
              </a:rPr>
              <a:t>, whose business is both transport and storage and whose general terms are more typical of a consignment for transport. </a:t>
            </a:r>
            <a:endParaRPr lang="en-GB" sz="1600" i="1" dirty="0">
              <a:solidFill>
                <a:srgbClr val="2A3F5E"/>
              </a:solidFill>
            </a:endParaRPr>
          </a:p>
          <a:p>
            <a:pPr marL="0" indent="0">
              <a:spcBef>
                <a:spcPts val="0"/>
              </a:spcBef>
              <a:spcAft>
                <a:spcPts val="1200"/>
              </a:spcAft>
              <a:buNone/>
            </a:pPr>
            <a:endParaRPr lang="en-GB" dirty="0"/>
          </a:p>
          <a:p>
            <a:pPr>
              <a:spcBef>
                <a:spcPts val="0"/>
              </a:spcBef>
              <a:spcAft>
                <a:spcPts val="1200"/>
              </a:spcAft>
            </a:pPr>
            <a:endParaRPr lang="en-GB" dirty="0"/>
          </a:p>
          <a:p>
            <a:pPr lvl="1">
              <a:spcBef>
                <a:spcPts val="0"/>
              </a:spcBef>
              <a:spcAft>
                <a:spcPts val="1200"/>
              </a:spcAft>
            </a:pPr>
            <a:endParaRPr lang="en-GB" dirty="0"/>
          </a:p>
          <a:p>
            <a:pPr>
              <a:spcBef>
                <a:spcPts val="0"/>
              </a:spcBef>
              <a:spcAft>
                <a:spcPts val="1200"/>
              </a:spcAft>
            </a:pPr>
            <a:endParaRPr lang="en-AU" dirty="0"/>
          </a:p>
        </p:txBody>
      </p:sp>
      <p:pic>
        <p:nvPicPr>
          <p:cNvPr id="6" name="Picture Placeholder 5" descr="A person in a suit and tie&#10;&#10;Description automatically generated with medium confidence">
            <a:extLst>
              <a:ext uri="{FF2B5EF4-FFF2-40B4-BE49-F238E27FC236}">
                <a16:creationId xmlns:a16="http://schemas.microsoft.com/office/drawing/2014/main" id="{3B781A97-C7B8-3647-956E-FC4846D38D00}"/>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977" b="977"/>
          <a:stretch>
            <a:fillRect/>
          </a:stretch>
        </p:blipFill>
        <p:spPr/>
      </p:pic>
    </p:spTree>
    <p:extLst>
      <p:ext uri="{BB962C8B-B14F-4D97-AF65-F5344CB8AC3E}">
        <p14:creationId xmlns:p14="http://schemas.microsoft.com/office/powerpoint/2010/main" val="14151849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C4806-D030-4022-A04B-4BE3DB6C9FF2}"/>
              </a:ext>
            </a:extLst>
          </p:cNvPr>
          <p:cNvSpPr>
            <a:spLocks noGrp="1"/>
          </p:cNvSpPr>
          <p:nvPr>
            <p:ph type="title"/>
          </p:nvPr>
        </p:nvSpPr>
        <p:spPr>
          <a:xfrm>
            <a:off x="367656" y="267494"/>
            <a:ext cx="7283152" cy="853603"/>
          </a:xfrm>
        </p:spPr>
        <p:txBody>
          <a:bodyPr anchor="ctr">
            <a:normAutofit/>
          </a:bodyPr>
          <a:lstStyle/>
          <a:p>
            <a:r>
              <a:rPr lang="en-AU" sz="2000" b="1" dirty="0">
                <a:solidFill>
                  <a:srgbClr val="2A3F5E"/>
                </a:solidFill>
              </a:rPr>
              <a:t>Commercial Storer – Discussion Points /2</a:t>
            </a:r>
          </a:p>
        </p:txBody>
      </p:sp>
      <p:sp>
        <p:nvSpPr>
          <p:cNvPr id="3" name="Content Placeholder 2">
            <a:extLst>
              <a:ext uri="{FF2B5EF4-FFF2-40B4-BE49-F238E27FC236}">
                <a16:creationId xmlns:a16="http://schemas.microsoft.com/office/drawing/2014/main" id="{315DE34A-EE2D-4798-84BE-A053F180B083}"/>
              </a:ext>
            </a:extLst>
          </p:cNvPr>
          <p:cNvSpPr>
            <a:spLocks noGrp="1"/>
          </p:cNvSpPr>
          <p:nvPr>
            <p:ph idx="1"/>
          </p:nvPr>
        </p:nvSpPr>
        <p:spPr>
          <a:xfrm>
            <a:off x="323528" y="1200151"/>
            <a:ext cx="6912768" cy="3394472"/>
          </a:xfrm>
        </p:spPr>
        <p:txBody>
          <a:bodyPr/>
          <a:lstStyle/>
          <a:p>
            <a:pPr>
              <a:spcBef>
                <a:spcPts val="0"/>
              </a:spcBef>
              <a:spcAft>
                <a:spcPts val="1200"/>
              </a:spcAft>
            </a:pPr>
            <a:r>
              <a:rPr lang="en-GB" sz="1600" dirty="0">
                <a:solidFill>
                  <a:srgbClr val="2A3F5E"/>
                </a:solidFill>
              </a:rPr>
              <a:t>The example clause creates a contractual lien as security and it is a security interest.</a:t>
            </a:r>
          </a:p>
          <a:p>
            <a:pPr>
              <a:spcBef>
                <a:spcPts val="0"/>
              </a:spcBef>
              <a:spcAft>
                <a:spcPts val="1200"/>
              </a:spcAft>
            </a:pPr>
            <a:r>
              <a:rPr lang="en-GB" sz="1600" dirty="0">
                <a:solidFill>
                  <a:srgbClr val="2A3F5E"/>
                </a:solidFill>
              </a:rPr>
              <a:t>A storer does not get a lien arising by common law, which might protect it in the absence of perfection of the security interest since it is a non-consensual security. </a:t>
            </a:r>
          </a:p>
          <a:p>
            <a:pPr>
              <a:spcBef>
                <a:spcPts val="0"/>
              </a:spcBef>
              <a:spcAft>
                <a:spcPts val="1200"/>
              </a:spcAft>
            </a:pPr>
            <a:r>
              <a:rPr lang="en-GB" sz="1600" dirty="0">
                <a:solidFill>
                  <a:srgbClr val="2A3F5E"/>
                </a:solidFill>
              </a:rPr>
              <a:t>Where the storer has exclusive possession, it can draft its terms to perfect by control, avoiding the need for registration. </a:t>
            </a:r>
          </a:p>
          <a:p>
            <a:pPr>
              <a:spcBef>
                <a:spcPts val="0"/>
              </a:spcBef>
              <a:spcAft>
                <a:spcPts val="1200"/>
              </a:spcAft>
            </a:pPr>
            <a:r>
              <a:rPr lang="en-GB" sz="1600" dirty="0">
                <a:solidFill>
                  <a:srgbClr val="2A3F5E"/>
                </a:solidFill>
              </a:rPr>
              <a:t>Where the storer grants a lease, it must register or employ an abandonment clause. </a:t>
            </a:r>
          </a:p>
          <a:p>
            <a:pPr marL="0" indent="0">
              <a:spcBef>
                <a:spcPts val="0"/>
              </a:spcBef>
              <a:spcAft>
                <a:spcPts val="1200"/>
              </a:spcAft>
              <a:buNone/>
            </a:pPr>
            <a:endParaRPr lang="en-GB" dirty="0"/>
          </a:p>
          <a:p>
            <a:pPr>
              <a:spcBef>
                <a:spcPts val="0"/>
              </a:spcBef>
              <a:spcAft>
                <a:spcPts val="1200"/>
              </a:spcAft>
            </a:pPr>
            <a:endParaRPr lang="en-GB" dirty="0"/>
          </a:p>
          <a:p>
            <a:pPr lvl="1">
              <a:spcBef>
                <a:spcPts val="0"/>
              </a:spcBef>
              <a:spcAft>
                <a:spcPts val="1200"/>
              </a:spcAft>
            </a:pPr>
            <a:endParaRPr lang="en-GB" dirty="0"/>
          </a:p>
          <a:p>
            <a:pPr>
              <a:spcBef>
                <a:spcPts val="0"/>
              </a:spcBef>
              <a:spcAft>
                <a:spcPts val="1200"/>
              </a:spcAft>
            </a:pPr>
            <a:endParaRPr lang="en-AU" dirty="0"/>
          </a:p>
        </p:txBody>
      </p:sp>
      <p:pic>
        <p:nvPicPr>
          <p:cNvPr id="6" name="Picture Placeholder 5" descr="A person in a suit and tie&#10;&#10;Description automatically generated with medium confidence">
            <a:extLst>
              <a:ext uri="{FF2B5EF4-FFF2-40B4-BE49-F238E27FC236}">
                <a16:creationId xmlns:a16="http://schemas.microsoft.com/office/drawing/2014/main" id="{3B781A97-C7B8-3647-956E-FC4846D38D00}"/>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977" b="977"/>
          <a:stretch>
            <a:fillRect/>
          </a:stretch>
        </p:blipFill>
        <p:spPr/>
      </p:pic>
    </p:spTree>
    <p:extLst>
      <p:ext uri="{BB962C8B-B14F-4D97-AF65-F5344CB8AC3E}">
        <p14:creationId xmlns:p14="http://schemas.microsoft.com/office/powerpoint/2010/main" val="37606935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C4806-D030-4022-A04B-4BE3DB6C9FF2}"/>
              </a:ext>
            </a:extLst>
          </p:cNvPr>
          <p:cNvSpPr>
            <a:spLocks noGrp="1"/>
          </p:cNvSpPr>
          <p:nvPr>
            <p:ph type="title"/>
          </p:nvPr>
        </p:nvSpPr>
        <p:spPr/>
        <p:txBody>
          <a:bodyPr anchor="ctr">
            <a:normAutofit/>
          </a:bodyPr>
          <a:lstStyle/>
          <a:p>
            <a:pPr>
              <a:spcBef>
                <a:spcPts val="0"/>
              </a:spcBef>
              <a:spcAft>
                <a:spcPts val="1200"/>
              </a:spcAft>
            </a:pPr>
            <a:r>
              <a:rPr lang="en-GB" sz="2000" b="1" dirty="0">
                <a:solidFill>
                  <a:srgbClr val="2A3F5E"/>
                </a:solidFill>
              </a:rPr>
              <a:t>Goods processor – Bailee for Reward</a:t>
            </a:r>
          </a:p>
        </p:txBody>
      </p:sp>
      <p:sp>
        <p:nvSpPr>
          <p:cNvPr id="3" name="Content Placeholder 2">
            <a:extLst>
              <a:ext uri="{FF2B5EF4-FFF2-40B4-BE49-F238E27FC236}">
                <a16:creationId xmlns:a16="http://schemas.microsoft.com/office/drawing/2014/main" id="{315DE34A-EE2D-4798-84BE-A053F180B083}"/>
              </a:ext>
            </a:extLst>
          </p:cNvPr>
          <p:cNvSpPr>
            <a:spLocks noGrp="1"/>
          </p:cNvSpPr>
          <p:nvPr>
            <p:ph idx="1"/>
          </p:nvPr>
        </p:nvSpPr>
        <p:spPr>
          <a:xfrm>
            <a:off x="359189" y="1059582"/>
            <a:ext cx="6912768" cy="3394472"/>
          </a:xfrm>
        </p:spPr>
        <p:txBody>
          <a:bodyPr/>
          <a:lstStyle/>
          <a:p>
            <a:pPr marL="0" indent="0">
              <a:spcBef>
                <a:spcPts val="0"/>
              </a:spcBef>
              <a:spcAft>
                <a:spcPts val="1200"/>
              </a:spcAft>
              <a:buNone/>
            </a:pPr>
            <a:endParaRPr lang="en-GB" sz="1600" dirty="0"/>
          </a:p>
          <a:p>
            <a:pPr marL="0" indent="0">
              <a:spcBef>
                <a:spcPts val="0"/>
              </a:spcBef>
              <a:spcAft>
                <a:spcPts val="1200"/>
              </a:spcAft>
              <a:buNone/>
            </a:pPr>
            <a:endParaRPr lang="en-GB" sz="1600" dirty="0"/>
          </a:p>
          <a:p>
            <a:pPr marL="0" indent="0">
              <a:spcBef>
                <a:spcPts val="0"/>
              </a:spcBef>
              <a:spcAft>
                <a:spcPts val="1200"/>
              </a:spcAft>
              <a:buNone/>
            </a:pPr>
            <a:r>
              <a:rPr lang="en-GB" sz="1600" dirty="0"/>
              <a:t>It quacks like a duck but it isn’t a duck!</a:t>
            </a:r>
          </a:p>
          <a:p>
            <a:pPr>
              <a:spcBef>
                <a:spcPts val="0"/>
              </a:spcBef>
              <a:spcAft>
                <a:spcPts val="1200"/>
              </a:spcAft>
            </a:pPr>
            <a:r>
              <a:rPr lang="en-GB" sz="1600" dirty="0"/>
              <a:t>Bailee has possession to work on the goods for payment</a:t>
            </a:r>
          </a:p>
          <a:p>
            <a:pPr>
              <a:spcBef>
                <a:spcPts val="0"/>
              </a:spcBef>
              <a:spcAft>
                <a:spcPts val="1200"/>
              </a:spcAft>
            </a:pPr>
            <a:r>
              <a:rPr lang="en-GB" sz="1600" dirty="0"/>
              <a:t>The bailee is a creditor of the bailor until the goods are collected</a:t>
            </a:r>
          </a:p>
          <a:p>
            <a:pPr>
              <a:spcBef>
                <a:spcPts val="0"/>
              </a:spcBef>
              <a:spcAft>
                <a:spcPts val="1200"/>
              </a:spcAft>
            </a:pPr>
            <a:r>
              <a:rPr lang="en-GB" sz="1600" dirty="0"/>
              <a:t>If the bailee enters insolvent administration, do the goods vest in the bailee?</a:t>
            </a:r>
          </a:p>
          <a:p>
            <a:pPr marL="0" indent="0">
              <a:spcBef>
                <a:spcPts val="0"/>
              </a:spcBef>
              <a:spcAft>
                <a:spcPts val="1200"/>
              </a:spcAft>
              <a:buNone/>
            </a:pPr>
            <a:r>
              <a:rPr lang="en-GB" sz="1600" dirty="0"/>
              <a:t>Answer: no.  The bailor does not have a security interest in the goods, because it is not owed money and the goods are not bailed to secure performance of any obligation owing to the bailor.</a:t>
            </a:r>
          </a:p>
          <a:p>
            <a:pPr marL="0" indent="0">
              <a:spcBef>
                <a:spcPts val="0"/>
              </a:spcBef>
              <a:spcAft>
                <a:spcPts val="1200"/>
              </a:spcAft>
              <a:buNone/>
            </a:pPr>
            <a:endParaRPr lang="en-GB" sz="1600" dirty="0"/>
          </a:p>
          <a:p>
            <a:pPr marL="0" indent="0">
              <a:spcBef>
                <a:spcPts val="0"/>
              </a:spcBef>
              <a:spcAft>
                <a:spcPts val="1200"/>
              </a:spcAft>
              <a:buNone/>
            </a:pPr>
            <a:endParaRPr lang="en-GB" sz="1600" dirty="0"/>
          </a:p>
          <a:p>
            <a:pPr lvl="1">
              <a:spcBef>
                <a:spcPts val="0"/>
              </a:spcBef>
              <a:spcAft>
                <a:spcPts val="1200"/>
              </a:spcAft>
            </a:pPr>
            <a:endParaRPr lang="en-GB" dirty="0"/>
          </a:p>
          <a:p>
            <a:pPr>
              <a:spcBef>
                <a:spcPts val="0"/>
              </a:spcBef>
              <a:spcAft>
                <a:spcPts val="1200"/>
              </a:spcAft>
            </a:pPr>
            <a:endParaRPr lang="en-AU" dirty="0"/>
          </a:p>
        </p:txBody>
      </p:sp>
      <p:pic>
        <p:nvPicPr>
          <p:cNvPr id="8" name="Picture Placeholder 7" descr="A picture containing water, outdoor, yellow&#10;&#10;Description automatically generated">
            <a:extLst>
              <a:ext uri="{FF2B5EF4-FFF2-40B4-BE49-F238E27FC236}">
                <a16:creationId xmlns:a16="http://schemas.microsoft.com/office/drawing/2014/main" id="{63193AC6-98F8-D740-80DC-6B329816D237}"/>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16848" r="16848"/>
          <a:stretch>
            <a:fillRect/>
          </a:stretch>
        </p:blipFill>
        <p:spPr>
          <a:xfrm>
            <a:off x="5363402" y="339502"/>
            <a:ext cx="1944216" cy="1945984"/>
          </a:xfrm>
        </p:spPr>
      </p:pic>
    </p:spTree>
    <p:extLst>
      <p:ext uri="{BB962C8B-B14F-4D97-AF65-F5344CB8AC3E}">
        <p14:creationId xmlns:p14="http://schemas.microsoft.com/office/powerpoint/2010/main" val="38588891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C4806-D030-4022-A04B-4BE3DB6C9FF2}"/>
              </a:ext>
            </a:extLst>
          </p:cNvPr>
          <p:cNvSpPr>
            <a:spLocks noGrp="1"/>
          </p:cNvSpPr>
          <p:nvPr>
            <p:ph type="title"/>
          </p:nvPr>
        </p:nvSpPr>
        <p:spPr/>
        <p:txBody>
          <a:bodyPr anchor="ctr">
            <a:normAutofit/>
          </a:bodyPr>
          <a:lstStyle/>
          <a:p>
            <a:r>
              <a:rPr lang="en-AU" sz="2000" b="1" dirty="0">
                <a:solidFill>
                  <a:srgbClr val="2A3F5E"/>
                </a:solidFill>
              </a:rPr>
              <a:t>Non consensual interests in the goods</a:t>
            </a:r>
          </a:p>
        </p:txBody>
      </p:sp>
      <p:sp>
        <p:nvSpPr>
          <p:cNvPr id="3" name="Content Placeholder 2">
            <a:extLst>
              <a:ext uri="{FF2B5EF4-FFF2-40B4-BE49-F238E27FC236}">
                <a16:creationId xmlns:a16="http://schemas.microsoft.com/office/drawing/2014/main" id="{315DE34A-EE2D-4798-84BE-A053F180B083}"/>
              </a:ext>
            </a:extLst>
          </p:cNvPr>
          <p:cNvSpPr>
            <a:spLocks noGrp="1"/>
          </p:cNvSpPr>
          <p:nvPr>
            <p:ph idx="1"/>
          </p:nvPr>
        </p:nvSpPr>
        <p:spPr>
          <a:xfrm>
            <a:off x="323528" y="1200151"/>
            <a:ext cx="6912768" cy="3394472"/>
          </a:xfrm>
        </p:spPr>
        <p:txBody>
          <a:bodyPr/>
          <a:lstStyle/>
          <a:p>
            <a:pPr>
              <a:spcBef>
                <a:spcPts val="0"/>
              </a:spcBef>
              <a:spcAft>
                <a:spcPts val="1200"/>
              </a:spcAft>
            </a:pPr>
            <a:r>
              <a:rPr lang="en-GB" sz="1600" dirty="0">
                <a:solidFill>
                  <a:srgbClr val="2A3F5E"/>
                </a:solidFill>
              </a:rPr>
              <a:t>Typical examples:</a:t>
            </a:r>
          </a:p>
          <a:p>
            <a:pPr lvl="1">
              <a:spcBef>
                <a:spcPts val="0"/>
              </a:spcBef>
              <a:spcAft>
                <a:spcPts val="1200"/>
              </a:spcAft>
            </a:pPr>
            <a:r>
              <a:rPr lang="en-GB" sz="1600" dirty="0">
                <a:solidFill>
                  <a:srgbClr val="2A3F5E"/>
                </a:solidFill>
              </a:rPr>
              <a:t>Equitable lien (preservation lien included)</a:t>
            </a:r>
          </a:p>
          <a:p>
            <a:pPr lvl="1">
              <a:spcBef>
                <a:spcPts val="0"/>
              </a:spcBef>
              <a:spcAft>
                <a:spcPts val="1200"/>
              </a:spcAft>
            </a:pPr>
            <a:r>
              <a:rPr lang="en-GB" sz="1600" dirty="0">
                <a:solidFill>
                  <a:srgbClr val="2A3F5E"/>
                </a:solidFill>
              </a:rPr>
              <a:t>Common Law lien</a:t>
            </a:r>
          </a:p>
          <a:p>
            <a:pPr lvl="1">
              <a:spcBef>
                <a:spcPts val="0"/>
              </a:spcBef>
              <a:spcAft>
                <a:spcPts val="1200"/>
              </a:spcAft>
            </a:pPr>
            <a:r>
              <a:rPr lang="en-GB" sz="1600" dirty="0">
                <a:solidFill>
                  <a:srgbClr val="2A3F5E"/>
                </a:solidFill>
              </a:rPr>
              <a:t>Statutory lien (ACLFTA, Warehouseman’s Lien)</a:t>
            </a:r>
          </a:p>
          <a:p>
            <a:pPr>
              <a:spcBef>
                <a:spcPts val="0"/>
              </a:spcBef>
              <a:spcAft>
                <a:spcPts val="1200"/>
              </a:spcAft>
            </a:pPr>
            <a:r>
              <a:rPr lang="en-GB" sz="1600" dirty="0">
                <a:solidFill>
                  <a:srgbClr val="2A3F5E"/>
                </a:solidFill>
              </a:rPr>
              <a:t>PPSA regulates their interaction with security interests</a:t>
            </a:r>
          </a:p>
          <a:p>
            <a:pPr marL="0" indent="0">
              <a:spcBef>
                <a:spcPts val="0"/>
              </a:spcBef>
              <a:spcAft>
                <a:spcPts val="1200"/>
              </a:spcAft>
              <a:buNone/>
            </a:pPr>
            <a:endParaRPr lang="en-GB" dirty="0"/>
          </a:p>
          <a:p>
            <a:pPr>
              <a:spcBef>
                <a:spcPts val="0"/>
              </a:spcBef>
              <a:spcAft>
                <a:spcPts val="1200"/>
              </a:spcAft>
            </a:pPr>
            <a:endParaRPr lang="en-GB" dirty="0"/>
          </a:p>
          <a:p>
            <a:pPr lvl="1">
              <a:spcBef>
                <a:spcPts val="0"/>
              </a:spcBef>
              <a:spcAft>
                <a:spcPts val="1200"/>
              </a:spcAft>
            </a:pPr>
            <a:endParaRPr lang="en-GB" dirty="0"/>
          </a:p>
          <a:p>
            <a:pPr>
              <a:spcBef>
                <a:spcPts val="0"/>
              </a:spcBef>
              <a:spcAft>
                <a:spcPts val="1200"/>
              </a:spcAft>
            </a:pPr>
            <a:endParaRPr lang="en-AU" dirty="0"/>
          </a:p>
        </p:txBody>
      </p:sp>
      <p:pic>
        <p:nvPicPr>
          <p:cNvPr id="6" name="Picture Placeholder 5" descr="A person in a suit and tie&#10;&#10;Description automatically generated with medium confidence">
            <a:extLst>
              <a:ext uri="{FF2B5EF4-FFF2-40B4-BE49-F238E27FC236}">
                <a16:creationId xmlns:a16="http://schemas.microsoft.com/office/drawing/2014/main" id="{3B781A97-C7B8-3647-956E-FC4846D38D00}"/>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977" b="977"/>
          <a:stretch>
            <a:fillRect/>
          </a:stretch>
        </p:blipFill>
        <p:spPr/>
      </p:pic>
    </p:spTree>
    <p:extLst>
      <p:ext uri="{BB962C8B-B14F-4D97-AF65-F5344CB8AC3E}">
        <p14:creationId xmlns:p14="http://schemas.microsoft.com/office/powerpoint/2010/main" val="29868038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C4806-D030-4022-A04B-4BE3DB6C9FF2}"/>
              </a:ext>
            </a:extLst>
          </p:cNvPr>
          <p:cNvSpPr>
            <a:spLocks noGrp="1"/>
          </p:cNvSpPr>
          <p:nvPr>
            <p:ph type="title"/>
          </p:nvPr>
        </p:nvSpPr>
        <p:spPr/>
        <p:txBody>
          <a:bodyPr anchor="ctr">
            <a:normAutofit/>
          </a:bodyPr>
          <a:lstStyle/>
          <a:p>
            <a:r>
              <a:rPr lang="en-AU" sz="2000" b="1" dirty="0">
                <a:solidFill>
                  <a:srgbClr val="2A3F5E"/>
                </a:solidFill>
              </a:rPr>
              <a:t>Non consensual interests in the goods</a:t>
            </a:r>
          </a:p>
        </p:txBody>
      </p:sp>
      <p:sp>
        <p:nvSpPr>
          <p:cNvPr id="3" name="Content Placeholder 2">
            <a:extLst>
              <a:ext uri="{FF2B5EF4-FFF2-40B4-BE49-F238E27FC236}">
                <a16:creationId xmlns:a16="http://schemas.microsoft.com/office/drawing/2014/main" id="{315DE34A-EE2D-4798-84BE-A053F180B083}"/>
              </a:ext>
            </a:extLst>
          </p:cNvPr>
          <p:cNvSpPr>
            <a:spLocks noGrp="1"/>
          </p:cNvSpPr>
          <p:nvPr>
            <p:ph idx="1"/>
          </p:nvPr>
        </p:nvSpPr>
        <p:spPr>
          <a:xfrm>
            <a:off x="323528" y="1200151"/>
            <a:ext cx="6912768" cy="3394472"/>
          </a:xfrm>
        </p:spPr>
        <p:txBody>
          <a:bodyPr/>
          <a:lstStyle/>
          <a:p>
            <a:pPr marL="0" indent="0">
              <a:buNone/>
            </a:pPr>
            <a:r>
              <a:rPr lang="en-AU" sz="1600" i="1" dirty="0">
                <a:solidFill>
                  <a:srgbClr val="2A3F5E"/>
                </a:solidFill>
              </a:rPr>
              <a:t>Section 8:  Interests to which this Act does not apply</a:t>
            </a:r>
            <a:endParaRPr lang="en-AU" sz="1600" dirty="0">
              <a:solidFill>
                <a:srgbClr val="2A3F5E"/>
              </a:solidFill>
            </a:endParaRPr>
          </a:p>
          <a:p>
            <a:pPr marL="0" indent="0">
              <a:buNone/>
            </a:pPr>
            <a:endParaRPr lang="en-AU" sz="1600" i="1" dirty="0">
              <a:solidFill>
                <a:srgbClr val="2A3F5E"/>
              </a:solidFill>
            </a:endParaRPr>
          </a:p>
          <a:p>
            <a:pPr marL="0" indent="0">
              <a:buNone/>
            </a:pPr>
            <a:r>
              <a:rPr lang="en-AU" sz="1600" i="1" dirty="0">
                <a:solidFill>
                  <a:srgbClr val="2A3F5E"/>
                </a:solidFill>
              </a:rPr>
              <a:t>(1)  This Act does not apply to any of the following interests (except as provided by </a:t>
            </a:r>
            <a:r>
              <a:rPr lang="en-AU" sz="1600" i="1" u="sng" dirty="0">
                <a:solidFill>
                  <a:srgbClr val="2A3F5E"/>
                </a:solidFill>
                <a:hlinkClick r:id="rId3">
                  <a:extLst>
                    <a:ext uri="{A12FA001-AC4F-418D-AE19-62706E023703}">
                      <ahyp:hlinkClr xmlns:ahyp="http://schemas.microsoft.com/office/drawing/2018/hyperlinkcolor" val="tx"/>
                    </a:ext>
                  </a:extLst>
                </a:hlinkClick>
              </a:rPr>
              <a:t>subsection</a:t>
            </a:r>
            <a:r>
              <a:rPr lang="en-AU" sz="1600" i="1" dirty="0">
                <a:solidFill>
                  <a:srgbClr val="2A3F5E"/>
                </a:solidFill>
              </a:rPr>
              <a:t> (2) or (3)): </a:t>
            </a:r>
            <a:endParaRPr lang="en-AU" sz="1600" dirty="0">
              <a:solidFill>
                <a:srgbClr val="2A3F5E"/>
              </a:solidFill>
            </a:endParaRPr>
          </a:p>
          <a:p>
            <a:pPr marL="0" indent="0">
              <a:buNone/>
            </a:pPr>
            <a:r>
              <a:rPr lang="en-AU" sz="1600" i="1" dirty="0">
                <a:solidFill>
                  <a:srgbClr val="2A3F5E"/>
                </a:solidFill>
              </a:rPr>
              <a:t>……</a:t>
            </a:r>
            <a:endParaRPr lang="en-AU" sz="1600" dirty="0">
              <a:solidFill>
                <a:srgbClr val="2A3F5E"/>
              </a:solidFill>
            </a:endParaRPr>
          </a:p>
          <a:p>
            <a:pPr marL="0" indent="0">
              <a:buNone/>
            </a:pPr>
            <a:r>
              <a:rPr lang="en-AU" sz="1600" i="1" dirty="0">
                <a:solidFill>
                  <a:srgbClr val="2A3F5E"/>
                </a:solidFill>
              </a:rPr>
              <a:t> (b)  a lien, charge, or any other </a:t>
            </a:r>
            <a:r>
              <a:rPr lang="en-AU" sz="1600" b="1" i="1" u="sng" dirty="0">
                <a:solidFill>
                  <a:srgbClr val="2A3F5E"/>
                </a:solidFill>
              </a:rPr>
              <a:t>interest in personal property</a:t>
            </a:r>
            <a:r>
              <a:rPr lang="en-AU" sz="1600" i="1" dirty="0">
                <a:solidFill>
                  <a:srgbClr val="2A3F5E"/>
                </a:solidFill>
              </a:rPr>
              <a:t>, that is created, </a:t>
            </a:r>
            <a:r>
              <a:rPr lang="en-AU" sz="1600" b="1" i="1" u="sng" dirty="0">
                <a:solidFill>
                  <a:srgbClr val="2A3F5E"/>
                </a:solidFill>
              </a:rPr>
              <a:t>arises or is provided for under a law</a:t>
            </a:r>
            <a:r>
              <a:rPr lang="en-AU" sz="1600" i="1" dirty="0">
                <a:solidFill>
                  <a:srgbClr val="2A3F5E"/>
                </a:solidFill>
              </a:rPr>
              <a:t> of the Commonwealth (other than this Act), a State or a Territory, </a:t>
            </a:r>
            <a:r>
              <a:rPr lang="en-AU" sz="1600" b="1" i="1" u="sng" dirty="0">
                <a:solidFill>
                  <a:srgbClr val="2A3F5E"/>
                </a:solidFill>
              </a:rPr>
              <a:t>unless the person who owns the property in which the interest is granted agrees to the interest</a:t>
            </a:r>
            <a:r>
              <a:rPr lang="en-AU" sz="1600" i="1" dirty="0">
                <a:solidFill>
                  <a:srgbClr val="2A3F5E"/>
                </a:solidFill>
              </a:rPr>
              <a:t>; </a:t>
            </a:r>
            <a:endParaRPr lang="en-AU" sz="1600" dirty="0">
              <a:solidFill>
                <a:srgbClr val="2A3F5E"/>
              </a:solidFill>
            </a:endParaRPr>
          </a:p>
          <a:p>
            <a:pPr marL="0" indent="0">
              <a:buNone/>
            </a:pPr>
            <a:r>
              <a:rPr lang="en-AU" sz="1600" i="1" dirty="0">
                <a:solidFill>
                  <a:srgbClr val="2A3F5E"/>
                </a:solidFill>
              </a:rPr>
              <a:t>(Emphasis Added)</a:t>
            </a:r>
          </a:p>
          <a:p>
            <a:pPr marL="0" indent="0">
              <a:buNone/>
            </a:pPr>
            <a:r>
              <a:rPr lang="en-AU" sz="1600" i="1" dirty="0">
                <a:solidFill>
                  <a:srgbClr val="2A3F5E"/>
                </a:solidFill>
              </a:rPr>
              <a:t>(c) a lien, charge, or any other interest in personal property, that is created, arises or is provided for by operation of the general law;</a:t>
            </a:r>
            <a:endParaRPr lang="en-AU" sz="1600" dirty="0">
              <a:solidFill>
                <a:srgbClr val="2A3F5E"/>
              </a:solidFill>
            </a:endParaRPr>
          </a:p>
          <a:p>
            <a:pPr marL="0" indent="0">
              <a:spcBef>
                <a:spcPts val="0"/>
              </a:spcBef>
              <a:spcAft>
                <a:spcPts val="1200"/>
              </a:spcAft>
              <a:buNone/>
            </a:pPr>
            <a:r>
              <a:rPr lang="en-GB" sz="1600" dirty="0"/>
              <a:t> </a:t>
            </a:r>
          </a:p>
          <a:p>
            <a:pPr>
              <a:spcBef>
                <a:spcPts val="0"/>
              </a:spcBef>
              <a:spcAft>
                <a:spcPts val="1200"/>
              </a:spcAft>
            </a:pPr>
            <a:endParaRPr lang="en-GB" dirty="0"/>
          </a:p>
          <a:p>
            <a:pPr lvl="1">
              <a:spcBef>
                <a:spcPts val="0"/>
              </a:spcBef>
              <a:spcAft>
                <a:spcPts val="1200"/>
              </a:spcAft>
            </a:pPr>
            <a:endParaRPr lang="en-GB" dirty="0"/>
          </a:p>
          <a:p>
            <a:pPr>
              <a:spcBef>
                <a:spcPts val="0"/>
              </a:spcBef>
              <a:spcAft>
                <a:spcPts val="1200"/>
              </a:spcAft>
            </a:pPr>
            <a:endParaRPr lang="en-AU" dirty="0"/>
          </a:p>
        </p:txBody>
      </p:sp>
      <p:pic>
        <p:nvPicPr>
          <p:cNvPr id="6" name="Picture Placeholder 5" descr="A person in a suit and tie&#10;&#10;Description automatically generated with medium confidence">
            <a:extLst>
              <a:ext uri="{FF2B5EF4-FFF2-40B4-BE49-F238E27FC236}">
                <a16:creationId xmlns:a16="http://schemas.microsoft.com/office/drawing/2014/main" id="{3B781A97-C7B8-3647-956E-FC4846D38D00}"/>
              </a:ext>
            </a:extLst>
          </p:cNvPr>
          <p:cNvPicPr>
            <a:picLocks noGrp="1" noChangeAspect="1"/>
          </p:cNvPicPr>
          <p:nvPr>
            <p:ph type="pic" sz="quarter" idx="13"/>
          </p:nvPr>
        </p:nvPicPr>
        <p:blipFill>
          <a:blip r:embed="rId4">
            <a:extLst>
              <a:ext uri="{28A0092B-C50C-407E-A947-70E740481C1C}">
                <a14:useLocalDpi xmlns:a14="http://schemas.microsoft.com/office/drawing/2010/main" val="0"/>
              </a:ext>
            </a:extLst>
          </a:blip>
          <a:srcRect t="977" b="977"/>
          <a:stretch>
            <a:fillRect/>
          </a:stretch>
        </p:blipFill>
        <p:spPr/>
      </p:pic>
    </p:spTree>
    <p:extLst>
      <p:ext uri="{BB962C8B-B14F-4D97-AF65-F5344CB8AC3E}">
        <p14:creationId xmlns:p14="http://schemas.microsoft.com/office/powerpoint/2010/main" val="26962147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C4806-D030-4022-A04B-4BE3DB6C9FF2}"/>
              </a:ext>
            </a:extLst>
          </p:cNvPr>
          <p:cNvSpPr>
            <a:spLocks noGrp="1"/>
          </p:cNvSpPr>
          <p:nvPr>
            <p:ph type="title"/>
          </p:nvPr>
        </p:nvSpPr>
        <p:spPr/>
        <p:txBody>
          <a:bodyPr anchor="ctr">
            <a:normAutofit/>
          </a:bodyPr>
          <a:lstStyle/>
          <a:p>
            <a:r>
              <a:rPr lang="en-AU" sz="2000" b="1" dirty="0">
                <a:solidFill>
                  <a:srgbClr val="2A3F5E"/>
                </a:solidFill>
              </a:rPr>
              <a:t>Non consensual interests in the goods</a:t>
            </a:r>
          </a:p>
        </p:txBody>
      </p:sp>
      <p:sp>
        <p:nvSpPr>
          <p:cNvPr id="3" name="Content Placeholder 2">
            <a:extLst>
              <a:ext uri="{FF2B5EF4-FFF2-40B4-BE49-F238E27FC236}">
                <a16:creationId xmlns:a16="http://schemas.microsoft.com/office/drawing/2014/main" id="{315DE34A-EE2D-4798-84BE-A053F180B083}"/>
              </a:ext>
            </a:extLst>
          </p:cNvPr>
          <p:cNvSpPr>
            <a:spLocks noGrp="1"/>
          </p:cNvSpPr>
          <p:nvPr>
            <p:ph idx="1"/>
          </p:nvPr>
        </p:nvSpPr>
        <p:spPr>
          <a:xfrm>
            <a:off x="323528" y="1200151"/>
            <a:ext cx="6912768" cy="3394472"/>
          </a:xfrm>
        </p:spPr>
        <p:txBody>
          <a:bodyPr/>
          <a:lstStyle/>
          <a:p>
            <a:pPr marL="0" indent="0">
              <a:spcBef>
                <a:spcPts val="0"/>
              </a:spcBef>
              <a:spcAft>
                <a:spcPts val="1200"/>
              </a:spcAft>
              <a:buNone/>
            </a:pPr>
            <a:r>
              <a:rPr lang="en-GB" sz="1600" dirty="0">
                <a:solidFill>
                  <a:srgbClr val="2A3F5E"/>
                </a:solidFill>
              </a:rPr>
              <a:t>Key points:</a:t>
            </a:r>
          </a:p>
          <a:p>
            <a:pPr>
              <a:spcBef>
                <a:spcPts val="0"/>
              </a:spcBef>
              <a:spcAft>
                <a:spcPts val="1200"/>
              </a:spcAft>
            </a:pPr>
            <a:r>
              <a:rPr lang="en-GB" sz="1600" dirty="0">
                <a:solidFill>
                  <a:srgbClr val="2A3F5E"/>
                </a:solidFill>
              </a:rPr>
              <a:t>An interest in personal property</a:t>
            </a:r>
          </a:p>
          <a:p>
            <a:pPr>
              <a:spcBef>
                <a:spcPts val="0"/>
              </a:spcBef>
              <a:spcAft>
                <a:spcPts val="1200"/>
              </a:spcAft>
            </a:pPr>
            <a:r>
              <a:rPr lang="en-GB" sz="1600" dirty="0">
                <a:solidFill>
                  <a:srgbClr val="2A3F5E"/>
                </a:solidFill>
              </a:rPr>
              <a:t>That arises under law (whether common law or statute)</a:t>
            </a:r>
          </a:p>
          <a:p>
            <a:pPr>
              <a:spcBef>
                <a:spcPts val="0"/>
              </a:spcBef>
              <a:spcAft>
                <a:spcPts val="1200"/>
              </a:spcAft>
            </a:pPr>
            <a:r>
              <a:rPr lang="en-GB" sz="1600" dirty="0">
                <a:solidFill>
                  <a:srgbClr val="2A3F5E"/>
                </a:solidFill>
              </a:rPr>
              <a:t>Unless the person who owns the property agrees to it.</a:t>
            </a:r>
          </a:p>
          <a:p>
            <a:pPr marL="0" indent="0">
              <a:spcBef>
                <a:spcPts val="0"/>
              </a:spcBef>
              <a:spcAft>
                <a:spcPts val="1200"/>
              </a:spcAft>
              <a:buNone/>
            </a:pPr>
            <a:r>
              <a:rPr lang="en-GB" sz="1600" dirty="0">
                <a:solidFill>
                  <a:srgbClr val="2A3F5E"/>
                </a:solidFill>
              </a:rPr>
              <a:t>Captures non consensual interests in property, but if the grantor expressly agrees to the interest then the Act continues to apply. </a:t>
            </a:r>
          </a:p>
          <a:p>
            <a:pPr marL="0" indent="0">
              <a:spcBef>
                <a:spcPts val="0"/>
              </a:spcBef>
              <a:spcAft>
                <a:spcPts val="1200"/>
              </a:spcAft>
              <a:buNone/>
            </a:pPr>
            <a:endParaRPr lang="en-GB" sz="1600" dirty="0"/>
          </a:p>
          <a:p>
            <a:pPr>
              <a:spcBef>
                <a:spcPts val="0"/>
              </a:spcBef>
              <a:spcAft>
                <a:spcPts val="1200"/>
              </a:spcAft>
            </a:pPr>
            <a:endParaRPr lang="en-GB" dirty="0"/>
          </a:p>
          <a:p>
            <a:pPr lvl="1">
              <a:spcBef>
                <a:spcPts val="0"/>
              </a:spcBef>
              <a:spcAft>
                <a:spcPts val="1200"/>
              </a:spcAft>
            </a:pPr>
            <a:endParaRPr lang="en-GB" dirty="0"/>
          </a:p>
          <a:p>
            <a:pPr>
              <a:spcBef>
                <a:spcPts val="0"/>
              </a:spcBef>
              <a:spcAft>
                <a:spcPts val="1200"/>
              </a:spcAft>
            </a:pPr>
            <a:endParaRPr lang="en-AU" dirty="0"/>
          </a:p>
        </p:txBody>
      </p:sp>
      <p:pic>
        <p:nvPicPr>
          <p:cNvPr id="6" name="Picture Placeholder 5" descr="A person in a suit and tie&#10;&#10;Description automatically generated with medium confidence">
            <a:extLst>
              <a:ext uri="{FF2B5EF4-FFF2-40B4-BE49-F238E27FC236}">
                <a16:creationId xmlns:a16="http://schemas.microsoft.com/office/drawing/2014/main" id="{3B781A97-C7B8-3647-956E-FC4846D38D00}"/>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977" b="977"/>
          <a:stretch>
            <a:fillRect/>
          </a:stretch>
        </p:blipFill>
        <p:spPr/>
      </p:pic>
    </p:spTree>
    <p:extLst>
      <p:ext uri="{BB962C8B-B14F-4D97-AF65-F5344CB8AC3E}">
        <p14:creationId xmlns:p14="http://schemas.microsoft.com/office/powerpoint/2010/main" val="29827665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C4806-D030-4022-A04B-4BE3DB6C9FF2}"/>
              </a:ext>
            </a:extLst>
          </p:cNvPr>
          <p:cNvSpPr>
            <a:spLocks noGrp="1"/>
          </p:cNvSpPr>
          <p:nvPr>
            <p:ph type="title"/>
          </p:nvPr>
        </p:nvSpPr>
        <p:spPr/>
        <p:txBody>
          <a:bodyPr anchor="ctr">
            <a:normAutofit/>
          </a:bodyPr>
          <a:lstStyle/>
          <a:p>
            <a:r>
              <a:rPr lang="en-AU" sz="2000" b="1" dirty="0">
                <a:solidFill>
                  <a:srgbClr val="2A3F5E"/>
                </a:solidFill>
              </a:rPr>
              <a:t>Non consensual interests in the goods</a:t>
            </a:r>
          </a:p>
        </p:txBody>
      </p:sp>
      <p:sp>
        <p:nvSpPr>
          <p:cNvPr id="3" name="Content Placeholder 2">
            <a:extLst>
              <a:ext uri="{FF2B5EF4-FFF2-40B4-BE49-F238E27FC236}">
                <a16:creationId xmlns:a16="http://schemas.microsoft.com/office/drawing/2014/main" id="{315DE34A-EE2D-4798-84BE-A053F180B083}"/>
              </a:ext>
            </a:extLst>
          </p:cNvPr>
          <p:cNvSpPr>
            <a:spLocks noGrp="1"/>
          </p:cNvSpPr>
          <p:nvPr>
            <p:ph idx="1"/>
          </p:nvPr>
        </p:nvSpPr>
        <p:spPr>
          <a:xfrm>
            <a:off x="323528" y="1200151"/>
            <a:ext cx="6912768" cy="3394472"/>
          </a:xfrm>
        </p:spPr>
        <p:txBody>
          <a:bodyPr/>
          <a:lstStyle/>
          <a:p>
            <a:pPr marL="0" indent="0">
              <a:spcBef>
                <a:spcPts val="0"/>
              </a:spcBef>
              <a:spcAft>
                <a:spcPts val="1200"/>
              </a:spcAft>
              <a:buNone/>
            </a:pPr>
            <a:r>
              <a:rPr lang="en-GB" sz="1600" dirty="0">
                <a:solidFill>
                  <a:srgbClr val="2A3F5E"/>
                </a:solidFill>
              </a:rPr>
              <a:t>Priority between a security interest and a non consensual interest</a:t>
            </a:r>
          </a:p>
          <a:p>
            <a:pPr>
              <a:spcBef>
                <a:spcPts val="0"/>
              </a:spcBef>
              <a:spcAft>
                <a:spcPts val="1200"/>
              </a:spcAft>
            </a:pPr>
            <a:r>
              <a:rPr lang="en-GB" sz="1600" dirty="0">
                <a:solidFill>
                  <a:srgbClr val="2A3F5E"/>
                </a:solidFill>
              </a:rPr>
              <a:t>If the grantor consents, it is subject to the act and a security interest:  s8(1)(b)</a:t>
            </a:r>
          </a:p>
          <a:p>
            <a:pPr>
              <a:spcBef>
                <a:spcPts val="0"/>
              </a:spcBef>
              <a:spcAft>
                <a:spcPts val="1200"/>
              </a:spcAft>
            </a:pPr>
            <a:r>
              <a:rPr lang="en-GB" sz="1600" dirty="0">
                <a:solidFill>
                  <a:srgbClr val="2A3F5E"/>
                </a:solidFill>
              </a:rPr>
              <a:t>The non consensual interest are still subject to certain parts of the PPSA, by s8(2):  sections 73, 140(2)(a), 148(c) continue to apply to a lien, charge or other interest in personal property within s8(1)(b) or (c).</a:t>
            </a:r>
          </a:p>
          <a:p>
            <a:pPr marL="0" indent="0">
              <a:spcBef>
                <a:spcPts val="0"/>
              </a:spcBef>
              <a:spcAft>
                <a:spcPts val="1200"/>
              </a:spcAft>
              <a:buNone/>
            </a:pPr>
            <a:endParaRPr lang="en-GB" sz="1600" dirty="0"/>
          </a:p>
          <a:p>
            <a:pPr>
              <a:spcBef>
                <a:spcPts val="0"/>
              </a:spcBef>
              <a:spcAft>
                <a:spcPts val="1200"/>
              </a:spcAft>
            </a:pPr>
            <a:endParaRPr lang="en-GB" sz="1600" dirty="0"/>
          </a:p>
          <a:p>
            <a:pPr marL="0" indent="0">
              <a:spcBef>
                <a:spcPts val="0"/>
              </a:spcBef>
              <a:spcAft>
                <a:spcPts val="1200"/>
              </a:spcAft>
              <a:buNone/>
            </a:pPr>
            <a:endParaRPr lang="en-GB" sz="1600" dirty="0"/>
          </a:p>
          <a:p>
            <a:pPr>
              <a:spcBef>
                <a:spcPts val="0"/>
              </a:spcBef>
              <a:spcAft>
                <a:spcPts val="1200"/>
              </a:spcAft>
            </a:pPr>
            <a:endParaRPr lang="en-GB" dirty="0"/>
          </a:p>
          <a:p>
            <a:pPr lvl="1">
              <a:spcBef>
                <a:spcPts val="0"/>
              </a:spcBef>
              <a:spcAft>
                <a:spcPts val="1200"/>
              </a:spcAft>
            </a:pPr>
            <a:endParaRPr lang="en-GB" dirty="0"/>
          </a:p>
          <a:p>
            <a:pPr>
              <a:spcBef>
                <a:spcPts val="0"/>
              </a:spcBef>
              <a:spcAft>
                <a:spcPts val="1200"/>
              </a:spcAft>
            </a:pPr>
            <a:endParaRPr lang="en-AU" dirty="0"/>
          </a:p>
        </p:txBody>
      </p:sp>
      <p:pic>
        <p:nvPicPr>
          <p:cNvPr id="6" name="Picture Placeholder 5" descr="A person in a suit and tie&#10;&#10;Description automatically generated with medium confidence">
            <a:extLst>
              <a:ext uri="{FF2B5EF4-FFF2-40B4-BE49-F238E27FC236}">
                <a16:creationId xmlns:a16="http://schemas.microsoft.com/office/drawing/2014/main" id="{3B781A97-C7B8-3647-956E-FC4846D38D00}"/>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977" b="977"/>
          <a:stretch>
            <a:fillRect/>
          </a:stretch>
        </p:blipFill>
        <p:spPr/>
      </p:pic>
    </p:spTree>
    <p:extLst>
      <p:ext uri="{BB962C8B-B14F-4D97-AF65-F5344CB8AC3E}">
        <p14:creationId xmlns:p14="http://schemas.microsoft.com/office/powerpoint/2010/main" val="31938797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C4806-D030-4022-A04B-4BE3DB6C9FF2}"/>
              </a:ext>
            </a:extLst>
          </p:cNvPr>
          <p:cNvSpPr>
            <a:spLocks noGrp="1"/>
          </p:cNvSpPr>
          <p:nvPr>
            <p:ph type="title"/>
          </p:nvPr>
        </p:nvSpPr>
        <p:spPr/>
        <p:txBody>
          <a:bodyPr anchor="ctr">
            <a:normAutofit/>
          </a:bodyPr>
          <a:lstStyle/>
          <a:p>
            <a:r>
              <a:rPr lang="en-AU" sz="2000" b="1" dirty="0">
                <a:solidFill>
                  <a:srgbClr val="2A3F5E"/>
                </a:solidFill>
              </a:rPr>
              <a:t>Non consensual interests in the goods</a:t>
            </a:r>
          </a:p>
        </p:txBody>
      </p:sp>
      <p:sp>
        <p:nvSpPr>
          <p:cNvPr id="3" name="Content Placeholder 2">
            <a:extLst>
              <a:ext uri="{FF2B5EF4-FFF2-40B4-BE49-F238E27FC236}">
                <a16:creationId xmlns:a16="http://schemas.microsoft.com/office/drawing/2014/main" id="{315DE34A-EE2D-4798-84BE-A053F180B083}"/>
              </a:ext>
            </a:extLst>
          </p:cNvPr>
          <p:cNvSpPr>
            <a:spLocks noGrp="1"/>
          </p:cNvSpPr>
          <p:nvPr>
            <p:ph idx="1"/>
          </p:nvPr>
        </p:nvSpPr>
        <p:spPr>
          <a:xfrm>
            <a:off x="323528" y="874514"/>
            <a:ext cx="6912768" cy="3394472"/>
          </a:xfrm>
        </p:spPr>
        <p:txBody>
          <a:bodyPr/>
          <a:lstStyle/>
          <a:p>
            <a:pPr marL="0" indent="0">
              <a:spcBef>
                <a:spcPts val="0"/>
              </a:spcBef>
              <a:spcAft>
                <a:spcPts val="1200"/>
              </a:spcAft>
              <a:buNone/>
            </a:pPr>
            <a:r>
              <a:rPr lang="en-GB" sz="1200" dirty="0">
                <a:solidFill>
                  <a:srgbClr val="2A3F5E"/>
                </a:solidFill>
              </a:rPr>
              <a:t>Section 73:</a:t>
            </a:r>
          </a:p>
          <a:p>
            <a:pPr marL="0" indent="0">
              <a:buNone/>
            </a:pPr>
            <a:r>
              <a:rPr lang="en-AU" sz="1000" i="1" dirty="0">
                <a:solidFill>
                  <a:srgbClr val="2A3F5E"/>
                </a:solidFill>
              </a:rPr>
              <a:t>(1</a:t>
            </a:r>
            <a:r>
              <a:rPr lang="en-AU" sz="1100" i="1" dirty="0">
                <a:solidFill>
                  <a:srgbClr val="2A3F5E"/>
                </a:solidFill>
              </a:rPr>
              <a:t>)  An interest (the priority interest) in collateral has priority over a security interest in the collateral if:</a:t>
            </a:r>
            <a:endParaRPr lang="en-AU" sz="1100" dirty="0">
              <a:solidFill>
                <a:srgbClr val="2A3F5E"/>
              </a:solidFill>
            </a:endParaRPr>
          </a:p>
          <a:p>
            <a:pPr marL="628650" lvl="1" indent="-228600">
              <a:buAutoNum type="alphaLcParenBoth"/>
            </a:pPr>
            <a:r>
              <a:rPr lang="en-AU" sz="1100" i="1" dirty="0">
                <a:solidFill>
                  <a:srgbClr val="2A3F5E"/>
                </a:solidFill>
              </a:rPr>
              <a:t>the priority interest arises (by being created, arising or being provided for):</a:t>
            </a:r>
            <a:endParaRPr lang="en-AU" sz="1100" dirty="0">
              <a:solidFill>
                <a:srgbClr val="2A3F5E"/>
              </a:solidFill>
            </a:endParaRPr>
          </a:p>
          <a:p>
            <a:pPr marL="800100" lvl="2" indent="0">
              <a:buNone/>
            </a:pPr>
            <a:r>
              <a:rPr lang="en-AU" sz="1100" i="1" dirty="0">
                <a:solidFill>
                  <a:srgbClr val="2A3F5E"/>
                </a:solidFill>
              </a:rPr>
              <a:t>(</a:t>
            </a:r>
            <a:r>
              <a:rPr lang="en-AU" sz="1100" i="1" dirty="0" err="1">
                <a:solidFill>
                  <a:srgbClr val="2A3F5E"/>
                </a:solidFill>
              </a:rPr>
              <a:t>i</a:t>
            </a:r>
            <a:r>
              <a:rPr lang="en-AU" sz="1100" i="1" dirty="0">
                <a:solidFill>
                  <a:srgbClr val="2A3F5E"/>
                </a:solidFill>
              </a:rPr>
              <a:t>)  under a law of the Commonwealth, a State or a Territory, unless the person who owns the collateral in which the priority interest is granted agrees to the interest; or</a:t>
            </a:r>
            <a:endParaRPr lang="en-AU" sz="1100" dirty="0">
              <a:solidFill>
                <a:srgbClr val="2A3F5E"/>
              </a:solidFill>
            </a:endParaRPr>
          </a:p>
          <a:p>
            <a:pPr marL="0" indent="0">
              <a:buNone/>
            </a:pPr>
            <a:r>
              <a:rPr lang="en-AU" sz="1100" i="1" dirty="0">
                <a:solidFill>
                  <a:srgbClr val="2A3F5E"/>
                </a:solidFill>
              </a:rPr>
              <a:t>                  (ii)  by operation of the general law; and</a:t>
            </a:r>
            <a:endParaRPr lang="en-AU" sz="1100" dirty="0">
              <a:solidFill>
                <a:srgbClr val="2A3F5E"/>
              </a:solidFill>
            </a:endParaRPr>
          </a:p>
          <a:p>
            <a:pPr marL="400050" lvl="1" indent="0">
              <a:buNone/>
            </a:pPr>
            <a:r>
              <a:rPr lang="en-AU" sz="1100" i="1" dirty="0">
                <a:solidFill>
                  <a:srgbClr val="2A3F5E"/>
                </a:solidFill>
              </a:rPr>
              <a:t>(b)  the priority interest </a:t>
            </a:r>
            <a:r>
              <a:rPr lang="en-AU" sz="1100" b="1" i="1" u="sng" dirty="0">
                <a:solidFill>
                  <a:srgbClr val="2A3F5E"/>
                </a:solidFill>
              </a:rPr>
              <a:t>arises in relation to providing goods or services in the ordinary course of business</a:t>
            </a:r>
            <a:r>
              <a:rPr lang="en-AU" sz="1100" i="1" dirty="0">
                <a:solidFill>
                  <a:srgbClr val="2A3F5E"/>
                </a:solidFill>
              </a:rPr>
              <a:t>; and</a:t>
            </a:r>
            <a:endParaRPr lang="en-AU" sz="1100" dirty="0">
              <a:solidFill>
                <a:srgbClr val="2A3F5E"/>
              </a:solidFill>
            </a:endParaRPr>
          </a:p>
          <a:p>
            <a:pPr marL="400050" lvl="1" indent="0">
              <a:buNone/>
            </a:pPr>
            <a:r>
              <a:rPr lang="en-AU" sz="1100" i="1" dirty="0">
                <a:solidFill>
                  <a:srgbClr val="2A3F5E"/>
                </a:solidFill>
              </a:rPr>
              <a:t>(c)  the person </a:t>
            </a:r>
            <a:r>
              <a:rPr lang="en-AU" sz="1100" b="1" i="1" u="sng" dirty="0">
                <a:solidFill>
                  <a:srgbClr val="2A3F5E"/>
                </a:solidFill>
              </a:rPr>
              <a:t>who holds the priority interest provided</a:t>
            </a:r>
            <a:r>
              <a:rPr lang="en-AU" sz="1100" i="1" dirty="0">
                <a:solidFill>
                  <a:srgbClr val="2A3F5E"/>
                </a:solidFill>
              </a:rPr>
              <a:t> those goods or services; and</a:t>
            </a:r>
            <a:endParaRPr lang="en-AU" sz="1100" dirty="0">
              <a:solidFill>
                <a:srgbClr val="2A3F5E"/>
              </a:solidFill>
            </a:endParaRPr>
          </a:p>
          <a:p>
            <a:pPr marL="400050" lvl="1" indent="0">
              <a:buNone/>
            </a:pPr>
            <a:r>
              <a:rPr lang="en-AU" sz="1100" i="1" dirty="0">
                <a:solidFill>
                  <a:srgbClr val="2A3F5E"/>
                </a:solidFill>
              </a:rPr>
              <a:t>(d)  </a:t>
            </a:r>
            <a:r>
              <a:rPr lang="en-AU" sz="1100" b="1" i="1" u="sng" dirty="0">
                <a:solidFill>
                  <a:srgbClr val="2A3F5E"/>
                </a:solidFill>
              </a:rPr>
              <a:t>no law of the Commonwealth, a State or a Territory provides for the priority between the priority interest and the security interest</a:t>
            </a:r>
            <a:r>
              <a:rPr lang="en-AU" sz="1100" i="1" dirty="0">
                <a:solidFill>
                  <a:srgbClr val="2A3F5E"/>
                </a:solidFill>
              </a:rPr>
              <a:t>; and</a:t>
            </a:r>
            <a:endParaRPr lang="en-AU" sz="1100" dirty="0">
              <a:solidFill>
                <a:srgbClr val="2A3F5E"/>
              </a:solidFill>
            </a:endParaRPr>
          </a:p>
          <a:p>
            <a:pPr marL="0" indent="0">
              <a:buNone/>
            </a:pPr>
            <a:r>
              <a:rPr lang="en-AU" sz="1100" i="1" dirty="0">
                <a:solidFill>
                  <a:srgbClr val="2A3F5E"/>
                </a:solidFill>
              </a:rPr>
              <a:t> </a:t>
            </a:r>
            <a:endParaRPr lang="en-AU" sz="1100" dirty="0">
              <a:solidFill>
                <a:srgbClr val="2A3F5E"/>
              </a:solidFill>
            </a:endParaRPr>
          </a:p>
          <a:p>
            <a:pPr marL="800100" lvl="2" indent="0">
              <a:buNone/>
            </a:pPr>
            <a:r>
              <a:rPr lang="en-AU" sz="1100" i="1" dirty="0">
                <a:solidFill>
                  <a:srgbClr val="2A3F5E"/>
                </a:solidFill>
              </a:rPr>
              <a:t>Example: A law of the Commonwealth, a State or a Territory to which subsection (2) applies is a law that provides for the priority between the priority interest and the security interest.</a:t>
            </a:r>
            <a:endParaRPr lang="en-AU" sz="1100" dirty="0">
              <a:solidFill>
                <a:srgbClr val="2A3F5E"/>
              </a:solidFill>
            </a:endParaRPr>
          </a:p>
          <a:p>
            <a:pPr marL="0" indent="0">
              <a:buNone/>
            </a:pPr>
            <a:r>
              <a:rPr lang="en-AU" sz="1100" i="1" dirty="0">
                <a:solidFill>
                  <a:srgbClr val="2A3F5E"/>
                </a:solidFill>
              </a:rPr>
              <a:t> </a:t>
            </a:r>
            <a:endParaRPr lang="en-AU" sz="1100" dirty="0">
              <a:solidFill>
                <a:srgbClr val="2A3F5E"/>
              </a:solidFill>
            </a:endParaRPr>
          </a:p>
          <a:p>
            <a:pPr marL="400050" lvl="1" indent="0">
              <a:buNone/>
            </a:pPr>
            <a:r>
              <a:rPr lang="en-AU" sz="1100" i="1" dirty="0">
                <a:solidFill>
                  <a:srgbClr val="2A3F5E"/>
                </a:solidFill>
              </a:rPr>
              <a:t>(e)  the person who holds the priority interest </a:t>
            </a:r>
            <a:r>
              <a:rPr lang="en-AU" sz="1100" b="1" i="1" u="sng" dirty="0">
                <a:solidFill>
                  <a:srgbClr val="2A3F5E"/>
                </a:solidFill>
              </a:rPr>
              <a:t>acquired the interest without actual knowledge</a:t>
            </a:r>
            <a:r>
              <a:rPr lang="en-AU" sz="1100" i="1" dirty="0">
                <a:solidFill>
                  <a:srgbClr val="2A3F5E"/>
                </a:solidFill>
              </a:rPr>
              <a:t> that the acquisition constitutes a breach of the security agreement that provides for the security interest.</a:t>
            </a:r>
            <a:endParaRPr lang="en-AU" sz="1100" dirty="0">
              <a:solidFill>
                <a:srgbClr val="2A3F5E"/>
              </a:solidFill>
            </a:endParaRPr>
          </a:p>
          <a:p>
            <a:pPr marL="0" indent="0">
              <a:buNone/>
            </a:pPr>
            <a:r>
              <a:rPr lang="en-AU" sz="1100" i="1" dirty="0">
                <a:solidFill>
                  <a:srgbClr val="2A3F5E"/>
                </a:solidFill>
              </a:rPr>
              <a:t> </a:t>
            </a:r>
            <a:endParaRPr lang="en-AU" sz="1100" dirty="0">
              <a:solidFill>
                <a:srgbClr val="2A3F5E"/>
              </a:solidFill>
            </a:endParaRPr>
          </a:p>
          <a:p>
            <a:pPr marL="800100" lvl="2" indent="0">
              <a:buNone/>
            </a:pPr>
            <a:r>
              <a:rPr lang="en-AU" sz="1100" i="1" dirty="0">
                <a:solidFill>
                  <a:srgbClr val="2A3F5E"/>
                </a:solidFill>
              </a:rPr>
              <a:t>Note: The priority interest might be an interest to which this Act would otherwise not apply </a:t>
            </a:r>
            <a:r>
              <a:rPr lang="en-AU" sz="1100" dirty="0">
                <a:solidFill>
                  <a:srgbClr val="2A3F5E"/>
                </a:solidFill>
              </a:rPr>
              <a:t>(see subsection 8(2)).</a:t>
            </a:r>
          </a:p>
          <a:p>
            <a:pPr marL="0" indent="0">
              <a:spcBef>
                <a:spcPts val="0"/>
              </a:spcBef>
              <a:spcAft>
                <a:spcPts val="1200"/>
              </a:spcAft>
              <a:buNone/>
            </a:pPr>
            <a:endParaRPr lang="en-GB" sz="1600" dirty="0"/>
          </a:p>
          <a:p>
            <a:pPr marL="0" indent="0">
              <a:spcBef>
                <a:spcPts val="0"/>
              </a:spcBef>
              <a:spcAft>
                <a:spcPts val="1200"/>
              </a:spcAft>
              <a:buNone/>
            </a:pPr>
            <a:endParaRPr lang="en-GB" sz="1600" dirty="0"/>
          </a:p>
          <a:p>
            <a:pPr>
              <a:spcBef>
                <a:spcPts val="0"/>
              </a:spcBef>
              <a:spcAft>
                <a:spcPts val="1200"/>
              </a:spcAft>
            </a:pPr>
            <a:endParaRPr lang="en-GB" sz="1600" dirty="0"/>
          </a:p>
          <a:p>
            <a:pPr marL="0" indent="0">
              <a:spcBef>
                <a:spcPts val="0"/>
              </a:spcBef>
              <a:spcAft>
                <a:spcPts val="1200"/>
              </a:spcAft>
              <a:buNone/>
            </a:pPr>
            <a:endParaRPr lang="en-GB" sz="1600" dirty="0"/>
          </a:p>
          <a:p>
            <a:pPr>
              <a:spcBef>
                <a:spcPts val="0"/>
              </a:spcBef>
              <a:spcAft>
                <a:spcPts val="1200"/>
              </a:spcAft>
            </a:pPr>
            <a:endParaRPr lang="en-GB" dirty="0"/>
          </a:p>
          <a:p>
            <a:pPr lvl="1">
              <a:spcBef>
                <a:spcPts val="0"/>
              </a:spcBef>
              <a:spcAft>
                <a:spcPts val="1200"/>
              </a:spcAft>
            </a:pPr>
            <a:endParaRPr lang="en-GB" dirty="0"/>
          </a:p>
          <a:p>
            <a:pPr>
              <a:spcBef>
                <a:spcPts val="0"/>
              </a:spcBef>
              <a:spcAft>
                <a:spcPts val="1200"/>
              </a:spcAft>
            </a:pPr>
            <a:endParaRPr lang="en-AU" dirty="0"/>
          </a:p>
        </p:txBody>
      </p:sp>
      <p:pic>
        <p:nvPicPr>
          <p:cNvPr id="6" name="Picture Placeholder 5" descr="A person in a suit and tie&#10;&#10;Description automatically generated with medium confidence">
            <a:extLst>
              <a:ext uri="{FF2B5EF4-FFF2-40B4-BE49-F238E27FC236}">
                <a16:creationId xmlns:a16="http://schemas.microsoft.com/office/drawing/2014/main" id="{3B781A97-C7B8-3647-956E-FC4846D38D00}"/>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977" b="977"/>
          <a:stretch>
            <a:fillRect/>
          </a:stretch>
        </p:blipFill>
        <p:spPr/>
      </p:pic>
    </p:spTree>
    <p:extLst>
      <p:ext uri="{BB962C8B-B14F-4D97-AF65-F5344CB8AC3E}">
        <p14:creationId xmlns:p14="http://schemas.microsoft.com/office/powerpoint/2010/main" val="11808365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C4806-D030-4022-A04B-4BE3DB6C9FF2}"/>
              </a:ext>
            </a:extLst>
          </p:cNvPr>
          <p:cNvSpPr>
            <a:spLocks noGrp="1"/>
          </p:cNvSpPr>
          <p:nvPr>
            <p:ph type="title"/>
          </p:nvPr>
        </p:nvSpPr>
        <p:spPr/>
        <p:txBody>
          <a:bodyPr anchor="ctr">
            <a:normAutofit/>
          </a:bodyPr>
          <a:lstStyle/>
          <a:p>
            <a:r>
              <a:rPr lang="en-AU" sz="1800" b="1" dirty="0">
                <a:solidFill>
                  <a:srgbClr val="2A3F5E"/>
                </a:solidFill>
              </a:rPr>
              <a:t>Conditions for priority of non consensual interests </a:t>
            </a:r>
          </a:p>
        </p:txBody>
      </p:sp>
      <p:sp>
        <p:nvSpPr>
          <p:cNvPr id="3" name="Content Placeholder 2">
            <a:extLst>
              <a:ext uri="{FF2B5EF4-FFF2-40B4-BE49-F238E27FC236}">
                <a16:creationId xmlns:a16="http://schemas.microsoft.com/office/drawing/2014/main" id="{315DE34A-EE2D-4798-84BE-A053F180B083}"/>
              </a:ext>
            </a:extLst>
          </p:cNvPr>
          <p:cNvSpPr>
            <a:spLocks noGrp="1"/>
          </p:cNvSpPr>
          <p:nvPr>
            <p:ph idx="1"/>
          </p:nvPr>
        </p:nvSpPr>
        <p:spPr>
          <a:xfrm>
            <a:off x="323528" y="874514"/>
            <a:ext cx="6912768" cy="3394472"/>
          </a:xfrm>
        </p:spPr>
        <p:txBody>
          <a:bodyPr/>
          <a:lstStyle/>
          <a:p>
            <a:pPr marL="0" indent="0">
              <a:spcBef>
                <a:spcPts val="0"/>
              </a:spcBef>
              <a:spcAft>
                <a:spcPts val="1200"/>
              </a:spcAft>
              <a:buNone/>
            </a:pPr>
            <a:r>
              <a:rPr lang="en-GB" sz="1400" dirty="0">
                <a:solidFill>
                  <a:srgbClr val="2A3F5E"/>
                </a:solidFill>
              </a:rPr>
              <a:t>Key Points:</a:t>
            </a:r>
          </a:p>
          <a:p>
            <a:pPr>
              <a:spcBef>
                <a:spcPts val="0"/>
              </a:spcBef>
              <a:spcAft>
                <a:spcPts val="1200"/>
              </a:spcAft>
            </a:pPr>
            <a:r>
              <a:rPr lang="en-GB" sz="1400" dirty="0">
                <a:solidFill>
                  <a:srgbClr val="2A3F5E"/>
                </a:solidFill>
              </a:rPr>
              <a:t>Non consensual interest has priority over security interest on certain conditions</a:t>
            </a:r>
          </a:p>
          <a:p>
            <a:pPr>
              <a:spcBef>
                <a:spcPts val="0"/>
              </a:spcBef>
              <a:spcAft>
                <a:spcPts val="1200"/>
              </a:spcAft>
            </a:pPr>
            <a:r>
              <a:rPr lang="en-GB" sz="1400" dirty="0">
                <a:solidFill>
                  <a:srgbClr val="2A3F5E"/>
                </a:solidFill>
              </a:rPr>
              <a:t>Must arise in relation to provision of goods or services in ordinary course of business</a:t>
            </a:r>
          </a:p>
          <a:p>
            <a:pPr>
              <a:spcBef>
                <a:spcPts val="0"/>
              </a:spcBef>
              <a:spcAft>
                <a:spcPts val="1200"/>
              </a:spcAft>
            </a:pPr>
            <a:r>
              <a:rPr lang="en-GB" sz="1400" dirty="0">
                <a:solidFill>
                  <a:srgbClr val="2A3F5E"/>
                </a:solidFill>
              </a:rPr>
              <a:t>Person holding the interest must provide the goods or services</a:t>
            </a:r>
          </a:p>
          <a:p>
            <a:pPr>
              <a:spcBef>
                <a:spcPts val="0"/>
              </a:spcBef>
              <a:spcAft>
                <a:spcPts val="1200"/>
              </a:spcAft>
            </a:pPr>
            <a:r>
              <a:rPr lang="en-GB" sz="1400" dirty="0">
                <a:solidFill>
                  <a:srgbClr val="2A3F5E"/>
                </a:solidFill>
              </a:rPr>
              <a:t>No law of the commonwealth or state or territory provides for the priority between them</a:t>
            </a:r>
          </a:p>
          <a:p>
            <a:pPr>
              <a:spcBef>
                <a:spcPts val="0"/>
              </a:spcBef>
              <a:spcAft>
                <a:spcPts val="1200"/>
              </a:spcAft>
            </a:pPr>
            <a:r>
              <a:rPr lang="en-GB" sz="1400" dirty="0">
                <a:solidFill>
                  <a:srgbClr val="2A3F5E"/>
                </a:solidFill>
              </a:rPr>
              <a:t>Interest is acquired without actual knowledge that acquisition will constate a breach of security interest </a:t>
            </a:r>
          </a:p>
          <a:p>
            <a:pPr marL="0" indent="0">
              <a:spcBef>
                <a:spcPts val="0"/>
              </a:spcBef>
              <a:spcAft>
                <a:spcPts val="1200"/>
              </a:spcAft>
              <a:buNone/>
            </a:pPr>
            <a:r>
              <a:rPr lang="en-GB" sz="1400" dirty="0">
                <a:solidFill>
                  <a:srgbClr val="2A3F5E"/>
                </a:solidFill>
              </a:rPr>
              <a:t>NB s140 mandates the distribution of sale proceeds by a security interest holder to a non-consensual interest that has priority and s148 deals with aspects of data recording.  </a:t>
            </a:r>
          </a:p>
          <a:p>
            <a:pPr marL="0" indent="0">
              <a:spcBef>
                <a:spcPts val="0"/>
              </a:spcBef>
              <a:spcAft>
                <a:spcPts val="1200"/>
              </a:spcAft>
              <a:buNone/>
            </a:pPr>
            <a:endParaRPr lang="en-GB" sz="1600" dirty="0"/>
          </a:p>
          <a:p>
            <a:pPr>
              <a:spcBef>
                <a:spcPts val="0"/>
              </a:spcBef>
              <a:spcAft>
                <a:spcPts val="1200"/>
              </a:spcAft>
            </a:pPr>
            <a:endParaRPr lang="en-GB" sz="1600" dirty="0"/>
          </a:p>
          <a:p>
            <a:pPr marL="0" indent="0">
              <a:spcBef>
                <a:spcPts val="0"/>
              </a:spcBef>
              <a:spcAft>
                <a:spcPts val="1200"/>
              </a:spcAft>
              <a:buNone/>
            </a:pPr>
            <a:endParaRPr lang="en-GB" sz="1600" dirty="0"/>
          </a:p>
          <a:p>
            <a:pPr>
              <a:spcBef>
                <a:spcPts val="0"/>
              </a:spcBef>
              <a:spcAft>
                <a:spcPts val="1200"/>
              </a:spcAft>
            </a:pPr>
            <a:endParaRPr lang="en-GB" dirty="0"/>
          </a:p>
          <a:p>
            <a:pPr lvl="1">
              <a:spcBef>
                <a:spcPts val="0"/>
              </a:spcBef>
              <a:spcAft>
                <a:spcPts val="1200"/>
              </a:spcAft>
            </a:pPr>
            <a:endParaRPr lang="en-GB" dirty="0"/>
          </a:p>
          <a:p>
            <a:pPr>
              <a:spcBef>
                <a:spcPts val="0"/>
              </a:spcBef>
              <a:spcAft>
                <a:spcPts val="1200"/>
              </a:spcAft>
            </a:pPr>
            <a:endParaRPr lang="en-AU" dirty="0"/>
          </a:p>
        </p:txBody>
      </p:sp>
      <p:pic>
        <p:nvPicPr>
          <p:cNvPr id="6" name="Picture Placeholder 5" descr="A person in a suit and tie&#10;&#10;Description automatically generated with medium confidence">
            <a:extLst>
              <a:ext uri="{FF2B5EF4-FFF2-40B4-BE49-F238E27FC236}">
                <a16:creationId xmlns:a16="http://schemas.microsoft.com/office/drawing/2014/main" id="{3B781A97-C7B8-3647-956E-FC4846D38D00}"/>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977" b="977"/>
          <a:stretch>
            <a:fillRect/>
          </a:stretch>
        </p:blipFill>
        <p:spPr/>
      </p:pic>
    </p:spTree>
    <p:extLst>
      <p:ext uri="{BB962C8B-B14F-4D97-AF65-F5344CB8AC3E}">
        <p14:creationId xmlns:p14="http://schemas.microsoft.com/office/powerpoint/2010/main" val="6248464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C4806-D030-4022-A04B-4BE3DB6C9FF2}"/>
              </a:ext>
            </a:extLst>
          </p:cNvPr>
          <p:cNvSpPr>
            <a:spLocks noGrp="1"/>
          </p:cNvSpPr>
          <p:nvPr>
            <p:ph type="title"/>
          </p:nvPr>
        </p:nvSpPr>
        <p:spPr/>
        <p:txBody>
          <a:bodyPr anchor="ctr">
            <a:normAutofit/>
          </a:bodyPr>
          <a:lstStyle/>
          <a:p>
            <a:r>
              <a:rPr lang="en-AU" sz="1800" b="1" dirty="0">
                <a:solidFill>
                  <a:srgbClr val="2A3F5E"/>
                </a:solidFill>
              </a:rPr>
              <a:t>ACLFTA </a:t>
            </a:r>
            <a:br>
              <a:rPr lang="en-AU" sz="1800" b="1" dirty="0">
                <a:solidFill>
                  <a:srgbClr val="2A3F5E"/>
                </a:solidFill>
              </a:rPr>
            </a:br>
            <a:endParaRPr lang="en-AU" sz="1800" b="1" dirty="0">
              <a:solidFill>
                <a:srgbClr val="2A3F5E"/>
              </a:solidFill>
            </a:endParaRPr>
          </a:p>
        </p:txBody>
      </p:sp>
      <p:sp>
        <p:nvSpPr>
          <p:cNvPr id="3" name="Content Placeholder 2">
            <a:extLst>
              <a:ext uri="{FF2B5EF4-FFF2-40B4-BE49-F238E27FC236}">
                <a16:creationId xmlns:a16="http://schemas.microsoft.com/office/drawing/2014/main" id="{315DE34A-EE2D-4798-84BE-A053F180B083}"/>
              </a:ext>
            </a:extLst>
          </p:cNvPr>
          <p:cNvSpPr>
            <a:spLocks noGrp="1"/>
          </p:cNvSpPr>
          <p:nvPr>
            <p:ph idx="1"/>
          </p:nvPr>
        </p:nvSpPr>
        <p:spPr>
          <a:xfrm>
            <a:off x="323528" y="874514"/>
            <a:ext cx="6912768" cy="3394472"/>
          </a:xfrm>
        </p:spPr>
        <p:txBody>
          <a:bodyPr/>
          <a:lstStyle/>
          <a:p>
            <a:pPr marL="0" indent="0">
              <a:spcBef>
                <a:spcPts val="0"/>
              </a:spcBef>
              <a:spcAft>
                <a:spcPts val="1200"/>
              </a:spcAft>
              <a:buNone/>
            </a:pPr>
            <a:r>
              <a:rPr lang="en-GB" sz="1400" dirty="0">
                <a:solidFill>
                  <a:srgbClr val="2A3F5E"/>
                </a:solidFill>
              </a:rPr>
              <a:t>Key Points:</a:t>
            </a:r>
          </a:p>
          <a:p>
            <a:pPr marL="0" indent="0">
              <a:spcBef>
                <a:spcPts val="0"/>
              </a:spcBef>
              <a:spcAft>
                <a:spcPts val="1200"/>
              </a:spcAft>
              <a:buNone/>
            </a:pPr>
            <a:r>
              <a:rPr lang="en-GB" sz="1400" dirty="0">
                <a:solidFill>
                  <a:srgbClr val="2A3F5E"/>
                </a:solidFill>
              </a:rPr>
              <a:t>A statutory lien may arise under the </a:t>
            </a:r>
            <a:r>
              <a:rPr lang="en-GB" sz="1400" i="1" dirty="0">
                <a:solidFill>
                  <a:srgbClr val="2A3F5E"/>
                </a:solidFill>
              </a:rPr>
              <a:t>Australian Consumer Law and Fair Trading Act 2012 </a:t>
            </a:r>
            <a:r>
              <a:rPr lang="en-GB" sz="1400" dirty="0">
                <a:solidFill>
                  <a:srgbClr val="2A3F5E"/>
                </a:solidFill>
              </a:rPr>
              <a:t>(Vic) (ACLFTA) to dispose of the uncollected goods, or similar legislation in the other states and territories.  </a:t>
            </a:r>
          </a:p>
          <a:p>
            <a:pPr marL="0" indent="0">
              <a:spcBef>
                <a:spcPts val="0"/>
              </a:spcBef>
              <a:spcAft>
                <a:spcPts val="1200"/>
              </a:spcAft>
              <a:buNone/>
            </a:pPr>
            <a:r>
              <a:rPr lang="en-GB" sz="1400" dirty="0">
                <a:solidFill>
                  <a:srgbClr val="2A3F5E"/>
                </a:solidFill>
              </a:rPr>
              <a:t>In order to obtain a statutory lien under the ACLFTA, the applicant must demonstrate that it holds the goods as a bailee, and that it is entitled by some lawful right to payment before the goods are taken away by the bailor.</a:t>
            </a:r>
          </a:p>
          <a:p>
            <a:pPr marL="0" indent="0">
              <a:spcBef>
                <a:spcPts val="0"/>
              </a:spcBef>
              <a:spcAft>
                <a:spcPts val="1200"/>
              </a:spcAft>
              <a:buNone/>
            </a:pPr>
            <a:r>
              <a:rPr lang="en-GB" sz="1400" dirty="0">
                <a:solidFill>
                  <a:srgbClr val="2A3F5E"/>
                </a:solidFill>
              </a:rPr>
              <a:t>In each of Scandi and Jayfield, the lawful right relied on by the applicant included (among other things) their equitable liens.   In Tasman the applicant relied on its contractual lien. </a:t>
            </a:r>
          </a:p>
          <a:p>
            <a:pPr marL="0" indent="0">
              <a:spcBef>
                <a:spcPts val="0"/>
              </a:spcBef>
              <a:spcAft>
                <a:spcPts val="1200"/>
              </a:spcAft>
              <a:buNone/>
            </a:pPr>
            <a:r>
              <a:rPr lang="en-GB" sz="1400" dirty="0">
                <a:solidFill>
                  <a:srgbClr val="2A3F5E"/>
                </a:solidFill>
              </a:rPr>
              <a:t>The right to payment may be lost if it is a security interest.  In such cases the applicant might still rely on an alternate non consensual right in order to avail itself of the statutory lien.  </a:t>
            </a:r>
          </a:p>
          <a:p>
            <a:pPr marL="0" indent="0">
              <a:spcBef>
                <a:spcPts val="0"/>
              </a:spcBef>
              <a:spcAft>
                <a:spcPts val="1200"/>
              </a:spcAft>
              <a:buNone/>
            </a:pPr>
            <a:endParaRPr lang="en-GB" sz="1600" dirty="0"/>
          </a:p>
          <a:p>
            <a:pPr marL="0" indent="0">
              <a:spcBef>
                <a:spcPts val="0"/>
              </a:spcBef>
              <a:spcAft>
                <a:spcPts val="1200"/>
              </a:spcAft>
              <a:buNone/>
            </a:pPr>
            <a:endParaRPr lang="en-GB" sz="1600" dirty="0"/>
          </a:p>
          <a:p>
            <a:pPr>
              <a:spcBef>
                <a:spcPts val="0"/>
              </a:spcBef>
              <a:spcAft>
                <a:spcPts val="1200"/>
              </a:spcAft>
            </a:pPr>
            <a:endParaRPr lang="en-GB" sz="1600" dirty="0"/>
          </a:p>
          <a:p>
            <a:pPr marL="0" indent="0">
              <a:spcBef>
                <a:spcPts val="0"/>
              </a:spcBef>
              <a:spcAft>
                <a:spcPts val="1200"/>
              </a:spcAft>
              <a:buNone/>
            </a:pPr>
            <a:endParaRPr lang="en-GB" sz="1600" dirty="0"/>
          </a:p>
          <a:p>
            <a:pPr>
              <a:spcBef>
                <a:spcPts val="0"/>
              </a:spcBef>
              <a:spcAft>
                <a:spcPts val="1200"/>
              </a:spcAft>
            </a:pPr>
            <a:endParaRPr lang="en-GB" dirty="0"/>
          </a:p>
          <a:p>
            <a:pPr lvl="1">
              <a:spcBef>
                <a:spcPts val="0"/>
              </a:spcBef>
              <a:spcAft>
                <a:spcPts val="1200"/>
              </a:spcAft>
            </a:pPr>
            <a:endParaRPr lang="en-GB" dirty="0"/>
          </a:p>
          <a:p>
            <a:pPr>
              <a:spcBef>
                <a:spcPts val="0"/>
              </a:spcBef>
              <a:spcAft>
                <a:spcPts val="1200"/>
              </a:spcAft>
            </a:pPr>
            <a:endParaRPr lang="en-AU" dirty="0"/>
          </a:p>
        </p:txBody>
      </p:sp>
      <p:pic>
        <p:nvPicPr>
          <p:cNvPr id="6" name="Picture Placeholder 5" descr="A person in a suit and tie&#10;&#10;Description automatically generated with medium confidence">
            <a:extLst>
              <a:ext uri="{FF2B5EF4-FFF2-40B4-BE49-F238E27FC236}">
                <a16:creationId xmlns:a16="http://schemas.microsoft.com/office/drawing/2014/main" id="{3B781A97-C7B8-3647-956E-FC4846D38D00}"/>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977" b="977"/>
          <a:stretch>
            <a:fillRect/>
          </a:stretch>
        </p:blipFill>
        <p:spPr/>
      </p:pic>
    </p:spTree>
    <p:extLst>
      <p:ext uri="{BB962C8B-B14F-4D97-AF65-F5344CB8AC3E}">
        <p14:creationId xmlns:p14="http://schemas.microsoft.com/office/powerpoint/2010/main" val="5011435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C4806-D030-4022-A04B-4BE3DB6C9FF2}"/>
              </a:ext>
            </a:extLst>
          </p:cNvPr>
          <p:cNvSpPr>
            <a:spLocks noGrp="1"/>
          </p:cNvSpPr>
          <p:nvPr>
            <p:ph type="title"/>
          </p:nvPr>
        </p:nvSpPr>
        <p:spPr/>
        <p:txBody>
          <a:bodyPr anchor="ctr">
            <a:normAutofit/>
          </a:bodyPr>
          <a:lstStyle/>
          <a:p>
            <a:r>
              <a:rPr lang="en-AU" sz="2000" b="1" dirty="0">
                <a:solidFill>
                  <a:srgbClr val="2A3F5E"/>
                </a:solidFill>
              </a:rPr>
              <a:t>Conclusions</a:t>
            </a:r>
            <a:r>
              <a:rPr lang="en-AU" sz="1800" b="1" dirty="0">
                <a:solidFill>
                  <a:srgbClr val="2A3F5E"/>
                </a:solidFill>
              </a:rPr>
              <a:t> </a:t>
            </a:r>
            <a:br>
              <a:rPr lang="en-AU" sz="1800" b="1" dirty="0">
                <a:solidFill>
                  <a:srgbClr val="2A3F5E"/>
                </a:solidFill>
              </a:rPr>
            </a:br>
            <a:endParaRPr lang="en-AU" sz="1800" b="1" dirty="0">
              <a:solidFill>
                <a:srgbClr val="2A3F5E"/>
              </a:solidFill>
            </a:endParaRPr>
          </a:p>
        </p:txBody>
      </p:sp>
      <p:sp>
        <p:nvSpPr>
          <p:cNvPr id="3" name="Content Placeholder 2">
            <a:extLst>
              <a:ext uri="{FF2B5EF4-FFF2-40B4-BE49-F238E27FC236}">
                <a16:creationId xmlns:a16="http://schemas.microsoft.com/office/drawing/2014/main" id="{315DE34A-EE2D-4798-84BE-A053F180B083}"/>
              </a:ext>
            </a:extLst>
          </p:cNvPr>
          <p:cNvSpPr>
            <a:spLocks noGrp="1"/>
          </p:cNvSpPr>
          <p:nvPr>
            <p:ph idx="1"/>
          </p:nvPr>
        </p:nvSpPr>
        <p:spPr>
          <a:xfrm>
            <a:off x="323528" y="874514"/>
            <a:ext cx="6912768" cy="3394472"/>
          </a:xfrm>
        </p:spPr>
        <p:txBody>
          <a:bodyPr/>
          <a:lstStyle/>
          <a:p>
            <a:pPr marL="0" indent="0">
              <a:spcBef>
                <a:spcPts val="0"/>
              </a:spcBef>
              <a:spcAft>
                <a:spcPts val="1200"/>
              </a:spcAft>
              <a:buNone/>
            </a:pPr>
            <a:r>
              <a:rPr lang="en-GB" sz="1600" dirty="0">
                <a:solidFill>
                  <a:srgbClr val="2A3F5E"/>
                </a:solidFill>
              </a:rPr>
              <a:t>Key </a:t>
            </a:r>
            <a:r>
              <a:rPr lang="en-GB" sz="1600" dirty="0" err="1">
                <a:solidFill>
                  <a:srgbClr val="2A3F5E"/>
                </a:solidFill>
              </a:rPr>
              <a:t>takeouts</a:t>
            </a:r>
            <a:r>
              <a:rPr lang="en-GB" sz="1600" dirty="0">
                <a:solidFill>
                  <a:srgbClr val="2A3F5E"/>
                </a:solidFill>
              </a:rPr>
              <a:t>:</a:t>
            </a:r>
          </a:p>
          <a:p>
            <a:r>
              <a:rPr lang="en-AU" sz="1600" dirty="0">
                <a:solidFill>
                  <a:srgbClr val="2A3F5E"/>
                </a:solidFill>
              </a:rPr>
              <a:t>Is there a security interest?</a:t>
            </a:r>
          </a:p>
          <a:p>
            <a:r>
              <a:rPr lang="en-AU" sz="1600" dirty="0">
                <a:solidFill>
                  <a:srgbClr val="2A3F5E"/>
                </a:solidFill>
              </a:rPr>
              <a:t>Is it registered or perfected by possession?</a:t>
            </a:r>
          </a:p>
          <a:p>
            <a:r>
              <a:rPr lang="en-AU" sz="1600" dirty="0">
                <a:solidFill>
                  <a:srgbClr val="2A3F5E"/>
                </a:solidFill>
              </a:rPr>
              <a:t>Is there an alternate non-consensual interest in the property to which the PPSA does not apply? </a:t>
            </a:r>
          </a:p>
          <a:p>
            <a:r>
              <a:rPr lang="en-AU" sz="1600" dirty="0">
                <a:solidFill>
                  <a:srgbClr val="2A3F5E"/>
                </a:solidFill>
              </a:rPr>
              <a:t>Does the non-consensual interest have priority under s73 of the PPSR?</a:t>
            </a:r>
          </a:p>
          <a:p>
            <a:pPr marL="0" indent="0">
              <a:spcBef>
                <a:spcPts val="0"/>
              </a:spcBef>
              <a:spcAft>
                <a:spcPts val="1200"/>
              </a:spcAft>
              <a:buNone/>
            </a:pPr>
            <a:endParaRPr lang="en-GB" sz="1600" dirty="0">
              <a:solidFill>
                <a:srgbClr val="2A3F5E"/>
              </a:solidFill>
            </a:endParaRPr>
          </a:p>
          <a:p>
            <a:pPr marL="0" indent="0">
              <a:spcBef>
                <a:spcPts val="0"/>
              </a:spcBef>
              <a:spcAft>
                <a:spcPts val="1200"/>
              </a:spcAft>
              <a:buNone/>
            </a:pPr>
            <a:endParaRPr lang="en-GB" sz="1600" dirty="0"/>
          </a:p>
          <a:p>
            <a:pPr marL="0" indent="0">
              <a:spcBef>
                <a:spcPts val="0"/>
              </a:spcBef>
              <a:spcAft>
                <a:spcPts val="1200"/>
              </a:spcAft>
              <a:buNone/>
            </a:pPr>
            <a:endParaRPr lang="en-GB" sz="1600" dirty="0"/>
          </a:p>
          <a:p>
            <a:pPr>
              <a:spcBef>
                <a:spcPts val="0"/>
              </a:spcBef>
              <a:spcAft>
                <a:spcPts val="1200"/>
              </a:spcAft>
            </a:pPr>
            <a:endParaRPr lang="en-GB" sz="1600" dirty="0"/>
          </a:p>
          <a:p>
            <a:pPr marL="0" indent="0">
              <a:spcBef>
                <a:spcPts val="0"/>
              </a:spcBef>
              <a:spcAft>
                <a:spcPts val="1200"/>
              </a:spcAft>
              <a:buNone/>
            </a:pPr>
            <a:endParaRPr lang="en-GB" sz="1600" dirty="0"/>
          </a:p>
          <a:p>
            <a:pPr>
              <a:spcBef>
                <a:spcPts val="0"/>
              </a:spcBef>
              <a:spcAft>
                <a:spcPts val="1200"/>
              </a:spcAft>
            </a:pPr>
            <a:endParaRPr lang="en-GB" dirty="0"/>
          </a:p>
          <a:p>
            <a:pPr lvl="1">
              <a:spcBef>
                <a:spcPts val="0"/>
              </a:spcBef>
              <a:spcAft>
                <a:spcPts val="1200"/>
              </a:spcAft>
            </a:pPr>
            <a:endParaRPr lang="en-GB" dirty="0"/>
          </a:p>
          <a:p>
            <a:pPr>
              <a:spcBef>
                <a:spcPts val="0"/>
              </a:spcBef>
              <a:spcAft>
                <a:spcPts val="1200"/>
              </a:spcAft>
            </a:pPr>
            <a:endParaRPr lang="en-AU" dirty="0"/>
          </a:p>
        </p:txBody>
      </p:sp>
      <p:pic>
        <p:nvPicPr>
          <p:cNvPr id="6" name="Picture Placeholder 5" descr="A person in a suit and tie&#10;&#10;Description automatically generated with medium confidence">
            <a:extLst>
              <a:ext uri="{FF2B5EF4-FFF2-40B4-BE49-F238E27FC236}">
                <a16:creationId xmlns:a16="http://schemas.microsoft.com/office/drawing/2014/main" id="{3B781A97-C7B8-3647-956E-FC4846D38D00}"/>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977" b="977"/>
          <a:stretch>
            <a:fillRect/>
          </a:stretch>
        </p:blipFill>
        <p:spPr/>
      </p:pic>
    </p:spTree>
    <p:extLst>
      <p:ext uri="{BB962C8B-B14F-4D97-AF65-F5344CB8AC3E}">
        <p14:creationId xmlns:p14="http://schemas.microsoft.com/office/powerpoint/2010/main" val="40312107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1367644" y="987575"/>
            <a:ext cx="6408712" cy="936104"/>
          </a:xfrm>
        </p:spPr>
        <p:txBody>
          <a:bodyPr/>
          <a:lstStyle/>
          <a:p>
            <a:r>
              <a:rPr lang="en-AU" dirty="0"/>
              <a:t>Questions &amp; feedback?</a:t>
            </a:r>
          </a:p>
        </p:txBody>
      </p:sp>
      <p:sp>
        <p:nvSpPr>
          <p:cNvPr id="4" name="Text Placeholder 3"/>
          <p:cNvSpPr>
            <a:spLocks noGrp="1"/>
          </p:cNvSpPr>
          <p:nvPr>
            <p:ph type="body" sz="quarter" idx="17"/>
          </p:nvPr>
        </p:nvSpPr>
        <p:spPr>
          <a:xfrm>
            <a:off x="1709710" y="2355726"/>
            <a:ext cx="5724580" cy="2448272"/>
          </a:xfrm>
        </p:spPr>
        <p:txBody>
          <a:bodyPr>
            <a:normAutofit fontScale="92500" lnSpcReduction="10000"/>
          </a:bodyPr>
          <a:lstStyle/>
          <a:p>
            <a:r>
              <a:rPr lang="en-AU" dirty="0"/>
              <a:t>Mark McKillop</a:t>
            </a:r>
          </a:p>
          <a:p>
            <a:r>
              <a:rPr lang="en-AU" dirty="0"/>
              <a:t>Barrister and Mediator</a:t>
            </a:r>
          </a:p>
          <a:p>
            <a:r>
              <a:rPr lang="en-AU" dirty="0" err="1"/>
              <a:t>Castan</a:t>
            </a:r>
            <a:r>
              <a:rPr lang="en-AU" dirty="0"/>
              <a:t> Chambers</a:t>
            </a:r>
          </a:p>
          <a:p>
            <a:endParaRPr lang="en-AU" dirty="0"/>
          </a:p>
          <a:p>
            <a:r>
              <a:rPr lang="en-AU" dirty="0" err="1"/>
              <a:t>Clerk:Foleys</a:t>
            </a:r>
            <a:endParaRPr lang="en-AU" dirty="0"/>
          </a:p>
          <a:p>
            <a:r>
              <a:rPr lang="en-AU" dirty="0"/>
              <a:t>Ph 03 9225 7592</a:t>
            </a:r>
          </a:p>
          <a:p>
            <a:r>
              <a:rPr lang="en-AU" dirty="0"/>
              <a:t>Mob 0402 891370</a:t>
            </a:r>
          </a:p>
          <a:p>
            <a:r>
              <a:rPr lang="en-AU" dirty="0"/>
              <a:t>E: </a:t>
            </a:r>
            <a:r>
              <a:rPr lang="en-AU" dirty="0">
                <a:hlinkClick r:id="rId3"/>
              </a:rPr>
              <a:t>mark.mckillop@vicbar.com.au</a:t>
            </a:r>
            <a:endParaRPr lang="en-AU" dirty="0"/>
          </a:p>
          <a:p>
            <a:r>
              <a:rPr lang="en-AU" dirty="0"/>
              <a:t>Website:  </a:t>
            </a:r>
            <a:r>
              <a:rPr lang="en-AU" dirty="0" err="1"/>
              <a:t>markmckillopbarrister.com</a:t>
            </a:r>
            <a:endParaRPr lang="en-AU" dirty="0"/>
          </a:p>
          <a:p>
            <a:endParaRPr lang="en-AU" dirty="0"/>
          </a:p>
          <a:p>
            <a:endParaRPr lang="en-AU" dirty="0"/>
          </a:p>
        </p:txBody>
      </p:sp>
    </p:spTree>
  </p:cSld>
  <p:clrMapOvr>
    <a:masterClrMapping/>
  </p:clrMapOvr>
</p:sld>
</file>

<file path=ppt/theme/theme1.xml><?xml version="1.0" encoding="utf-8"?>
<a:theme xmlns:a="http://schemas.openxmlformats.org/drawingml/2006/main" name="J8635 ARITA Generic 16_9">
  <a:themeElements>
    <a:clrScheme name="ARITA">
      <a:dk1>
        <a:srgbClr val="2A46AA"/>
      </a:dk1>
      <a:lt1>
        <a:sysClr val="window" lastClr="FFFFFF"/>
      </a:lt1>
      <a:dk2>
        <a:srgbClr val="A39D92"/>
      </a:dk2>
      <a:lt2>
        <a:srgbClr val="B11338"/>
      </a:lt2>
      <a:accent1>
        <a:srgbClr val="FA7834"/>
      </a:accent1>
      <a:accent2>
        <a:srgbClr val="82A01A"/>
      </a:accent2>
      <a:accent3>
        <a:srgbClr val="E2B51C"/>
      </a:accent3>
      <a:accent4>
        <a:srgbClr val="FFFFFF"/>
      </a:accent4>
      <a:accent5>
        <a:srgbClr val="FFFFFF"/>
      </a:accent5>
      <a:accent6>
        <a:srgbClr val="FFFFFF"/>
      </a:accent6>
      <a:hlink>
        <a:srgbClr val="0000FF"/>
      </a:hlink>
      <a:folHlink>
        <a:srgbClr val="800080"/>
      </a:folHlink>
    </a:clrScheme>
    <a:fontScheme name="Custom 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ARITA">
      <a:dk1>
        <a:srgbClr val="2A46AA"/>
      </a:dk1>
      <a:lt1>
        <a:sysClr val="window" lastClr="FFFFFF"/>
      </a:lt1>
      <a:dk2>
        <a:srgbClr val="A39D92"/>
      </a:dk2>
      <a:lt2>
        <a:srgbClr val="B11338"/>
      </a:lt2>
      <a:accent1>
        <a:srgbClr val="FA7834"/>
      </a:accent1>
      <a:accent2>
        <a:srgbClr val="82A01A"/>
      </a:accent2>
      <a:accent3>
        <a:srgbClr val="E2B51C"/>
      </a:accent3>
      <a:accent4>
        <a:srgbClr val="FFFFFF"/>
      </a:accent4>
      <a:accent5>
        <a:srgbClr val="FFFFFF"/>
      </a:accent5>
      <a:accent6>
        <a:srgbClr val="FFFFFF"/>
      </a:accent6>
      <a:hlink>
        <a:srgbClr val="0000FF"/>
      </a:hlink>
      <a:folHlink>
        <a:srgbClr val="800080"/>
      </a:folHlink>
    </a:clrScheme>
    <a:fontScheme name="Custom 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J8635 ARITA Generic 16_9">
  <a:themeElements>
    <a:clrScheme name="ARITA">
      <a:dk1>
        <a:srgbClr val="2A46AA"/>
      </a:dk1>
      <a:lt1>
        <a:sysClr val="window" lastClr="FFFFFF"/>
      </a:lt1>
      <a:dk2>
        <a:srgbClr val="A39D92"/>
      </a:dk2>
      <a:lt2>
        <a:srgbClr val="B11338"/>
      </a:lt2>
      <a:accent1>
        <a:srgbClr val="FA7834"/>
      </a:accent1>
      <a:accent2>
        <a:srgbClr val="82A01A"/>
      </a:accent2>
      <a:accent3>
        <a:srgbClr val="E2B51C"/>
      </a:accent3>
      <a:accent4>
        <a:srgbClr val="FFFFFF"/>
      </a:accent4>
      <a:accent5>
        <a:srgbClr val="FFFFFF"/>
      </a:accent5>
      <a:accent6>
        <a:srgbClr val="FFFFFF"/>
      </a:accent6>
      <a:hlink>
        <a:srgbClr val="0000FF"/>
      </a:hlink>
      <a:folHlink>
        <a:srgbClr val="800080"/>
      </a:folHlink>
    </a:clrScheme>
    <a:fontScheme name="Custom 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ARITA PowerPoint Template 2015</Template>
  <TotalTime>6526</TotalTime>
  <Words>2035</Words>
  <Application>Microsoft Office PowerPoint</Application>
  <PresentationFormat>On-screen Show (16:9)</PresentationFormat>
  <Paragraphs>224</Paragraphs>
  <Slides>23</Slides>
  <Notes>23</Notes>
  <HiddenSlides>0</HiddenSlides>
  <MMClips>0</MMClips>
  <ScaleCrop>false</ScaleCrop>
  <HeadingPairs>
    <vt:vector size="4" baseType="variant">
      <vt:variant>
        <vt:lpstr>Theme</vt:lpstr>
      </vt:variant>
      <vt:variant>
        <vt:i4>3</vt:i4>
      </vt:variant>
      <vt:variant>
        <vt:lpstr>Slide Titles</vt:lpstr>
      </vt:variant>
      <vt:variant>
        <vt:i4>23</vt:i4>
      </vt:variant>
    </vt:vector>
  </HeadingPairs>
  <TitlesOfParts>
    <vt:vector size="26" baseType="lpstr">
      <vt:lpstr>J8635 ARITA Generic 16_9</vt:lpstr>
      <vt:lpstr>Custom Design</vt:lpstr>
      <vt:lpstr>1_J8635 ARITA Generic 16_9</vt:lpstr>
      <vt:lpstr>PRACTICAL Problems Raised by Uncollected Goods under THE PPSA </vt:lpstr>
      <vt:lpstr>Practical Problems Raised by Uncollected Goods under THE PPSA  </vt:lpstr>
      <vt:lpstr>Introduction – Our Topic</vt:lpstr>
      <vt:lpstr>Introduction – Key Resources </vt:lpstr>
      <vt:lpstr>Introduction – outline of presentation</vt:lpstr>
      <vt:lpstr>Security Interest - Recap</vt:lpstr>
      <vt:lpstr>Other key concepts </vt:lpstr>
      <vt:lpstr>Commercial Landlord – security interest</vt:lpstr>
      <vt:lpstr>Commercial Landlord – deemed abandonment</vt:lpstr>
      <vt:lpstr>Commercial Landlord – Discussion Points</vt:lpstr>
      <vt:lpstr>Commercial Storer – Example Clause</vt:lpstr>
      <vt:lpstr>Commercial Storer – Discussion Points</vt:lpstr>
      <vt:lpstr>Commercial Storer – Discussion Points /2</vt:lpstr>
      <vt:lpstr>Goods processor – Bailee for Reward</vt:lpstr>
      <vt:lpstr>Non consensual interests in the goods</vt:lpstr>
      <vt:lpstr>Non consensual interests in the goods</vt:lpstr>
      <vt:lpstr>Non consensual interests in the goods</vt:lpstr>
      <vt:lpstr>Non consensual interests in the goods</vt:lpstr>
      <vt:lpstr>Non consensual interests in the goods</vt:lpstr>
      <vt:lpstr>Conditions for priority of non consensual interests </vt:lpstr>
      <vt:lpstr>ACLFTA  </vt:lpstr>
      <vt:lpstr>Conclusions  </vt:lpstr>
      <vt:lpstr>Questions &amp; feedback?</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CSpence</dc:creator>
  <cp:lastModifiedBy>Mark McKillop</cp:lastModifiedBy>
  <cp:revision>71</cp:revision>
  <dcterms:created xsi:type="dcterms:W3CDTF">2016-02-01T22:53:12Z</dcterms:created>
  <dcterms:modified xsi:type="dcterms:W3CDTF">2021-07-11T06:54:48Z</dcterms:modified>
</cp:coreProperties>
</file>