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24"/>
  </p:notesMasterIdLst>
  <p:sldIdLst>
    <p:sldId id="256" r:id="rId2"/>
    <p:sldId id="257" r:id="rId3"/>
    <p:sldId id="258" r:id="rId4"/>
    <p:sldId id="275" r:id="rId5"/>
    <p:sldId id="269" r:id="rId6"/>
    <p:sldId id="259" r:id="rId7"/>
    <p:sldId id="260" r:id="rId8"/>
    <p:sldId id="270" r:id="rId9"/>
    <p:sldId id="272" r:id="rId10"/>
    <p:sldId id="262" r:id="rId11"/>
    <p:sldId id="274" r:id="rId12"/>
    <p:sldId id="273" r:id="rId13"/>
    <p:sldId id="278" r:id="rId14"/>
    <p:sldId id="271" r:id="rId15"/>
    <p:sldId id="267" r:id="rId16"/>
    <p:sldId id="279" r:id="rId17"/>
    <p:sldId id="280" r:id="rId18"/>
    <p:sldId id="281" r:id="rId19"/>
    <p:sldId id="282" r:id="rId20"/>
    <p:sldId id="283" r:id="rId21"/>
    <p:sldId id="266"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6324"/>
  </p:normalViewPr>
  <p:slideViewPr>
    <p:cSldViewPr snapToGrid="0" snapToObjects="1">
      <p:cViewPr varScale="1">
        <p:scale>
          <a:sx n="74" d="100"/>
          <a:sy n="74" d="100"/>
        </p:scale>
        <p:origin x="200" y="6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p:scale>
          <a:sx n="140" d="100"/>
          <a:sy n="140" d="100"/>
        </p:scale>
        <p:origin x="2760" y="-28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0CC60-1C70-9C4E-A50F-2EEA5791D45E}" type="datetimeFigureOut">
              <a:rPr lang="en-US" smtClean="0"/>
              <a:t>10/5/21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4ABAB-9A4C-A347-B68E-83BABBE9B817}" type="slidenum">
              <a:rPr lang="en-US" smtClean="0"/>
              <a:t>‹#›</a:t>
            </a:fld>
            <a:endParaRPr lang="en-US"/>
          </a:p>
        </p:txBody>
      </p:sp>
    </p:spTree>
    <p:extLst>
      <p:ext uri="{BB962C8B-B14F-4D97-AF65-F5344CB8AC3E}">
        <p14:creationId xmlns:p14="http://schemas.microsoft.com/office/powerpoint/2010/main" val="289080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dvance.lexis.com/document/?pdmfid=1201008&amp;crid=9b1673f6-5c6a-4f05-91ad-c586d8168a32&amp;pddocfullpath=%2Fshared%2Fdocument%2Fanalytical-materials-au%2Furn%3AcontentItem%3A6219-XXH1-F873-B4BV-00000-00&amp;pdscrollreferenceid=PPSA.CHAP3.3-200&amp;pdtocnodeidentifier=AAGAABAABAAE&amp;ecomp=76rfk&amp;prid=4a5a6839-73ba-4d9b-a38f-e9bf5c0ae644"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dvance.lexis.com/document/?pdmfid=1201008&amp;crid=cdbf4855-9e69-47d4-9052-9b2a6d13c9ce&amp;pddocfullpath=%2Fshared%2Fdocument%2Fanalytical-materials-au%2Furn%3AcontentItem%3A6219-XXH1-F873-B4BV-00000-00&amp;pdscrollreferenceid=PPSA.CHAP3.3-1450&amp;pdtocnodeidentifier=AAGAABAABABE&amp;ecomp=76rfk&amp;prid=17392c68-ce74-41f5-a845-550ded5d544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austlii.edu.au/cgi-bin/viewdoc/au/legis/cth/consol_act/ppsa2009356/s138a.html#take"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www.austlii.edu.au/cgi-bin/viewdoc/au/legis/cth/consol_act/ppsa2009356/s10.html#defect"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austlii.edu.au/cgi-bin/viewdoc/au/legis/cth/consol_act/ppsa2009356/s10.html#amendment_demand"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www.austlii.edu.au/cgi-bin/viewdoc/au/legis/cth/consol_act/ppsa2009356/s10.html#defect" TargetMode="External"/><Relationship Id="rId4" Type="http://schemas.openxmlformats.org/officeDocument/2006/relationships/hyperlink" Target="http://www.austlii.edu.au/cgi-bin/viewdoc/au/legis/cth/consol_act/ppsa2009356/s10.html#business_day"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jade.io/article/216608/section/2850"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jade.io/article/216608"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jade.io/article/564023" TargetMode="External"/><Relationship Id="rId3" Type="http://schemas.openxmlformats.org/officeDocument/2006/relationships/hyperlink" Target="http://www.austlii.edu.au/cgi-bin/viewdoc/au/legis/cth/consol_act/ppsa2009356/s10.html#amendment_demand" TargetMode="External"/><Relationship Id="rId7" Type="http://schemas.openxmlformats.org/officeDocument/2006/relationships/hyperlink" Target="http://www.austlii.edu.au/cgi-bin/viewdoc/au/legis/cth/consol_act/ppsa2009356/s155.html#verification_statement"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www.austlii.edu.au/cgi-bin/viewdoc/au/legis/cth/consol_act/ppsa2009356/s10.html#amendment_notice" TargetMode="External"/><Relationship Id="rId5" Type="http://schemas.openxmlformats.org/officeDocument/2006/relationships/hyperlink" Target="http://www.austlii.edu.au/cgi-bin/viewdoc/au/legis/cth/consol_act/ppsa2009356/s10.html#collateral" TargetMode="External"/><Relationship Id="rId4" Type="http://schemas.openxmlformats.org/officeDocument/2006/relationships/hyperlink" Target="http://www.austlii.edu.au/cgi-bin/viewdoc/au/legis/cth/consol_act/ppsa2009356/s10.html#business_day" TargetMode="External"/><Relationship Id="rId9" Type="http://schemas.openxmlformats.org/officeDocument/2006/relationships/hyperlink" Target="https://jade.io/#_ftn61" TargetMode="Externa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jade.io/article/216652" TargetMode="External"/><Relationship Id="rId3" Type="http://schemas.openxmlformats.org/officeDocument/2006/relationships/hyperlink" Target="https://jade.io/article/804115" TargetMode="External"/><Relationship Id="rId7" Type="http://schemas.openxmlformats.org/officeDocument/2006/relationships/hyperlink" Target="https://jade.io/article/216652/section/22585"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jade.io/article/824631" TargetMode="External"/><Relationship Id="rId5" Type="http://schemas.openxmlformats.org/officeDocument/2006/relationships/hyperlink" Target="https://jade.io/article/218241/section/11116" TargetMode="External"/><Relationship Id="rId4" Type="http://schemas.openxmlformats.org/officeDocument/2006/relationships/hyperlink" Target="https://jade.io/article/218241" TargetMode="External"/><Relationship Id="rId9" Type="http://schemas.openxmlformats.org/officeDocument/2006/relationships/hyperlink" Target="https://jade.io/article/635871"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a:t>
            </a:fld>
            <a:endParaRPr lang="en-US"/>
          </a:p>
        </p:txBody>
      </p:sp>
    </p:spTree>
    <p:extLst>
      <p:ext uri="{BB962C8B-B14F-4D97-AF65-F5344CB8AC3E}">
        <p14:creationId xmlns:p14="http://schemas.microsoft.com/office/powerpoint/2010/main" val="118259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2</a:t>
            </a:fld>
            <a:endParaRPr lang="en-US"/>
          </a:p>
        </p:txBody>
      </p:sp>
    </p:spTree>
    <p:extLst>
      <p:ext uri="{BB962C8B-B14F-4D97-AF65-F5344CB8AC3E}">
        <p14:creationId xmlns:p14="http://schemas.microsoft.com/office/powerpoint/2010/main" val="183031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kern="1200" dirty="0">
                <a:solidFill>
                  <a:schemeClr val="tx1"/>
                </a:solidFill>
                <a:effectLst/>
                <a:latin typeface="+mn-lt"/>
                <a:ea typeface="+mn-ea"/>
                <a:cs typeface="+mn-cs"/>
              </a:rPr>
              <a:t>What is a PPSR Registration</a:t>
            </a:r>
          </a:p>
          <a:p>
            <a:pPr lvl="0"/>
            <a:endParaRPr lang="en-AU" sz="1200" b="1" kern="1200" dirty="0">
              <a:solidFill>
                <a:schemeClr val="tx1"/>
              </a:solidFill>
              <a:effectLst/>
              <a:latin typeface="+mn-lt"/>
              <a:ea typeface="+mn-ea"/>
              <a:cs typeface="+mn-cs"/>
            </a:endParaRPr>
          </a:p>
          <a:p>
            <a:pPr lvl="0"/>
            <a:r>
              <a:rPr lang="en-AU" sz="1200" dirty="0"/>
              <a:t>The Register:  the Registrar of Personal Properties is obliged to establish and maintain the Register:  s147(2) of the PPSA</a:t>
            </a:r>
          </a:p>
          <a:p>
            <a:pPr lvl="0"/>
            <a:endParaRPr lang="en-AU" sz="1200" dirty="0"/>
          </a:p>
          <a:p>
            <a:pPr lvl="0"/>
            <a:r>
              <a:rPr lang="en-AU" sz="1200" dirty="0"/>
              <a:t>The Register is a database owned by the Commonwealth.  </a:t>
            </a:r>
          </a:p>
          <a:p>
            <a:pPr lvl="0"/>
            <a:endParaRPr lang="en-AU" sz="1200" dirty="0"/>
          </a:p>
          <a:p>
            <a:pPr lvl="0"/>
            <a:r>
              <a:rPr lang="en-AU" sz="1200" dirty="0"/>
              <a:t>Registration does not require a copy of the security agreement under which the security interest arises to be lodged.  </a:t>
            </a:r>
          </a:p>
          <a:p>
            <a:pPr lvl="0"/>
            <a:endParaRPr lang="en-AU" sz="1200" dirty="0"/>
          </a:p>
          <a:p>
            <a:pPr lvl="0"/>
            <a:r>
              <a:rPr lang="en-AU" sz="1200" dirty="0"/>
              <a:t>Accordingly, the register </a:t>
            </a:r>
            <a:r>
              <a:rPr lang="en-AU" sz="1200" b="1" u="sng" dirty="0"/>
              <a:t>records claims to security interests </a:t>
            </a:r>
            <a:r>
              <a:rPr lang="en-AU" sz="1200" dirty="0"/>
              <a:t>rather than a register of interests in personal property:  compare land or charge registers.</a:t>
            </a:r>
          </a:p>
          <a:p>
            <a:pPr lvl="0"/>
            <a:endParaRPr lang="en-AU" sz="1200" dirty="0"/>
          </a:p>
          <a:p>
            <a:pPr lvl="0"/>
            <a:r>
              <a:rPr lang="en-AU" sz="1200" dirty="0"/>
              <a:t> A person applies to the Registrar to register a </a:t>
            </a:r>
            <a:r>
              <a:rPr lang="en-AU" sz="1200" b="1" u="sng" dirty="0"/>
              <a:t>“financing statement” </a:t>
            </a:r>
            <a:r>
              <a:rPr lang="en-AU" sz="1200" dirty="0"/>
              <a:t>with respect to the security interest.  </a:t>
            </a:r>
          </a:p>
          <a:p>
            <a:pPr lvl="0"/>
            <a:endParaRPr lang="en-AU" sz="1200" dirty="0"/>
          </a:p>
          <a:p>
            <a:pPr lvl="0"/>
            <a:r>
              <a:rPr lang="en-AU" sz="1200" dirty="0"/>
              <a:t>Whilst it is possible to attach up to 5 documents to a financing  statement not exceeding 10MB in file size, in practice attachments are rarely used except where schedules of excepted property are needed in </a:t>
            </a:r>
            <a:r>
              <a:rPr lang="en-AU" sz="1200" dirty="0" err="1"/>
              <a:t>AllPAAP</a:t>
            </a:r>
            <a:r>
              <a:rPr lang="en-AU" sz="1200" dirty="0"/>
              <a:t> registrations with exceptions. </a:t>
            </a:r>
          </a:p>
          <a:p>
            <a:pPr lvl="0"/>
            <a:endParaRPr lang="en-AU" sz="1200" dirty="0"/>
          </a:p>
          <a:p>
            <a:pPr lvl="0"/>
            <a:r>
              <a:rPr lang="en-AU" sz="1200" dirty="0"/>
              <a:t>An application to register must be in the approved form and a lodgment fee paid.  In practice the use of the correct form and payment of the fee are forced by the use of the online portal for registration which contains a drop down form to be populated by users.</a:t>
            </a:r>
          </a:p>
          <a:p>
            <a:pPr lvl="0"/>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3</a:t>
            </a:fld>
            <a:endParaRPr lang="en-US"/>
          </a:p>
        </p:txBody>
      </p:sp>
    </p:spTree>
    <p:extLst>
      <p:ext uri="{BB962C8B-B14F-4D97-AF65-F5344CB8AC3E}">
        <p14:creationId xmlns:p14="http://schemas.microsoft.com/office/powerpoint/2010/main" val="328628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5256" y="4400550"/>
            <a:ext cx="5486400" cy="3600450"/>
          </a:xfrm>
        </p:spPr>
        <p:txBody>
          <a:bodyPr/>
          <a:lstStyle/>
          <a:p>
            <a:pPr lvl="0"/>
            <a:r>
              <a:rPr lang="en-AU" sz="1200" b="1" kern="1200" dirty="0">
                <a:solidFill>
                  <a:schemeClr val="tx1"/>
                </a:solidFill>
                <a:effectLst/>
                <a:latin typeface="+mn-lt"/>
                <a:ea typeface="+mn-ea"/>
                <a:cs typeface="+mn-cs"/>
              </a:rPr>
              <a:t>What is a PPSR Registration</a:t>
            </a:r>
          </a:p>
          <a:p>
            <a:pPr lvl="0"/>
            <a:endParaRPr lang="en-AU" sz="1200" b="1" kern="1200" dirty="0">
              <a:solidFill>
                <a:schemeClr val="tx1"/>
              </a:solidFill>
              <a:effectLst/>
              <a:latin typeface="+mn-lt"/>
              <a:ea typeface="+mn-ea"/>
              <a:cs typeface="+mn-cs"/>
            </a:endParaRPr>
          </a:p>
          <a:p>
            <a:pPr lvl="1"/>
            <a:r>
              <a:rPr lang="en-AU" b="1" i="1" dirty="0">
                <a:effectLst/>
              </a:rPr>
              <a:t>149  Guide to this Part</a:t>
            </a:r>
          </a:p>
          <a:p>
            <a:pPr lvl="1"/>
            <a:endParaRPr lang="en-AU" i="1" dirty="0">
              <a:effectLst/>
            </a:endParaRPr>
          </a:p>
          <a:p>
            <a:pPr lvl="1"/>
            <a:r>
              <a:rPr lang="en-AU" sz="1200" b="0" i="1" kern="1200" dirty="0">
                <a:solidFill>
                  <a:schemeClr val="tx1"/>
                </a:solidFill>
                <a:effectLst/>
                <a:latin typeface="+mn-lt"/>
                <a:ea typeface="+mn-ea"/>
                <a:cs typeface="+mn-cs"/>
              </a:rPr>
              <a:t>A person may apply to the Registrar to register a financing statement, or a financing change statement, with respect to a security interest or certain personal property.</a:t>
            </a:r>
            <a:br>
              <a:rPr lang="en-AU" sz="1200" b="0" i="1" kern="1200" dirty="0">
                <a:solidFill>
                  <a:schemeClr val="tx1"/>
                </a:solidFill>
                <a:effectLst/>
                <a:latin typeface="+mn-lt"/>
                <a:ea typeface="+mn-ea"/>
                <a:cs typeface="+mn-cs"/>
              </a:rPr>
            </a:br>
            <a:endParaRPr lang="en-AU" sz="1200" b="0" i="1" kern="1200" dirty="0">
              <a:solidFill>
                <a:schemeClr val="tx1"/>
              </a:solidFill>
              <a:effectLst/>
              <a:latin typeface="+mn-lt"/>
              <a:ea typeface="+mn-ea"/>
              <a:cs typeface="+mn-cs"/>
            </a:endParaRPr>
          </a:p>
          <a:p>
            <a:pPr lvl="1"/>
            <a:r>
              <a:rPr lang="en-AU" sz="1200" b="0" i="1" kern="1200" dirty="0">
                <a:solidFill>
                  <a:schemeClr val="tx1"/>
                </a:solidFill>
                <a:effectLst/>
                <a:latin typeface="+mn-lt"/>
                <a:ea typeface="+mn-ea"/>
                <a:cs typeface="+mn-cs"/>
              </a:rPr>
              <a:t>A registration may perfect a security interest, which may give the secured party an advantage under this Act in enforcing the interest.</a:t>
            </a:r>
          </a:p>
          <a:p>
            <a:pPr lvl="1"/>
            <a:endParaRPr lang="en-AU" sz="1200" b="0" i="1" kern="1200" dirty="0">
              <a:solidFill>
                <a:schemeClr val="tx1"/>
              </a:solidFill>
              <a:effectLst/>
              <a:latin typeface="+mn-lt"/>
              <a:ea typeface="+mn-ea"/>
              <a:cs typeface="+mn-cs"/>
            </a:endParaRPr>
          </a:p>
          <a:p>
            <a:pPr lvl="1"/>
            <a:r>
              <a:rPr lang="en-AU" sz="1200" b="0" i="1" kern="1200" dirty="0">
                <a:solidFill>
                  <a:schemeClr val="tx1"/>
                </a:solidFill>
                <a:effectLst/>
                <a:latin typeface="+mn-lt"/>
                <a:ea typeface="+mn-ea"/>
                <a:cs typeface="+mn-cs"/>
              </a:rPr>
              <a:t>A person must not make an application with respect to a security interest unless the person believes on reasonable grounds that the security interest is, or will be, held by a person stated in the application to be a secured party.</a:t>
            </a:r>
          </a:p>
          <a:p>
            <a:pPr lvl="0"/>
            <a:endParaRPr lang="en-AU" sz="1200" b="1" kern="1200" dirty="0">
              <a:solidFill>
                <a:schemeClr val="tx1"/>
              </a:solidFill>
              <a:effectLst/>
              <a:latin typeface="+mn-lt"/>
              <a:ea typeface="+mn-ea"/>
              <a:cs typeface="+mn-cs"/>
            </a:endParaRPr>
          </a:p>
          <a:p>
            <a:pPr lvl="0"/>
            <a:r>
              <a:rPr lang="en-AU" sz="1200" dirty="0"/>
              <a:t> A person applies to the Registrar to register a </a:t>
            </a:r>
            <a:r>
              <a:rPr lang="en-AU" sz="1200" b="1" u="sng" dirty="0"/>
              <a:t>“financing statement” </a:t>
            </a:r>
            <a:r>
              <a:rPr lang="en-AU" sz="1200" dirty="0"/>
              <a:t>with respect to the security interest.  </a:t>
            </a:r>
          </a:p>
          <a:p>
            <a:pPr lvl="0"/>
            <a:endParaRPr lang="en-AU" sz="1200" dirty="0"/>
          </a:p>
          <a:p>
            <a:pPr lvl="0"/>
            <a:r>
              <a:rPr lang="en-AU" sz="1200" dirty="0"/>
              <a:t>Changes are made to the register by lodging a financing change statement: see </a:t>
            </a:r>
          </a:p>
          <a:p>
            <a:pPr lvl="0"/>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4</a:t>
            </a:fld>
            <a:endParaRPr lang="en-US"/>
          </a:p>
        </p:txBody>
      </p:sp>
    </p:spTree>
    <p:extLst>
      <p:ext uri="{BB962C8B-B14F-4D97-AF65-F5344CB8AC3E}">
        <p14:creationId xmlns:p14="http://schemas.microsoft.com/office/powerpoint/2010/main" val="2168952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Points</a:t>
            </a:r>
          </a:p>
          <a:p>
            <a:endParaRPr lang="en-US" b="1" dirty="0"/>
          </a:p>
          <a:p>
            <a:r>
              <a:rPr lang="en-US" b="1" dirty="0"/>
              <a:t>Don’t have to be a secured party:  agent can do it, grantor can do it </a:t>
            </a:r>
            <a:r>
              <a:rPr lang="en-US" b="1" dirty="0" err="1"/>
              <a:t>etc</a:t>
            </a:r>
            <a:endParaRPr lang="en-US" b="1" dirty="0"/>
          </a:p>
          <a:p>
            <a:endParaRPr lang="en-US" b="1" dirty="0"/>
          </a:p>
          <a:p>
            <a:r>
              <a:rPr lang="en-US" b="1" dirty="0"/>
              <a:t>Must believe:</a:t>
            </a:r>
          </a:p>
          <a:p>
            <a:endParaRPr lang="en-US" b="1" dirty="0"/>
          </a:p>
          <a:p>
            <a:pPr marL="171450" indent="-171450">
              <a:buFont typeface="Arial" panose="020B0604020202020204" pitchFamily="34" charset="0"/>
              <a:buChar char="•"/>
            </a:pPr>
            <a:r>
              <a:rPr lang="en-US" b="1" dirty="0"/>
              <a:t>On Reasonable grounds</a:t>
            </a:r>
          </a:p>
          <a:p>
            <a:pPr marL="171450" indent="-171450">
              <a:buFont typeface="Arial" panose="020B0604020202020204" pitchFamily="34" charset="0"/>
              <a:buChar char="•"/>
            </a:pPr>
            <a:r>
              <a:rPr lang="en-US" b="1" dirty="0"/>
              <a:t>Person is or will become secured party</a:t>
            </a:r>
          </a:p>
          <a:p>
            <a:pPr marL="171450" indent="-171450">
              <a:buFont typeface="Arial" panose="020B0604020202020204" pitchFamily="34" charset="0"/>
              <a:buChar char="•"/>
            </a:pPr>
            <a:endParaRPr lang="en-US" b="1" dirty="0"/>
          </a:p>
          <a:p>
            <a:pPr marL="0" indent="0">
              <a:buFont typeface="Arial" panose="020B0604020202020204" pitchFamily="34" charset="0"/>
              <a:buNone/>
            </a:pPr>
            <a:r>
              <a:rPr lang="en-US" b="1" dirty="0"/>
              <a:t>Must remove – never or ceases to be secured</a:t>
            </a:r>
          </a:p>
        </p:txBody>
      </p:sp>
      <p:sp>
        <p:nvSpPr>
          <p:cNvPr id="4" name="Slide Number Placeholder 3"/>
          <p:cNvSpPr>
            <a:spLocks noGrp="1"/>
          </p:cNvSpPr>
          <p:nvPr>
            <p:ph type="sldNum" sz="quarter" idx="5"/>
          </p:nvPr>
        </p:nvSpPr>
        <p:spPr/>
        <p:txBody>
          <a:bodyPr/>
          <a:lstStyle/>
          <a:p>
            <a:fld id="{5EE4ABAB-9A4C-A347-B68E-83BABBE9B817}" type="slidenum">
              <a:rPr lang="en-US" smtClean="0"/>
              <a:t>5</a:t>
            </a:fld>
            <a:endParaRPr lang="en-US"/>
          </a:p>
        </p:txBody>
      </p:sp>
    </p:spTree>
    <p:extLst>
      <p:ext uri="{BB962C8B-B14F-4D97-AF65-F5344CB8AC3E}">
        <p14:creationId xmlns:p14="http://schemas.microsoft.com/office/powerpoint/2010/main" val="265744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AU" b="1" dirty="0">
                <a:effectLst/>
              </a:rPr>
              <a:t>S151(5)</a:t>
            </a:r>
          </a:p>
          <a:p>
            <a:endParaRPr lang="en-AU" b="1" dirty="0">
              <a:effectLst/>
            </a:endParaRPr>
          </a:p>
          <a:p>
            <a:r>
              <a:rPr lang="en-AU" dirty="0">
                <a:effectLst/>
              </a:rPr>
              <a:t>(5)  For the purposes of section 271 (but without limiting that section):</a:t>
            </a:r>
          </a:p>
          <a:p>
            <a:r>
              <a:rPr lang="en-AU" dirty="0">
                <a:effectLst/>
              </a:rPr>
              <a:t>(a)  compliance with subsection (1) or (2) is taken to be </a:t>
            </a:r>
            <a:r>
              <a:rPr lang="en-AU" u="sng" dirty="0">
                <a:effectLst/>
              </a:rPr>
              <a:t>an </a:t>
            </a:r>
            <a:r>
              <a:rPr lang="en-AU" u="sng" dirty="0">
                <a:effectLst/>
                <a:highlight>
                  <a:srgbClr val="FFFF00"/>
                </a:highlight>
              </a:rPr>
              <a:t>obligation imposed on a person who appli</a:t>
            </a:r>
            <a:r>
              <a:rPr lang="en-AU" u="sng" dirty="0">
                <a:effectLst/>
              </a:rPr>
              <a:t>es, or is required to apply, for the registration </a:t>
            </a:r>
            <a:r>
              <a:rPr lang="en-AU" dirty="0">
                <a:effectLst/>
              </a:rPr>
              <a:t>of a financing statement or a financing change statement; and</a:t>
            </a:r>
          </a:p>
          <a:p>
            <a:r>
              <a:rPr lang="en-AU" dirty="0">
                <a:effectLst/>
              </a:rPr>
              <a:t>(b)  any person </a:t>
            </a:r>
            <a:r>
              <a:rPr lang="en-AU" u="sng" dirty="0">
                <a:effectLst/>
              </a:rPr>
              <a:t>with an interest in personal property described in the financing statement or financing change statement is taken to be a person to whom that obligation is owed</a:t>
            </a:r>
            <a:r>
              <a:rPr lang="en-AU" dirty="0">
                <a:effectLst/>
              </a:rPr>
              <a:t>; and</a:t>
            </a:r>
          </a:p>
          <a:p>
            <a:r>
              <a:rPr lang="en-AU" dirty="0">
                <a:effectLst/>
              </a:rPr>
              <a:t>(c)  a contravention of subsection (1) or (2) is taken to be a failure to discharge that obligation.</a:t>
            </a:r>
          </a:p>
          <a:p>
            <a:endParaRPr lang="en-AU" b="1" dirty="0">
              <a:effectLst/>
            </a:endParaRPr>
          </a:p>
          <a:p>
            <a:endParaRPr lang="en-AU" b="1" dirty="0">
              <a:effectLst/>
            </a:endParaRPr>
          </a:p>
          <a:p>
            <a:r>
              <a:rPr lang="en-AU" b="1" dirty="0">
                <a:effectLst/>
              </a:rPr>
              <a:t>s271  Entitlement to damages for breach of duties or obligations</a:t>
            </a:r>
            <a:br>
              <a:rPr lang="en-AU" b="1" dirty="0">
                <a:effectLst/>
              </a:rPr>
            </a:br>
            <a:endParaRPr lang="en-AU" b="1" dirty="0">
              <a:effectLst/>
            </a:endParaRPr>
          </a:p>
          <a:p>
            <a:r>
              <a:rPr lang="en-AU" dirty="0">
                <a:effectLst/>
              </a:rPr>
              <a:t>(1)  If a person fails to discharge any duty or obligation imposed on the person by this Act:</a:t>
            </a:r>
          </a:p>
          <a:p>
            <a:r>
              <a:rPr lang="en-AU" dirty="0">
                <a:effectLst/>
              </a:rPr>
              <a:t>(a)  the person to whom the duty or obligation is owed; and</a:t>
            </a:r>
          </a:p>
          <a:p>
            <a:r>
              <a:rPr lang="en-AU" dirty="0">
                <a:effectLst/>
              </a:rPr>
              <a:t>(b)  any other person who can reasonably be expected to rely on performance of the duty or obligation;</a:t>
            </a:r>
          </a:p>
          <a:p>
            <a:r>
              <a:rPr lang="en-AU" dirty="0"/>
              <a:t>has a right to recover damages for any loss or damage that was reasonably foreseeable as likely to result from the failure.</a:t>
            </a:r>
          </a:p>
          <a:p>
            <a:endParaRPr lang="en-AU" dirty="0"/>
          </a:p>
          <a:p>
            <a:r>
              <a:rPr lang="en-AU" sz="1200" b="0" i="0" kern="1200" dirty="0">
                <a:solidFill>
                  <a:schemeClr val="tx1"/>
                </a:solidFill>
                <a:effectLst/>
                <a:latin typeface="+mn-lt"/>
                <a:ea typeface="+mn-ea"/>
                <a:cs typeface="+mn-cs"/>
              </a:rPr>
              <a:t>It is also essential that </a:t>
            </a:r>
            <a:r>
              <a:rPr lang="en-AU" sz="1200" b="0" i="0" u="sng" kern="1200" dirty="0">
                <a:solidFill>
                  <a:schemeClr val="tx1"/>
                </a:solidFill>
                <a:effectLst/>
                <a:latin typeface="+mn-lt"/>
                <a:ea typeface="+mn-ea"/>
                <a:cs typeface="+mn-cs"/>
              </a:rPr>
              <a:t>the Registrar should not believe that an application to register is frivolous, vexatious or offensive, or contrary to the public interest: </a:t>
            </a:r>
            <a:r>
              <a:rPr lang="en-AU" sz="1200" b="0" i="0" u="sng" kern="1200" dirty="0">
                <a:solidFill>
                  <a:schemeClr val="tx1"/>
                </a:solidFill>
                <a:effectLst/>
                <a:latin typeface="+mn-lt"/>
                <a:ea typeface="+mn-ea"/>
                <a:cs typeface="+mn-cs"/>
                <a:hlinkClick r:id="rId3"/>
              </a:rPr>
              <a:t>s 150(3)(c)</a:t>
            </a:r>
            <a:r>
              <a:rPr lang="en-AU" sz="1200" b="0" i="0" kern="1200" dirty="0">
                <a:solidFill>
                  <a:schemeClr val="tx1"/>
                </a:solidFill>
                <a:effectLst/>
                <a:latin typeface="+mn-lt"/>
                <a:ea typeface="+mn-ea"/>
                <a:cs typeface="+mn-cs"/>
              </a:rPr>
              <a:t>. </a:t>
            </a:r>
          </a:p>
          <a:p>
            <a:endParaRPr lang="en-AU" sz="1200" b="0" i="0" kern="1200" dirty="0">
              <a:solidFill>
                <a:schemeClr val="tx1"/>
              </a:solidFill>
              <a:effectLst/>
              <a:latin typeface="+mn-lt"/>
              <a:ea typeface="+mn-ea"/>
              <a:cs typeface="+mn-cs"/>
            </a:endParaRPr>
          </a:p>
          <a:p>
            <a:r>
              <a:rPr lang="en-AU" sz="1200" b="0" i="0" u="sng" kern="1200" dirty="0">
                <a:solidFill>
                  <a:schemeClr val="tx1"/>
                </a:solidFill>
                <a:effectLst/>
                <a:latin typeface="+mn-lt"/>
                <a:ea typeface="+mn-ea"/>
                <a:cs typeface="+mn-cs"/>
              </a:rPr>
              <a:t>In practice, the approved form is accessed and completed electronically and operates as a request for registration of either a financing statement or a financing change statement (which amends an existing registered financing statement).  No effective policing by registrar.</a:t>
            </a:r>
            <a:endParaRPr lang="en-AU" u="sng" dirty="0"/>
          </a:p>
          <a:p>
            <a:br>
              <a:rPr lang="en-AU" dirty="0"/>
            </a:br>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6</a:t>
            </a:fld>
            <a:endParaRPr lang="en-US"/>
          </a:p>
        </p:txBody>
      </p:sp>
    </p:spTree>
    <p:extLst>
      <p:ext uri="{BB962C8B-B14F-4D97-AF65-F5344CB8AC3E}">
        <p14:creationId xmlns:p14="http://schemas.microsoft.com/office/powerpoint/2010/main" val="3878720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AU" sz="1200" b="0" i="0" u="none" strike="noStrike" kern="1200" dirty="0">
              <a:solidFill>
                <a:schemeClr val="tx1"/>
              </a:solidFill>
              <a:effectLst/>
              <a:latin typeface="+mn-lt"/>
              <a:ea typeface="+mn-ea"/>
              <a:cs typeface="+mn-cs"/>
              <a:hlinkClick r:id="rId3"/>
            </a:endParaRPr>
          </a:p>
          <a:p>
            <a:pPr fontAlgn="base"/>
            <a:endParaRPr lang="en-AU" sz="1200" b="0" i="0" u="none" strike="noStrike" kern="1200" dirty="0">
              <a:solidFill>
                <a:schemeClr val="tx1"/>
              </a:solidFill>
              <a:effectLst/>
              <a:latin typeface="+mn-lt"/>
              <a:ea typeface="+mn-ea"/>
              <a:cs typeface="+mn-cs"/>
              <a:hlinkClick r:id="rId3"/>
            </a:endParaRPr>
          </a:p>
          <a:p>
            <a:r>
              <a:rPr lang="en-US" dirty="0"/>
              <a:t>Flow chart from </a:t>
            </a:r>
            <a:r>
              <a:rPr lang="en-US" dirty="0" err="1"/>
              <a:t>lawquarter.com.au</a:t>
            </a:r>
            <a:endParaRPr lang="en-US" dirty="0"/>
          </a:p>
          <a:p>
            <a:endParaRPr lang="en-US" dirty="0"/>
          </a:p>
          <a:p>
            <a:r>
              <a:rPr lang="en-US" dirty="0"/>
              <a:t>Observations:</a:t>
            </a:r>
          </a:p>
          <a:p>
            <a:endParaRPr lang="en-US" dirty="0"/>
          </a:p>
          <a:p>
            <a:pPr marL="228600" indent="-228600">
              <a:buAutoNum type="arabicPeriod"/>
            </a:pPr>
            <a:r>
              <a:rPr lang="en-US" dirty="0"/>
              <a:t>Start with amendment demand</a:t>
            </a:r>
          </a:p>
          <a:p>
            <a:pPr marL="228600" indent="-228600">
              <a:buAutoNum type="arabicPeriod"/>
            </a:pPr>
            <a:r>
              <a:rPr lang="en-US" dirty="0"/>
              <a:t>Choose track:</a:t>
            </a:r>
          </a:p>
          <a:p>
            <a:pPr marL="685800" lvl="1" indent="-228600">
              <a:buFont typeface="Arial" panose="020B0604020202020204" pitchFamily="34" charset="0"/>
              <a:buChar char="•"/>
            </a:pPr>
            <a:r>
              <a:rPr lang="en-US" dirty="0"/>
              <a:t>Judicial</a:t>
            </a:r>
          </a:p>
          <a:p>
            <a:pPr marL="685800" lvl="1" indent="-228600">
              <a:buFont typeface="Arial" panose="020B0604020202020204" pitchFamily="34" charset="0"/>
              <a:buChar char="•"/>
            </a:pPr>
            <a:r>
              <a:rPr lang="en-US" dirty="0"/>
              <a:t>Administrative</a:t>
            </a:r>
          </a:p>
          <a:p>
            <a:pPr marL="228600" indent="-228600">
              <a:buFont typeface="+mj-lt"/>
              <a:buAutoNum type="arabicPeriod"/>
            </a:pPr>
            <a:r>
              <a:rPr lang="en-US" dirty="0"/>
              <a:t>This shows admin track</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7</a:t>
            </a:fld>
            <a:endParaRPr lang="en-US"/>
          </a:p>
        </p:txBody>
      </p:sp>
    </p:spTree>
    <p:extLst>
      <p:ext uri="{BB962C8B-B14F-4D97-AF65-F5344CB8AC3E}">
        <p14:creationId xmlns:p14="http://schemas.microsoft.com/office/powerpoint/2010/main" val="483195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www.ppsr.gov.au</a:t>
            </a:r>
            <a:r>
              <a:rPr lang="en-US" dirty="0"/>
              <a:t>/about-us/laws-rules-and-regulations/</a:t>
            </a:r>
            <a:r>
              <a:rPr lang="en-US" dirty="0" err="1"/>
              <a:t>ppsr</a:t>
            </a:r>
            <a:r>
              <a:rPr lang="en-US" dirty="0"/>
              <a:t>-practice-statements/registrars-practice-statement-no-4</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8</a:t>
            </a:fld>
            <a:endParaRPr lang="en-US"/>
          </a:p>
        </p:txBody>
      </p:sp>
    </p:spTree>
    <p:extLst>
      <p:ext uri="{BB962C8B-B14F-4D97-AF65-F5344CB8AC3E}">
        <p14:creationId xmlns:p14="http://schemas.microsoft.com/office/powerpoint/2010/main" val="1167670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9</a:t>
            </a:fld>
            <a:endParaRPr lang="en-US"/>
          </a:p>
        </p:txBody>
      </p:sp>
    </p:spTree>
    <p:extLst>
      <p:ext uri="{BB962C8B-B14F-4D97-AF65-F5344CB8AC3E}">
        <p14:creationId xmlns:p14="http://schemas.microsoft.com/office/powerpoint/2010/main" val="2678719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Giving of notice identifier</a:t>
            </a:r>
          </a:p>
          <a:p>
            <a:endParaRPr lang="en-AU" sz="1200" b="1"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Also known as GONI</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This is your internal reference number that assists to identify your registration.</a:t>
            </a:r>
          </a:p>
          <a:p>
            <a:endParaRPr lang="en-AU" sz="1200" b="0" i="0" kern="1200" dirty="0">
              <a:solidFill>
                <a:schemeClr val="tx1"/>
              </a:solidFill>
              <a:effectLst/>
              <a:latin typeface="+mn-lt"/>
              <a:ea typeface="+mn-ea"/>
              <a:cs typeface="+mn-cs"/>
            </a:endParaRPr>
          </a:p>
          <a:p>
            <a:r>
              <a:rPr lang="en-AU" sz="1200" b="0" i="0" kern="1200" dirty="0" err="1">
                <a:solidFill>
                  <a:schemeClr val="tx1"/>
                </a:solidFill>
                <a:effectLst/>
                <a:latin typeface="+mn-lt"/>
                <a:ea typeface="+mn-ea"/>
                <a:cs typeface="+mn-cs"/>
              </a:rPr>
              <a:t>E.g</a:t>
            </a:r>
            <a:r>
              <a:rPr lang="en-AU" sz="1200" b="0" i="0" kern="1200" dirty="0">
                <a:solidFill>
                  <a:schemeClr val="tx1"/>
                </a:solidFill>
                <a:effectLst/>
                <a:latin typeface="+mn-lt"/>
                <a:ea typeface="+mn-ea"/>
                <a:cs typeface="+mn-cs"/>
              </a:rPr>
              <a:t> your customer/client ID number, your account number or client reference number</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As a secured party you can choose to enter a giving of notice identifier (GONI) on a PPSR registration which identifies a record of the registration for your secured party.</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The giving of notice identifier, where it exists, must be included in correspondence to the secured party relating to that registration.</a:t>
            </a:r>
          </a:p>
          <a:p>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PERSONAL PROPERTY SECURITIES ACT 2009 - SECT 153</a:t>
            </a:r>
          </a:p>
          <a:p>
            <a:endParaRPr lang="en-AU" sz="1200" b="1"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Financing statements with respect to security interests</a:t>
            </a:r>
          </a:p>
          <a:p>
            <a:endParaRPr lang="en-AU" sz="1200" b="1"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(1) A financing statement with respect to a security interest (including such a financing statement as amended by the registration of a financing change statement) consists of data that complies with the following table:</a:t>
            </a:r>
          </a:p>
          <a:p>
            <a:endParaRPr lang="en-AU" sz="1200" b="0" i="0" kern="12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a:t>
            </a:r>
          </a:p>
          <a:p>
            <a:r>
              <a:rPr lang="en-AU" sz="1200" b="0" i="0" kern="1200" dirty="0">
                <a:solidFill>
                  <a:schemeClr val="tx1"/>
                </a:solidFill>
                <a:effectLst/>
                <a:latin typeface="+mn-lt"/>
                <a:ea typeface="+mn-ea"/>
                <a:cs typeface="+mn-cs"/>
              </a:rPr>
              <a:t> </a:t>
            </a:r>
          </a:p>
          <a:p>
            <a:pPr fontAlgn="t"/>
            <a:r>
              <a:rPr lang="en-AU" dirty="0">
                <a:effectLst/>
              </a:rPr>
              <a:t>3.   Giving of notices.  The following:</a:t>
            </a:r>
          </a:p>
          <a:p>
            <a:pPr fontAlgn="t"/>
            <a:endParaRPr lang="en-AU" dirty="0">
              <a:effectLst/>
            </a:endParaRPr>
          </a:p>
          <a:p>
            <a:pPr fontAlgn="t"/>
            <a:r>
              <a:rPr lang="en-AU" dirty="0">
                <a:effectLst/>
              </a:rPr>
              <a:t>(a) an address (including an email address or fax number) for the giving of notices to the secured party (or secured parties) relating to the registration;</a:t>
            </a:r>
          </a:p>
          <a:p>
            <a:pPr fontAlgn="t"/>
            <a:r>
              <a:rPr lang="en-AU" dirty="0">
                <a:effectLst/>
              </a:rPr>
              <a:t>(b) details of any identifier provided for the giving of notices to the secured party (or secured parties).</a:t>
            </a:r>
          </a:p>
          <a:p>
            <a:pPr fontAlgn="t"/>
            <a:r>
              <a:rPr lang="en-AU" dirty="0">
                <a:effectLst/>
              </a:rPr>
              <a:t>Note: For identifiers, see section 289.</a:t>
            </a:r>
          </a:p>
          <a:p>
            <a:endParaRPr lang="en-AU" sz="1200" b="0" i="0" kern="12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PERSONAL PROPERTY SECURITIES ACT 2009 - SECT 289</a:t>
            </a:r>
          </a:p>
          <a:p>
            <a:endParaRPr lang="en-AU" sz="1200" b="1"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Notices etc. must be given to persons registered as secured parties using identifier</a:t>
            </a:r>
          </a:p>
          <a:p>
            <a:endParaRPr lang="en-AU" sz="1200" b="1"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Despite anything in this Part, a notice or document is, for the purposes of this Act, </a:t>
            </a:r>
            <a:r>
              <a:rPr lang="en-AU" sz="1200" b="0" i="0" u="sng" kern="1200" dirty="0">
                <a:solidFill>
                  <a:schemeClr val="tx1"/>
                </a:solidFill>
                <a:effectLst/>
                <a:latin typeface="+mn-lt"/>
                <a:ea typeface="+mn-ea"/>
                <a:cs typeface="+mn-cs"/>
                <a:hlinkClick r:id="rId3"/>
              </a:rPr>
              <a:t>taken</a:t>
            </a:r>
            <a:r>
              <a:rPr lang="en-AU" sz="1200" b="0" i="0" kern="1200" dirty="0">
                <a:solidFill>
                  <a:schemeClr val="tx1"/>
                </a:solidFill>
                <a:effectLst/>
                <a:latin typeface="+mn-lt"/>
                <a:ea typeface="+mn-ea"/>
                <a:cs typeface="+mn-cs"/>
              </a:rPr>
              <a:t> not to have been given to a person registered as a secured party if:</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(a) the Registrar approves a manner of including an identifier in a notice or document; and</a:t>
            </a:r>
          </a:p>
          <a:p>
            <a:r>
              <a:rPr lang="en-AU" sz="1200" b="0" i="0" kern="1200" dirty="0">
                <a:solidFill>
                  <a:schemeClr val="tx1"/>
                </a:solidFill>
                <a:effectLst/>
                <a:latin typeface="+mn-lt"/>
                <a:ea typeface="+mn-ea"/>
                <a:cs typeface="+mn-cs"/>
              </a:rPr>
              <a:t>(b) an identifier is specified in the registration for the giving of notices to the person; and</a:t>
            </a:r>
          </a:p>
          <a:p>
            <a:r>
              <a:rPr lang="en-AU" sz="1200" b="0" i="0" kern="1200" dirty="0">
                <a:solidFill>
                  <a:schemeClr val="tx1"/>
                </a:solidFill>
                <a:effectLst/>
                <a:latin typeface="+mn-lt"/>
                <a:ea typeface="+mn-ea"/>
                <a:cs typeface="+mn-cs"/>
              </a:rPr>
              <a:t>(c) the notice or document does not include the identifier in the manner approved by the Registrar.</a:t>
            </a:r>
          </a:p>
          <a:p>
            <a:endParaRPr lang="en-AU" sz="1200" b="0" i="0" kern="12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r>
              <a:rPr lang="en-AU" sz="1200" b="1" i="0" kern="1200" dirty="0">
                <a:solidFill>
                  <a:schemeClr val="tx1"/>
                </a:solidFill>
                <a:effectLst/>
                <a:latin typeface="+mn-lt"/>
                <a:ea typeface="+mn-ea"/>
                <a:cs typeface="+mn-cs"/>
              </a:rPr>
              <a:t>PERSONAL PROPERTY SECURITIES ACT 2009 - SECT 292</a:t>
            </a:r>
          </a:p>
          <a:p>
            <a:r>
              <a:rPr lang="en-AU" sz="1200" b="1" i="0" kern="1200" dirty="0">
                <a:solidFill>
                  <a:schemeClr val="tx1"/>
                </a:solidFill>
                <a:effectLst/>
                <a:latin typeface="+mn-lt"/>
                <a:ea typeface="+mn-ea"/>
                <a:cs typeface="+mn-cs"/>
              </a:rPr>
              <a:t>Notices--formal defects</a:t>
            </a:r>
            <a:r>
              <a:rPr lang="en-AU" sz="1200" b="0" i="0" kern="1200" dirty="0">
                <a:solidFill>
                  <a:schemeClr val="tx1"/>
                </a:solidFill>
                <a:effectLst/>
                <a:latin typeface="+mn-lt"/>
                <a:ea typeface="+mn-ea"/>
                <a:cs typeface="+mn-cs"/>
              </a:rPr>
              <a:t>                   </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A notice purportedly given under this Act is not invalid as a result of a formal </a:t>
            </a:r>
            <a:r>
              <a:rPr lang="en-AU" sz="1200" b="0" i="0" u="sng" kern="1200" dirty="0">
                <a:solidFill>
                  <a:schemeClr val="tx1"/>
                </a:solidFill>
                <a:effectLst/>
                <a:latin typeface="+mn-lt"/>
                <a:ea typeface="+mn-ea"/>
                <a:cs typeface="+mn-cs"/>
                <a:hlinkClick r:id="rId4"/>
              </a:rPr>
              <a:t>defect</a:t>
            </a:r>
            <a:r>
              <a:rPr lang="en-AU" sz="1200" b="0" i="0" kern="1200" dirty="0">
                <a:solidFill>
                  <a:schemeClr val="tx1"/>
                </a:solidFill>
                <a:effectLst/>
                <a:latin typeface="+mn-lt"/>
                <a:ea typeface="+mn-ea"/>
                <a:cs typeface="+mn-cs"/>
              </a:rPr>
              <a:t> or an irregularity, unless:</a:t>
            </a:r>
          </a:p>
          <a:p>
            <a:r>
              <a:rPr lang="en-AU" sz="1200" b="0" i="0" kern="1200" dirty="0">
                <a:solidFill>
                  <a:schemeClr val="tx1"/>
                </a:solidFill>
                <a:effectLst/>
                <a:latin typeface="+mn-lt"/>
                <a:ea typeface="+mn-ea"/>
                <a:cs typeface="+mn-cs"/>
              </a:rPr>
              <a:t>                    </a:t>
            </a:r>
          </a:p>
          <a:p>
            <a:r>
              <a:rPr lang="en-AU" sz="1200" b="0" i="0" kern="1200" dirty="0">
                <a:solidFill>
                  <a:schemeClr val="tx1"/>
                </a:solidFill>
                <a:effectLst/>
                <a:latin typeface="+mn-lt"/>
                <a:ea typeface="+mn-ea"/>
                <a:cs typeface="+mn-cs"/>
              </a:rPr>
              <a:t> (a)  a person applies to a court objecting on that ground; and</a:t>
            </a:r>
          </a:p>
          <a:p>
            <a:r>
              <a:rPr lang="en-AU" sz="1200" b="0" i="0" kern="1200" dirty="0">
                <a:solidFill>
                  <a:schemeClr val="tx1"/>
                </a:solidFill>
                <a:effectLst/>
                <a:latin typeface="+mn-lt"/>
                <a:ea typeface="+mn-ea"/>
                <a:cs typeface="+mn-cs"/>
              </a:rPr>
              <a:t> (b)  the court is satisfied that substantial injustice has been caused by the </a:t>
            </a:r>
            <a:r>
              <a:rPr lang="en-AU" sz="1200" b="0" i="0" u="sng" kern="1200" dirty="0">
                <a:solidFill>
                  <a:schemeClr val="tx1"/>
                </a:solidFill>
                <a:effectLst/>
                <a:latin typeface="+mn-lt"/>
                <a:ea typeface="+mn-ea"/>
                <a:cs typeface="+mn-cs"/>
                <a:hlinkClick r:id="rId4"/>
              </a:rPr>
              <a:t>defect</a:t>
            </a:r>
            <a:r>
              <a:rPr lang="en-AU" sz="1200" b="0" i="0" kern="1200" dirty="0">
                <a:solidFill>
                  <a:schemeClr val="tx1"/>
                </a:solidFill>
                <a:effectLst/>
                <a:latin typeface="+mn-lt"/>
                <a:ea typeface="+mn-ea"/>
                <a:cs typeface="+mn-cs"/>
              </a:rPr>
              <a:t> or irregularity; and</a:t>
            </a:r>
          </a:p>
          <a:p>
            <a:r>
              <a:rPr lang="en-AU" sz="1200" b="0" i="0" kern="1200" dirty="0">
                <a:solidFill>
                  <a:schemeClr val="tx1"/>
                </a:solidFill>
                <a:effectLst/>
                <a:latin typeface="+mn-lt"/>
                <a:ea typeface="+mn-ea"/>
                <a:cs typeface="+mn-cs"/>
              </a:rPr>
              <a:t> (c)  the court is satisfied that the injustice cannot be remedied by an order of the court.</a:t>
            </a:r>
          </a:p>
          <a:p>
            <a:endParaRPr lang="en-AU" sz="1200" b="0" i="0" kern="12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10</a:t>
            </a:fld>
            <a:endParaRPr lang="en-US"/>
          </a:p>
        </p:txBody>
      </p:sp>
    </p:spTree>
    <p:extLst>
      <p:ext uri="{BB962C8B-B14F-4D97-AF65-F5344CB8AC3E}">
        <p14:creationId xmlns:p14="http://schemas.microsoft.com/office/powerpoint/2010/main" val="2049878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sample from a recent matter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PPSR.gov.au</a:t>
            </a:r>
            <a:r>
              <a:rPr lang="en-US" dirty="0"/>
              <a:t> has a sample to use at Registrars Practice Statement no 4A</a:t>
            </a:r>
          </a:p>
          <a:p>
            <a:endParaRPr lang="en-US" dirty="0"/>
          </a:p>
          <a:p>
            <a:r>
              <a:rPr lang="en-US" dirty="0"/>
              <a:t> https://</a:t>
            </a:r>
            <a:r>
              <a:rPr lang="en-US" dirty="0" err="1"/>
              <a:t>www.ppsr.gov.au</a:t>
            </a:r>
            <a:r>
              <a:rPr lang="en-US" dirty="0"/>
              <a:t>/about-us/laws-rules-and-regulations/</a:t>
            </a:r>
            <a:r>
              <a:rPr lang="en-US" dirty="0" err="1"/>
              <a:t>ppsr</a:t>
            </a:r>
            <a:r>
              <a:rPr lang="en-US" dirty="0"/>
              <a:t>-practice-statements/registrars-practice-statement-no-4a</a:t>
            </a:r>
          </a:p>
          <a:p>
            <a:endParaRPr lang="en-US" dirty="0"/>
          </a:p>
          <a:p>
            <a:r>
              <a:rPr lang="en-US" dirty="0"/>
              <a:t>See slide 2 above.</a:t>
            </a:r>
          </a:p>
          <a:p>
            <a:endParaRPr lang="en-US" dirty="0"/>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11</a:t>
            </a:fld>
            <a:endParaRPr lang="en-US"/>
          </a:p>
        </p:txBody>
      </p:sp>
    </p:spTree>
    <p:extLst>
      <p:ext uri="{BB962C8B-B14F-4D97-AF65-F5344CB8AC3E}">
        <p14:creationId xmlns:p14="http://schemas.microsoft.com/office/powerpoint/2010/main" val="552870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PERSONAL PROPERTY SECURITIES ACT 2009 - SECT 179</a:t>
            </a:r>
          </a:p>
          <a:p>
            <a:r>
              <a:rPr lang="en-AU" sz="1200" b="1" i="0" kern="1200" dirty="0">
                <a:solidFill>
                  <a:schemeClr val="tx1"/>
                </a:solidFill>
                <a:effectLst/>
                <a:latin typeface="+mn-lt"/>
                <a:ea typeface="+mn-ea"/>
                <a:cs typeface="+mn-cs"/>
              </a:rPr>
              <a:t>Scope of Subdivision</a:t>
            </a:r>
            <a:r>
              <a:rPr lang="en-AU" sz="1200" b="0" i="0" kern="1200" dirty="0">
                <a:solidFill>
                  <a:schemeClr val="tx1"/>
                </a:solidFill>
                <a:effectLst/>
                <a:latin typeface="+mn-lt"/>
                <a:ea typeface="+mn-ea"/>
                <a:cs typeface="+mn-cs"/>
              </a:rPr>
              <a:t>             </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(1)  This Subdivision applies if:</a:t>
            </a:r>
          </a:p>
          <a:p>
            <a:r>
              <a:rPr lang="en-AU" sz="1200" b="0" i="0" kern="1200" dirty="0">
                <a:solidFill>
                  <a:schemeClr val="tx1"/>
                </a:solidFill>
                <a:effectLst/>
                <a:latin typeface="+mn-lt"/>
                <a:ea typeface="+mn-ea"/>
                <a:cs typeface="+mn-cs"/>
              </a:rPr>
              <a:t>                     (a)  a secured party is given an </a:t>
            </a:r>
            <a:r>
              <a:rPr lang="en-AU" sz="1200" b="0" i="0" u="sng" kern="1200" dirty="0">
                <a:solidFill>
                  <a:schemeClr val="tx1"/>
                </a:solidFill>
                <a:effectLst/>
                <a:latin typeface="+mn-lt"/>
                <a:ea typeface="+mn-ea"/>
                <a:cs typeface="+mn-cs"/>
                <a:hlinkClick r:id="rId3"/>
              </a:rPr>
              <a:t>amendment demand</a:t>
            </a:r>
            <a:r>
              <a:rPr lang="en-AU" sz="1200" b="0" i="0" kern="1200" dirty="0">
                <a:solidFill>
                  <a:schemeClr val="tx1"/>
                </a:solidFill>
                <a:effectLst/>
                <a:latin typeface="+mn-lt"/>
                <a:ea typeface="+mn-ea"/>
                <a:cs typeface="+mn-cs"/>
              </a:rPr>
              <a:t>; and</a:t>
            </a:r>
          </a:p>
          <a:p>
            <a:r>
              <a:rPr lang="en-AU" sz="1200" b="0" i="0" kern="1200" dirty="0">
                <a:solidFill>
                  <a:schemeClr val="tx1"/>
                </a:solidFill>
                <a:effectLst/>
                <a:latin typeface="+mn-lt"/>
                <a:ea typeface="+mn-ea"/>
                <a:cs typeface="+mn-cs"/>
              </a:rPr>
              <a:t>                     (b)  an application has not been made to register a financing change statement in compliance with the demand before the end of 5 </a:t>
            </a:r>
            <a:r>
              <a:rPr lang="en-AU" sz="1200" b="0" i="0" u="sng" kern="1200" dirty="0">
                <a:solidFill>
                  <a:schemeClr val="tx1"/>
                </a:solidFill>
                <a:effectLst/>
                <a:latin typeface="+mn-lt"/>
                <a:ea typeface="+mn-ea"/>
                <a:cs typeface="+mn-cs"/>
                <a:hlinkClick r:id="rId4"/>
              </a:rPr>
              <a:t>business days</a:t>
            </a:r>
            <a:r>
              <a:rPr lang="en-AU" sz="1200" b="0" i="0" kern="1200" dirty="0">
                <a:solidFill>
                  <a:schemeClr val="tx1"/>
                </a:solidFill>
                <a:effectLst/>
                <a:latin typeface="+mn-lt"/>
                <a:ea typeface="+mn-ea"/>
                <a:cs typeface="+mn-cs"/>
              </a:rPr>
              <a:t> after the day the demand is given to the secured party; and</a:t>
            </a:r>
          </a:p>
          <a:p>
            <a:r>
              <a:rPr lang="en-AU" sz="1200" b="0" i="0" kern="1200" dirty="0">
                <a:solidFill>
                  <a:schemeClr val="tx1"/>
                </a:solidFill>
                <a:effectLst/>
                <a:latin typeface="+mn-lt"/>
                <a:ea typeface="+mn-ea"/>
                <a:cs typeface="+mn-cs"/>
              </a:rPr>
              <a:t>                     </a:t>
            </a:r>
            <a:r>
              <a:rPr lang="en-AU" sz="1200" b="0" i="0" u="sng" kern="1200" dirty="0">
                <a:solidFill>
                  <a:schemeClr val="tx1"/>
                </a:solidFill>
                <a:effectLst/>
                <a:latin typeface="+mn-lt"/>
                <a:ea typeface="+mn-ea"/>
                <a:cs typeface="+mn-cs"/>
              </a:rPr>
              <a:t>(c)  there are no proceedings currently before a court (including a court of appeal), in relation to an application under section 182, that relate to the </a:t>
            </a:r>
            <a:r>
              <a:rPr lang="en-AU" sz="1200" b="0" i="0" u="sng" kern="1200" dirty="0">
                <a:solidFill>
                  <a:schemeClr val="tx1"/>
                </a:solidFill>
                <a:effectLst/>
                <a:latin typeface="+mn-lt"/>
                <a:ea typeface="+mn-ea"/>
                <a:cs typeface="+mn-cs"/>
                <a:hlinkClick r:id="rId3"/>
              </a:rPr>
              <a:t>amendment demanded</a:t>
            </a:r>
            <a:r>
              <a:rPr lang="en-AU" sz="1200" b="0" i="0" u="sng" kern="1200" dirty="0">
                <a:solidFill>
                  <a:schemeClr val="tx1"/>
                </a:solidFill>
                <a:effectLst/>
                <a:latin typeface="+mn-lt"/>
                <a:ea typeface="+mn-ea"/>
                <a:cs typeface="+mn-cs"/>
              </a:rPr>
              <a:t>.</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             (2)  This Subdivision stops applying if:</a:t>
            </a:r>
          </a:p>
          <a:p>
            <a:r>
              <a:rPr lang="en-AU" sz="1200" b="0" i="0" kern="1200" dirty="0">
                <a:solidFill>
                  <a:schemeClr val="tx1"/>
                </a:solidFill>
                <a:effectLst/>
                <a:latin typeface="+mn-lt"/>
                <a:ea typeface="+mn-ea"/>
                <a:cs typeface="+mn-cs"/>
              </a:rPr>
              <a:t>                     (a)  a financing change statement is registered in accordance with the </a:t>
            </a:r>
            <a:r>
              <a:rPr lang="en-AU" sz="1200" b="0" i="0" u="sng" kern="1200" dirty="0">
                <a:solidFill>
                  <a:schemeClr val="tx1"/>
                </a:solidFill>
                <a:effectLst/>
                <a:latin typeface="+mn-lt"/>
                <a:ea typeface="+mn-ea"/>
                <a:cs typeface="+mn-cs"/>
                <a:hlinkClick r:id="rId3"/>
              </a:rPr>
              <a:t>amendment demand</a:t>
            </a:r>
            <a:r>
              <a:rPr lang="en-AU" sz="1200" b="0" i="0" kern="1200" dirty="0">
                <a:solidFill>
                  <a:schemeClr val="tx1"/>
                </a:solidFill>
                <a:effectLst/>
                <a:latin typeface="+mn-lt"/>
                <a:ea typeface="+mn-ea"/>
                <a:cs typeface="+mn-cs"/>
              </a:rPr>
              <a:t>; or</a:t>
            </a:r>
          </a:p>
          <a:p>
            <a:r>
              <a:rPr lang="en-AU" sz="1200" b="0" i="0" kern="1200" dirty="0">
                <a:solidFill>
                  <a:schemeClr val="tx1"/>
                </a:solidFill>
                <a:effectLst/>
                <a:latin typeface="+mn-lt"/>
                <a:ea typeface="+mn-ea"/>
                <a:cs typeface="+mn-cs"/>
              </a:rPr>
              <a:t>                   </a:t>
            </a:r>
            <a:r>
              <a:rPr lang="en-AU" sz="1200" b="0" i="0" u="sng" kern="1200" dirty="0">
                <a:solidFill>
                  <a:srgbClr val="FF0000"/>
                </a:solidFill>
                <a:effectLst/>
                <a:latin typeface="+mn-lt"/>
                <a:ea typeface="+mn-ea"/>
                <a:cs typeface="+mn-cs"/>
              </a:rPr>
              <a:t>  </a:t>
            </a:r>
            <a:r>
              <a:rPr lang="en-AU" sz="1200" b="0" i="0" u="sng" kern="1200" dirty="0">
                <a:solidFill>
                  <a:srgbClr val="FF0000"/>
                </a:solidFill>
                <a:effectLst/>
                <a:highlight>
                  <a:srgbClr val="FFFF00"/>
                </a:highlight>
                <a:latin typeface="+mn-lt"/>
                <a:ea typeface="+mn-ea"/>
                <a:cs typeface="+mn-cs"/>
              </a:rPr>
              <a:t>(b)  proceedings come before a court (including a court of appeal), in relation to an application under section 182, that relate to the </a:t>
            </a:r>
            <a:r>
              <a:rPr lang="en-AU" sz="1200" b="0" i="0" u="sng" kern="1200" dirty="0">
                <a:solidFill>
                  <a:srgbClr val="FF0000"/>
                </a:solidFill>
                <a:effectLst/>
                <a:highlight>
                  <a:srgbClr val="FFFF00"/>
                </a:highlight>
                <a:latin typeface="+mn-lt"/>
                <a:ea typeface="+mn-ea"/>
                <a:cs typeface="+mn-cs"/>
                <a:hlinkClick r:id="rId3">
                  <a:extLst>
                    <a:ext uri="{A12FA001-AC4F-418D-AE19-62706E023703}">
                      <ahyp:hlinkClr xmlns:ahyp="http://schemas.microsoft.com/office/drawing/2018/hyperlinkcolor" val="tx"/>
                    </a:ext>
                  </a:extLst>
                </a:hlinkClick>
              </a:rPr>
              <a:t>amendment demanded</a:t>
            </a:r>
            <a:r>
              <a:rPr lang="en-AU" sz="1200" b="0" i="0" u="sng" kern="1200" dirty="0">
                <a:solidFill>
                  <a:srgbClr val="FF0000"/>
                </a:solidFill>
                <a:effectLst/>
                <a:highlight>
                  <a:srgbClr val="FFFF00"/>
                </a:highlight>
                <a:latin typeface="+mn-lt"/>
                <a:ea typeface="+mn-ea"/>
                <a:cs typeface="+mn-cs"/>
              </a:rPr>
              <a:t>.</a:t>
            </a:r>
          </a:p>
          <a:p>
            <a:endParaRPr lang="en-AU" sz="1200" b="0" i="0" u="sng" kern="1200" dirty="0">
              <a:solidFill>
                <a:srgbClr val="FF0000"/>
              </a:solidFill>
              <a:effectLst/>
              <a:highlight>
                <a:srgbClr val="FFFF00"/>
              </a:highlight>
              <a:latin typeface="+mn-lt"/>
              <a:ea typeface="+mn-ea"/>
              <a:cs typeface="+mn-cs"/>
            </a:endParaRPr>
          </a:p>
          <a:p>
            <a:r>
              <a:rPr lang="en-AU" sz="1200" b="0" i="0" u="none" kern="1200" dirty="0">
                <a:solidFill>
                  <a:srgbClr val="FF0000"/>
                </a:solidFill>
                <a:effectLst/>
                <a:highlight>
                  <a:srgbClr val="FFFF00"/>
                </a:highlight>
                <a:latin typeface="+mn-lt"/>
                <a:ea typeface="+mn-ea"/>
                <a:cs typeface="+mn-cs"/>
              </a:rPr>
              <a:t>5 days:  scope for s292 to cure:</a:t>
            </a:r>
          </a:p>
          <a:p>
            <a:endParaRPr lang="en-AU" sz="1200" b="0" i="0" u="none" kern="1200" dirty="0">
              <a:solidFill>
                <a:srgbClr val="FF0000"/>
              </a:solidFill>
              <a:effectLst/>
              <a:highlight>
                <a:srgbClr val="FFFF00"/>
              </a:highlight>
              <a:latin typeface="+mn-lt"/>
              <a:ea typeface="+mn-ea"/>
              <a:cs typeface="+mn-cs"/>
            </a:endParaRPr>
          </a:p>
          <a:p>
            <a:r>
              <a:rPr lang="en-AU" sz="1200" b="1" i="0" kern="1200" dirty="0">
                <a:solidFill>
                  <a:schemeClr val="tx1"/>
                </a:solidFill>
                <a:effectLst/>
                <a:latin typeface="+mn-lt"/>
                <a:ea typeface="+mn-ea"/>
                <a:cs typeface="+mn-cs"/>
              </a:rPr>
              <a:t>PERSONAL PROPERTY SECURITIES ACT 2009 - SECT 292</a:t>
            </a:r>
          </a:p>
          <a:p>
            <a:r>
              <a:rPr lang="en-AU" sz="1200" b="1" i="0" kern="1200" dirty="0">
                <a:solidFill>
                  <a:schemeClr val="tx1"/>
                </a:solidFill>
                <a:effectLst/>
                <a:latin typeface="+mn-lt"/>
                <a:ea typeface="+mn-ea"/>
                <a:cs typeface="+mn-cs"/>
              </a:rPr>
              <a:t>Notices--formal defects</a:t>
            </a:r>
            <a:r>
              <a:rPr lang="en-AU" sz="1200" b="0" i="0" kern="1200" dirty="0">
                <a:solidFill>
                  <a:schemeClr val="tx1"/>
                </a:solidFill>
                <a:effectLst/>
                <a:latin typeface="+mn-lt"/>
                <a:ea typeface="+mn-ea"/>
                <a:cs typeface="+mn-cs"/>
              </a:rPr>
              <a:t>                   </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A notice purportedly given under this Act is not invalid as a result of a formal </a:t>
            </a:r>
            <a:r>
              <a:rPr lang="en-AU" sz="1200" b="0" i="0" u="sng" kern="1200" dirty="0">
                <a:solidFill>
                  <a:schemeClr val="tx1"/>
                </a:solidFill>
                <a:effectLst/>
                <a:latin typeface="+mn-lt"/>
                <a:ea typeface="+mn-ea"/>
                <a:cs typeface="+mn-cs"/>
                <a:hlinkClick r:id="rId5"/>
              </a:rPr>
              <a:t>defect</a:t>
            </a:r>
            <a:r>
              <a:rPr lang="en-AU" sz="1200" b="0" i="0" kern="1200" dirty="0">
                <a:solidFill>
                  <a:schemeClr val="tx1"/>
                </a:solidFill>
                <a:effectLst/>
                <a:latin typeface="+mn-lt"/>
                <a:ea typeface="+mn-ea"/>
                <a:cs typeface="+mn-cs"/>
              </a:rPr>
              <a:t> or an irregularity, unless:</a:t>
            </a:r>
          </a:p>
          <a:p>
            <a:r>
              <a:rPr lang="en-AU" sz="1200" b="0" i="0" kern="1200" dirty="0">
                <a:solidFill>
                  <a:schemeClr val="tx1"/>
                </a:solidFill>
                <a:effectLst/>
                <a:latin typeface="+mn-lt"/>
                <a:ea typeface="+mn-ea"/>
                <a:cs typeface="+mn-cs"/>
              </a:rPr>
              <a:t>                    </a:t>
            </a:r>
          </a:p>
          <a:p>
            <a:r>
              <a:rPr lang="en-AU" sz="1200" b="0" i="0" kern="1200" dirty="0">
                <a:solidFill>
                  <a:schemeClr val="tx1"/>
                </a:solidFill>
                <a:effectLst/>
                <a:latin typeface="+mn-lt"/>
                <a:ea typeface="+mn-ea"/>
                <a:cs typeface="+mn-cs"/>
              </a:rPr>
              <a:t> (a)  a person applies to a court objecting on that ground; and</a:t>
            </a:r>
          </a:p>
          <a:p>
            <a:r>
              <a:rPr lang="en-AU" sz="1200" b="0" i="0" kern="1200" dirty="0">
                <a:solidFill>
                  <a:schemeClr val="tx1"/>
                </a:solidFill>
                <a:effectLst/>
                <a:latin typeface="+mn-lt"/>
                <a:ea typeface="+mn-ea"/>
                <a:cs typeface="+mn-cs"/>
              </a:rPr>
              <a:t> (b)  the court is satisfied that substantial injustice has been caused by the </a:t>
            </a:r>
            <a:r>
              <a:rPr lang="en-AU" sz="1200" b="0" i="0" u="sng" kern="1200" dirty="0">
                <a:solidFill>
                  <a:schemeClr val="tx1"/>
                </a:solidFill>
                <a:effectLst/>
                <a:latin typeface="+mn-lt"/>
                <a:ea typeface="+mn-ea"/>
                <a:cs typeface="+mn-cs"/>
                <a:hlinkClick r:id="rId5"/>
              </a:rPr>
              <a:t>defect</a:t>
            </a:r>
            <a:r>
              <a:rPr lang="en-AU" sz="1200" b="0" i="0" kern="1200" dirty="0">
                <a:solidFill>
                  <a:schemeClr val="tx1"/>
                </a:solidFill>
                <a:effectLst/>
                <a:latin typeface="+mn-lt"/>
                <a:ea typeface="+mn-ea"/>
                <a:cs typeface="+mn-cs"/>
              </a:rPr>
              <a:t> or irregularity; and</a:t>
            </a:r>
          </a:p>
          <a:p>
            <a:r>
              <a:rPr lang="en-AU" sz="1200" b="0" i="0" kern="1200" dirty="0">
                <a:solidFill>
                  <a:schemeClr val="tx1"/>
                </a:solidFill>
                <a:effectLst/>
                <a:latin typeface="+mn-lt"/>
                <a:ea typeface="+mn-ea"/>
                <a:cs typeface="+mn-cs"/>
              </a:rPr>
              <a:t> (c)  the court is satisfied that the injustice cannot be remedied by an order of the court.</a:t>
            </a:r>
          </a:p>
          <a:p>
            <a:endParaRPr lang="en-AU" sz="1200" b="0" i="0" u="none" kern="1200" dirty="0">
              <a:solidFill>
                <a:srgbClr val="FF0000"/>
              </a:solidFill>
              <a:effectLst/>
              <a:highlight>
                <a:srgbClr val="FFFF00"/>
              </a:highligh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12</a:t>
            </a:fld>
            <a:endParaRPr lang="en-US"/>
          </a:p>
        </p:txBody>
      </p:sp>
    </p:spTree>
    <p:extLst>
      <p:ext uri="{BB962C8B-B14F-4D97-AF65-F5344CB8AC3E}">
        <p14:creationId xmlns:p14="http://schemas.microsoft.com/office/powerpoint/2010/main" val="4165714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effectLst/>
              </a:rPr>
              <a:t>181  Administrative process—registration amendments</a:t>
            </a:r>
            <a:endParaRPr lang="en-AU" dirty="0">
              <a:effectLst/>
            </a:endParaRPr>
          </a:p>
          <a:p>
            <a:r>
              <a:rPr lang="en-AU" dirty="0">
                <a:effectLst/>
              </a:rPr>
              <a:t>(1)  If an amendment notice is given to a secured party under section 180, after the end of the period covered by subsection (3), the Registrar must (at his or her initiative) register a financing change statement amending the registration (including an amendment to remove the registration) in accordance with the amendment demand, unless the Registrar suspects on reasonable grounds that the amendment is not authorised under section 178.</a:t>
            </a:r>
          </a:p>
          <a:p>
            <a:endParaRPr lang="en-AU" dirty="0">
              <a:effectLst/>
            </a:endParaRPr>
          </a:p>
          <a:p>
            <a:r>
              <a:rPr lang="en-AU" dirty="0">
                <a:effectLst/>
              </a:rPr>
              <a:t>(2)  However, the Registrar may register such a financing change statement before the end of the period covered by subsection (3) if:</a:t>
            </a:r>
          </a:p>
          <a:p>
            <a:r>
              <a:rPr lang="en-AU" dirty="0">
                <a:effectLst/>
              </a:rPr>
              <a:t>(a)  the secured party has responded to the invitation in the amendment notice; and</a:t>
            </a:r>
          </a:p>
          <a:p>
            <a:r>
              <a:rPr lang="en-AU" dirty="0">
                <a:effectLst/>
              </a:rPr>
              <a:t>(b)  the Registrar has no reason to believe that the secured party intends to give a further response.</a:t>
            </a:r>
          </a:p>
          <a:p>
            <a:endParaRPr lang="en-AU" dirty="0">
              <a:effectLst/>
            </a:endParaRPr>
          </a:p>
          <a:p>
            <a:r>
              <a:rPr lang="en-AU" u="sng" dirty="0">
                <a:effectLst/>
              </a:rPr>
              <a:t>(3)  The period covered by this subsection is:</a:t>
            </a:r>
          </a:p>
          <a:p>
            <a:r>
              <a:rPr lang="en-AU" u="sng" dirty="0">
                <a:effectLst/>
              </a:rPr>
              <a:t>(a)  5 business days after the day the amendment notice is given to the secured party; or</a:t>
            </a:r>
          </a:p>
          <a:p>
            <a:r>
              <a:rPr lang="en-AU" u="sng" dirty="0">
                <a:effectLst/>
              </a:rPr>
              <a:t>(b)  a longer period approved by the Registrar (in relation to the particular amendment demand, or to a class of amendment demands) after the amendment notice is given to the secured party.</a:t>
            </a:r>
          </a:p>
          <a:p>
            <a:endParaRPr lang="en-AU" dirty="0">
              <a:effectLst/>
            </a:endParaRPr>
          </a:p>
          <a:p>
            <a:r>
              <a:rPr lang="en-AU" dirty="0">
                <a:effectLst/>
              </a:rPr>
              <a:t>(4)  In making a decision about whether to register a financing change statement amending the registration in accordance with the amendment demand, the Registrar must consider:</a:t>
            </a:r>
          </a:p>
          <a:p>
            <a:r>
              <a:rPr lang="en-AU" dirty="0">
                <a:effectLst/>
              </a:rPr>
              <a:t>(a)  the response (if any) of the secured party to the invitation in the amendment notice; and</a:t>
            </a:r>
          </a:p>
          <a:p>
            <a:r>
              <a:rPr lang="en-AU" dirty="0">
                <a:effectLst/>
              </a:rPr>
              <a:t>(b)  any other relevant information.</a:t>
            </a:r>
          </a:p>
          <a:p>
            <a:endParaRPr lang="en-AU" dirty="0">
              <a:effectLst/>
            </a:endParaRPr>
          </a:p>
          <a:p>
            <a:r>
              <a:rPr lang="en-AU" dirty="0">
                <a:effectLst/>
              </a:rPr>
              <a:t>(5)  Data removed from the register because of an amendment under this section must not be made available for search in the register by reference to any time before (or after) the time of removal, if the Registrar so decides for the purposes of this subsection.</a:t>
            </a:r>
          </a:p>
          <a:p>
            <a:endParaRPr lang="en-AU" dirty="0">
              <a:effectLst/>
            </a:endParaRPr>
          </a:p>
          <a:p>
            <a:r>
              <a:rPr lang="en-AU" dirty="0">
                <a:effectLst/>
              </a:rPr>
              <a:t>Note 1: The provision of false or misleading information in any response to the invitation may be an offence against Part </a:t>
            </a:r>
            <a:r>
              <a:rPr lang="en-AU" sz="1200" u="none" strike="noStrike" kern="1200" dirty="0">
                <a:solidFill>
                  <a:schemeClr val="tx1"/>
                </a:solidFill>
                <a:effectLst/>
                <a:latin typeface="+mn-lt"/>
                <a:ea typeface="+mn-ea"/>
                <a:cs typeface="+mn-cs"/>
                <a:hlinkClick r:id="rId3"/>
              </a:rPr>
              <a:t>7.4</a:t>
            </a:r>
            <a:r>
              <a:rPr lang="en-AU" dirty="0">
                <a:effectLst/>
              </a:rPr>
              <a:t> of the </a:t>
            </a:r>
            <a:r>
              <a:rPr lang="en-AU" sz="1200" i="1" u="none" strike="noStrike" kern="1200" dirty="0">
                <a:solidFill>
                  <a:schemeClr val="tx1"/>
                </a:solidFill>
                <a:effectLst/>
                <a:latin typeface="+mn-lt"/>
                <a:ea typeface="+mn-ea"/>
                <a:cs typeface="+mn-cs"/>
                <a:hlinkClick r:id="rId4"/>
              </a:rPr>
              <a:t>Criminal Code</a:t>
            </a:r>
            <a:r>
              <a:rPr lang="en-AU" dirty="0">
                <a:effectLst/>
              </a:rPr>
              <a:t>.</a:t>
            </a:r>
          </a:p>
          <a:p>
            <a:r>
              <a:rPr lang="en-AU" dirty="0">
                <a:effectLst/>
              </a:rPr>
              <a:t>Note 2:       The Registrar must give a verification statement to each secured party after the registration of a financing change statement (see section 156).</a:t>
            </a:r>
          </a:p>
          <a:p>
            <a:r>
              <a:rPr lang="en-AU" dirty="0">
                <a:effectLst/>
              </a:rPr>
              <a:t>Note 3:       Application may be made to the Administrative Appeals Tribunal for review of certain decisions of the Registrar about registration (see section 191).</a:t>
            </a:r>
          </a:p>
          <a:p>
            <a:r>
              <a:rPr lang="en-AU" dirty="0">
                <a:effectLst/>
              </a:rPr>
              <a:t>Note 4:       This section stops applying if proceedings come before a court under section 182 in relation to the amendment demanded (see subsection 179(2)).</a:t>
            </a:r>
          </a:p>
          <a:p>
            <a:r>
              <a:rPr lang="en-AU" dirty="0">
                <a:effectLst/>
              </a:rPr>
              <a:t>Note 5:       Incorrectly removed data may be restored under section 186.</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13</a:t>
            </a:fld>
            <a:endParaRPr lang="en-US"/>
          </a:p>
        </p:txBody>
      </p:sp>
    </p:spTree>
    <p:extLst>
      <p:ext uri="{BB962C8B-B14F-4D97-AF65-F5344CB8AC3E}">
        <p14:creationId xmlns:p14="http://schemas.microsoft.com/office/powerpoint/2010/main" val="3327685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14</a:t>
            </a:fld>
            <a:endParaRPr lang="en-US"/>
          </a:p>
        </p:txBody>
      </p:sp>
    </p:spTree>
    <p:extLst>
      <p:ext uri="{BB962C8B-B14F-4D97-AF65-F5344CB8AC3E}">
        <p14:creationId xmlns:p14="http://schemas.microsoft.com/office/powerpoint/2010/main" val="268646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15</a:t>
            </a:fld>
            <a:endParaRPr lang="en-US"/>
          </a:p>
        </p:txBody>
      </p:sp>
    </p:spTree>
    <p:extLst>
      <p:ext uri="{BB962C8B-B14F-4D97-AF65-F5344CB8AC3E}">
        <p14:creationId xmlns:p14="http://schemas.microsoft.com/office/powerpoint/2010/main" val="1134725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a:t>
            </a:r>
          </a:p>
          <a:p>
            <a:endParaRPr lang="en-US" dirty="0"/>
          </a:p>
          <a:p>
            <a:endParaRPr lang="en-US" dirty="0"/>
          </a:p>
          <a:p>
            <a:r>
              <a:rPr lang="en-US" dirty="0" err="1"/>
              <a:t>Everylte</a:t>
            </a:r>
            <a:endParaRPr lang="en-US" dirty="0"/>
          </a:p>
          <a:p>
            <a:endParaRPr lang="en-US" dirty="0"/>
          </a:p>
          <a:p>
            <a:r>
              <a:rPr lang="en-US" dirty="0"/>
              <a:t>Limited power – owner needed declaration of ownership and order for possession</a:t>
            </a:r>
          </a:p>
          <a:p>
            <a:endParaRPr lang="en-US" dirty="0"/>
          </a:p>
          <a:p>
            <a:r>
              <a:rPr lang="en-US" dirty="0"/>
              <a:t>Beyond the power of the </a:t>
            </a:r>
            <a:r>
              <a:rPr lang="en-US" dirty="0" err="1"/>
              <a:t>Registar</a:t>
            </a:r>
            <a:endParaRPr lang="en-US" dirty="0"/>
          </a:p>
          <a:p>
            <a:endParaRPr lang="en-US" dirty="0"/>
          </a:p>
          <a:p>
            <a:r>
              <a:rPr lang="en-US" dirty="0"/>
              <a:t>Only a court can make such orders</a:t>
            </a:r>
          </a:p>
        </p:txBody>
      </p:sp>
      <p:sp>
        <p:nvSpPr>
          <p:cNvPr id="4" name="Slide Number Placeholder 3"/>
          <p:cNvSpPr>
            <a:spLocks noGrp="1"/>
          </p:cNvSpPr>
          <p:nvPr>
            <p:ph type="sldNum" sz="quarter" idx="5"/>
          </p:nvPr>
        </p:nvSpPr>
        <p:spPr/>
        <p:txBody>
          <a:bodyPr/>
          <a:lstStyle/>
          <a:p>
            <a:fld id="{5EE4ABAB-9A4C-A347-B68E-83BABBE9B817}" type="slidenum">
              <a:rPr lang="en-US" smtClean="0"/>
              <a:t>16</a:t>
            </a:fld>
            <a:endParaRPr lang="en-US"/>
          </a:p>
        </p:txBody>
      </p:sp>
    </p:spTree>
    <p:extLst>
      <p:ext uri="{BB962C8B-B14F-4D97-AF65-F5344CB8AC3E}">
        <p14:creationId xmlns:p14="http://schemas.microsoft.com/office/powerpoint/2010/main" val="2753997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17</a:t>
            </a:fld>
            <a:endParaRPr lang="en-US"/>
          </a:p>
        </p:txBody>
      </p:sp>
    </p:spTree>
    <p:extLst>
      <p:ext uri="{BB962C8B-B14F-4D97-AF65-F5344CB8AC3E}">
        <p14:creationId xmlns:p14="http://schemas.microsoft.com/office/powerpoint/2010/main" val="2823971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0" kern="1200" dirty="0">
                <a:solidFill>
                  <a:schemeClr val="tx1"/>
                </a:solidFill>
                <a:effectLst/>
                <a:latin typeface="+mn-lt"/>
                <a:ea typeface="+mn-ea"/>
                <a:cs typeface="+mn-cs"/>
              </a:rPr>
              <a:t>PERSONAL PROPERTY SECURITIES ACT 2009 - SECT 182</a:t>
            </a:r>
          </a:p>
          <a:p>
            <a:r>
              <a:rPr lang="en-AU" sz="1200" b="1" i="0" kern="1200" dirty="0">
                <a:solidFill>
                  <a:schemeClr val="tx1"/>
                </a:solidFill>
                <a:effectLst/>
                <a:latin typeface="+mn-lt"/>
                <a:ea typeface="+mn-ea"/>
                <a:cs typeface="+mn-cs"/>
              </a:rPr>
              <a:t>Judicial process for considering amendment demand</a:t>
            </a:r>
            <a:r>
              <a:rPr lang="en-AU" sz="1200" b="0" i="0" kern="1200" dirty="0">
                <a:solidFill>
                  <a:schemeClr val="tx1"/>
                </a:solidFill>
                <a:effectLst/>
                <a:latin typeface="+mn-lt"/>
                <a:ea typeface="+mn-ea"/>
                <a:cs typeface="+mn-cs"/>
              </a:rPr>
              <a:t>  </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           ( 1)  The following persons may apply to a court for an order in relation to an </a:t>
            </a:r>
            <a:r>
              <a:rPr lang="en-AU" sz="1200" b="0" i="0" u="sng" kern="1200" dirty="0">
                <a:solidFill>
                  <a:schemeClr val="tx1"/>
                </a:solidFill>
                <a:effectLst/>
                <a:latin typeface="+mn-lt"/>
                <a:ea typeface="+mn-ea"/>
                <a:cs typeface="+mn-cs"/>
                <a:hlinkClick r:id="rId3"/>
              </a:rPr>
              <a:t>amendment</a:t>
            </a:r>
            <a:r>
              <a:rPr lang="en-AU" sz="1200" b="0" i="0" kern="1200" dirty="0">
                <a:solidFill>
                  <a:schemeClr val="tx1"/>
                </a:solidFill>
                <a:effectLst/>
                <a:latin typeface="+mn-lt"/>
                <a:ea typeface="+mn-ea"/>
                <a:cs typeface="+mn-cs"/>
              </a:rPr>
              <a:t> </a:t>
            </a:r>
            <a:r>
              <a:rPr lang="en-AU" sz="1200" b="0" i="0" u="sng" kern="1200" dirty="0">
                <a:solidFill>
                  <a:schemeClr val="tx1"/>
                </a:solidFill>
                <a:effectLst/>
                <a:latin typeface="+mn-lt"/>
                <a:ea typeface="+mn-ea"/>
                <a:cs typeface="+mn-cs"/>
                <a:hlinkClick r:id="rId3"/>
              </a:rPr>
              <a:t>demand</a:t>
            </a:r>
            <a:r>
              <a:rPr lang="en-AU" sz="1200" b="0" i="0" kern="1200" dirty="0">
                <a:solidFill>
                  <a:schemeClr val="tx1"/>
                </a:solidFill>
                <a:effectLst/>
                <a:latin typeface="+mn-lt"/>
                <a:ea typeface="+mn-ea"/>
                <a:cs typeface="+mn-cs"/>
              </a:rPr>
              <a:t>:</a:t>
            </a:r>
          </a:p>
          <a:p>
            <a:r>
              <a:rPr lang="en-AU" sz="1200" b="0" i="0" kern="1200" dirty="0">
                <a:solidFill>
                  <a:schemeClr val="tx1"/>
                </a:solidFill>
                <a:effectLst/>
                <a:latin typeface="+mn-lt"/>
                <a:ea typeface="+mn-ea"/>
                <a:cs typeface="+mn-cs"/>
              </a:rPr>
              <a:t>                     (a)  the secured party;</a:t>
            </a:r>
          </a:p>
          <a:p>
            <a:r>
              <a:rPr lang="en-AU" sz="1200" b="0" i="0" kern="1200" dirty="0">
                <a:solidFill>
                  <a:schemeClr val="tx1"/>
                </a:solidFill>
                <a:effectLst/>
                <a:latin typeface="+mn-lt"/>
                <a:ea typeface="+mn-ea"/>
                <a:cs typeface="+mn-cs"/>
              </a:rPr>
              <a:t>                     (b)  the person who gave the </a:t>
            </a:r>
            <a:r>
              <a:rPr lang="en-AU" sz="1200" b="0" i="0" u="sng" kern="1200" dirty="0">
                <a:solidFill>
                  <a:schemeClr val="tx1"/>
                </a:solidFill>
                <a:effectLst/>
                <a:latin typeface="+mn-lt"/>
                <a:ea typeface="+mn-ea"/>
                <a:cs typeface="+mn-cs"/>
                <a:hlinkClick r:id="rId3"/>
              </a:rPr>
              <a:t>amendment demand</a:t>
            </a:r>
            <a:r>
              <a:rPr lang="en-AU" sz="1200" b="0" i="0" kern="1200" dirty="0">
                <a:solidFill>
                  <a:schemeClr val="tx1"/>
                </a:solidFill>
                <a:effectLst/>
                <a:latin typeface="+mn-lt"/>
                <a:ea typeface="+mn-ea"/>
                <a:cs typeface="+mn-cs"/>
              </a:rPr>
              <a:t>.</a:t>
            </a:r>
          </a:p>
          <a:p>
            <a:r>
              <a:rPr lang="en-AU" sz="1200" b="0" i="0" u="sng" kern="1200" dirty="0">
                <a:solidFill>
                  <a:schemeClr val="tx1"/>
                </a:solidFill>
                <a:effectLst/>
                <a:latin typeface="+mn-lt"/>
                <a:ea typeface="+mn-ea"/>
                <a:cs typeface="+mn-cs"/>
              </a:rPr>
              <a:t>             (2)  The person who gave the </a:t>
            </a:r>
            <a:r>
              <a:rPr lang="en-AU" sz="1200" b="0" i="0" u="sng" kern="1200" dirty="0">
                <a:solidFill>
                  <a:schemeClr val="tx1"/>
                </a:solidFill>
                <a:effectLst/>
                <a:latin typeface="+mn-lt"/>
                <a:ea typeface="+mn-ea"/>
                <a:cs typeface="+mn-cs"/>
                <a:hlinkClick r:id="rId3"/>
              </a:rPr>
              <a:t>amendment demand</a:t>
            </a:r>
            <a:r>
              <a:rPr lang="en-AU" sz="1200" b="0" i="0" u="sng" kern="1200" dirty="0">
                <a:solidFill>
                  <a:schemeClr val="tx1"/>
                </a:solidFill>
                <a:effectLst/>
                <a:latin typeface="+mn-lt"/>
                <a:ea typeface="+mn-ea"/>
                <a:cs typeface="+mn-cs"/>
              </a:rPr>
              <a:t> cannot make an application under this section before the end of 5 </a:t>
            </a:r>
            <a:r>
              <a:rPr lang="en-AU" sz="1200" b="0" i="0" u="sng" kern="1200" dirty="0">
                <a:solidFill>
                  <a:schemeClr val="tx1"/>
                </a:solidFill>
                <a:effectLst/>
                <a:latin typeface="+mn-lt"/>
                <a:ea typeface="+mn-ea"/>
                <a:cs typeface="+mn-cs"/>
                <a:hlinkClick r:id="rId4"/>
              </a:rPr>
              <a:t>business days</a:t>
            </a:r>
            <a:r>
              <a:rPr lang="en-AU" sz="1200" b="0" i="0" u="sng" kern="1200" dirty="0">
                <a:solidFill>
                  <a:schemeClr val="tx1"/>
                </a:solidFill>
                <a:effectLst/>
                <a:latin typeface="+mn-lt"/>
                <a:ea typeface="+mn-ea"/>
                <a:cs typeface="+mn-cs"/>
              </a:rPr>
              <a:t> after the day the demand is given to the secured party.</a:t>
            </a:r>
          </a:p>
          <a:p>
            <a:r>
              <a:rPr lang="en-AU" sz="1200" b="0" i="0" kern="1200" dirty="0">
                <a:solidFill>
                  <a:schemeClr val="tx1"/>
                </a:solidFill>
                <a:effectLst/>
                <a:latin typeface="+mn-lt"/>
                <a:ea typeface="+mn-ea"/>
                <a:cs typeface="+mn-cs"/>
              </a:rPr>
              <a:t>Note:          The period may be extended by a court under section 293.</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             (3)  A person with an interest (including a security interest) in the </a:t>
            </a:r>
            <a:r>
              <a:rPr lang="en-AU" sz="1200" b="0" i="0" u="sng" kern="1200" dirty="0">
                <a:solidFill>
                  <a:schemeClr val="tx1"/>
                </a:solidFill>
                <a:effectLst/>
                <a:latin typeface="+mn-lt"/>
                <a:ea typeface="+mn-ea"/>
                <a:cs typeface="+mn-cs"/>
                <a:hlinkClick r:id="rId5"/>
              </a:rPr>
              <a:t>collateral</a:t>
            </a:r>
            <a:r>
              <a:rPr lang="en-AU" sz="1200" b="0" i="0" kern="1200" dirty="0">
                <a:solidFill>
                  <a:schemeClr val="tx1"/>
                </a:solidFill>
                <a:effectLst/>
                <a:latin typeface="+mn-lt"/>
                <a:ea typeface="+mn-ea"/>
                <a:cs typeface="+mn-cs"/>
              </a:rPr>
              <a:t> described in the registration has the right to appear before the court on an application under this section.</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Note 1:       The Registrar also has the power to intervene in the proceeding (see section 218).</a:t>
            </a:r>
          </a:p>
          <a:p>
            <a:r>
              <a:rPr lang="en-AU" sz="1200" b="0" i="0" kern="1200" dirty="0">
                <a:solidFill>
                  <a:schemeClr val="tx1"/>
                </a:solidFill>
                <a:effectLst/>
                <a:latin typeface="+mn-lt"/>
                <a:ea typeface="+mn-ea"/>
                <a:cs typeface="+mn-cs"/>
              </a:rPr>
              <a:t>Note 2:       For which courts have jurisdiction, and for transfers between courts, see Part 6.2.</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             (4)  On an application under this section, a court may make the following orders:</a:t>
            </a:r>
          </a:p>
          <a:p>
            <a:r>
              <a:rPr lang="en-AU" sz="1200" b="0" i="0" kern="1200" dirty="0">
                <a:solidFill>
                  <a:schemeClr val="tx1"/>
                </a:solidFill>
                <a:effectLst/>
                <a:latin typeface="+mn-lt"/>
                <a:ea typeface="+mn-ea"/>
                <a:cs typeface="+mn-cs"/>
              </a:rPr>
              <a:t>                     (a)  if the court considers the </a:t>
            </a:r>
            <a:r>
              <a:rPr lang="en-AU" sz="1200" b="0" i="0" u="sng" kern="1200" dirty="0">
                <a:solidFill>
                  <a:schemeClr val="tx1"/>
                </a:solidFill>
                <a:effectLst/>
                <a:latin typeface="+mn-lt"/>
                <a:ea typeface="+mn-ea"/>
                <a:cs typeface="+mn-cs"/>
                <a:hlinkClick r:id="rId3"/>
              </a:rPr>
              <a:t>amendment demanded</a:t>
            </a:r>
            <a:r>
              <a:rPr lang="en-AU" sz="1200" b="0" i="0" kern="1200" dirty="0">
                <a:solidFill>
                  <a:schemeClr val="tx1"/>
                </a:solidFill>
                <a:effectLst/>
                <a:latin typeface="+mn-lt"/>
                <a:ea typeface="+mn-ea"/>
                <a:cs typeface="+mn-cs"/>
              </a:rPr>
              <a:t> to be authorised under section 178--an order requiring the Registrar to register a financing change statement amending the registration (including an amendment to remove the registration);</a:t>
            </a:r>
          </a:p>
          <a:p>
            <a:r>
              <a:rPr lang="en-AU" sz="1200" b="0" i="0" kern="1200" dirty="0">
                <a:solidFill>
                  <a:schemeClr val="tx1"/>
                </a:solidFill>
                <a:effectLst/>
                <a:latin typeface="+mn-lt"/>
                <a:ea typeface="+mn-ea"/>
                <a:cs typeface="+mn-cs"/>
              </a:rPr>
              <a:t>                     (b)  if the court does not consider the </a:t>
            </a:r>
            <a:r>
              <a:rPr lang="en-AU" sz="1200" b="0" i="0" u="sng" kern="1200" dirty="0">
                <a:solidFill>
                  <a:schemeClr val="tx1"/>
                </a:solidFill>
                <a:effectLst/>
                <a:latin typeface="+mn-lt"/>
                <a:ea typeface="+mn-ea"/>
                <a:cs typeface="+mn-cs"/>
                <a:hlinkClick r:id="rId3"/>
              </a:rPr>
              <a:t>amendment demanded</a:t>
            </a:r>
            <a:r>
              <a:rPr lang="en-AU" sz="1200" b="0" i="0" kern="1200" dirty="0">
                <a:solidFill>
                  <a:schemeClr val="tx1"/>
                </a:solidFill>
                <a:effectLst/>
                <a:latin typeface="+mn-lt"/>
                <a:ea typeface="+mn-ea"/>
                <a:cs typeface="+mn-cs"/>
              </a:rPr>
              <a:t> to be so authorised--one or more of the following orders:</a:t>
            </a:r>
          </a:p>
          <a:p>
            <a:r>
              <a:rPr lang="en-AU" sz="1200" b="0" i="0" kern="1200" dirty="0">
                <a:solidFill>
                  <a:schemeClr val="tx1"/>
                </a:solidFill>
                <a:effectLst/>
                <a:latin typeface="+mn-lt"/>
                <a:ea typeface="+mn-ea"/>
                <a:cs typeface="+mn-cs"/>
              </a:rPr>
              <a:t>                              (</a:t>
            </a:r>
            <a:r>
              <a:rPr lang="en-AU" sz="1200" b="0" i="0" kern="1200" dirty="0" err="1">
                <a:solidFill>
                  <a:schemeClr val="tx1"/>
                </a:solidFill>
                <a:effectLst/>
                <a:latin typeface="+mn-lt"/>
                <a:ea typeface="+mn-ea"/>
                <a:cs typeface="+mn-cs"/>
              </a:rPr>
              <a:t>i</a:t>
            </a:r>
            <a:r>
              <a:rPr lang="en-AU" sz="1200" b="0" i="0" kern="1200" dirty="0">
                <a:solidFill>
                  <a:schemeClr val="tx1"/>
                </a:solidFill>
                <a:effectLst/>
                <a:latin typeface="+mn-lt"/>
                <a:ea typeface="+mn-ea"/>
                <a:cs typeface="+mn-cs"/>
              </a:rPr>
              <a:t>)  an order restraining the Registrar from registering a financing change statement amending the registration at the Registrar's initiative (under section 181);</a:t>
            </a:r>
          </a:p>
          <a:p>
            <a:r>
              <a:rPr lang="en-AU" sz="1200" b="0" i="0" kern="1200" dirty="0">
                <a:solidFill>
                  <a:schemeClr val="tx1"/>
                </a:solidFill>
                <a:effectLst/>
                <a:latin typeface="+mn-lt"/>
                <a:ea typeface="+mn-ea"/>
                <a:cs typeface="+mn-cs"/>
              </a:rPr>
              <a:t>                             (ii)  an order restraining the person who gave the </a:t>
            </a:r>
            <a:r>
              <a:rPr lang="en-AU" sz="1200" b="0" i="0" u="sng" kern="1200" dirty="0">
                <a:solidFill>
                  <a:schemeClr val="tx1"/>
                </a:solidFill>
                <a:effectLst/>
                <a:latin typeface="+mn-lt"/>
                <a:ea typeface="+mn-ea"/>
                <a:cs typeface="+mn-cs"/>
                <a:hlinkClick r:id="rId3"/>
              </a:rPr>
              <a:t>amendment demand</a:t>
            </a:r>
            <a:r>
              <a:rPr lang="en-AU" sz="1200" b="0" i="0" kern="1200" dirty="0">
                <a:solidFill>
                  <a:schemeClr val="tx1"/>
                </a:solidFill>
                <a:effectLst/>
                <a:latin typeface="+mn-lt"/>
                <a:ea typeface="+mn-ea"/>
                <a:cs typeface="+mn-cs"/>
              </a:rPr>
              <a:t> from making such further </a:t>
            </a:r>
            <a:r>
              <a:rPr lang="en-AU" sz="1200" b="0" i="0" u="sng" kern="1200" dirty="0">
                <a:solidFill>
                  <a:schemeClr val="tx1"/>
                </a:solidFill>
                <a:effectLst/>
                <a:latin typeface="+mn-lt"/>
                <a:ea typeface="+mn-ea"/>
                <a:cs typeface="+mn-cs"/>
                <a:hlinkClick r:id="rId3"/>
              </a:rPr>
              <a:t>amendment demands</a:t>
            </a:r>
            <a:r>
              <a:rPr lang="en-AU" sz="1200" b="0" i="0" kern="1200" dirty="0">
                <a:solidFill>
                  <a:schemeClr val="tx1"/>
                </a:solidFill>
                <a:effectLst/>
                <a:latin typeface="+mn-lt"/>
                <a:ea typeface="+mn-ea"/>
                <a:cs typeface="+mn-cs"/>
              </a:rPr>
              <a:t> as the court specifies;</a:t>
            </a:r>
          </a:p>
          <a:p>
            <a:r>
              <a:rPr lang="en-AU" sz="1200" b="0" i="0" kern="1200" dirty="0">
                <a:solidFill>
                  <a:schemeClr val="tx1"/>
                </a:solidFill>
                <a:effectLst/>
                <a:latin typeface="+mn-lt"/>
                <a:ea typeface="+mn-ea"/>
                <a:cs typeface="+mn-cs"/>
              </a:rPr>
              <a:t>                            (iii)  an order restraining the Registrar from giving the secured party </a:t>
            </a:r>
            <a:r>
              <a:rPr lang="en-AU" sz="1200" b="0" i="0" u="sng" kern="1200" dirty="0">
                <a:solidFill>
                  <a:schemeClr val="tx1"/>
                </a:solidFill>
                <a:effectLst/>
                <a:latin typeface="+mn-lt"/>
                <a:ea typeface="+mn-ea"/>
                <a:cs typeface="+mn-cs"/>
                <a:hlinkClick r:id="rId6"/>
              </a:rPr>
              <a:t>amendment notices</a:t>
            </a:r>
            <a:r>
              <a:rPr lang="en-AU" sz="1200" b="0" i="0" kern="1200" dirty="0">
                <a:solidFill>
                  <a:schemeClr val="tx1"/>
                </a:solidFill>
                <a:effectLst/>
                <a:latin typeface="+mn-lt"/>
                <a:ea typeface="+mn-ea"/>
                <a:cs typeface="+mn-cs"/>
              </a:rPr>
              <a:t> under section 180 in relation to such further </a:t>
            </a:r>
            <a:r>
              <a:rPr lang="en-AU" sz="1200" b="0" i="0" u="sng" kern="1200" dirty="0">
                <a:solidFill>
                  <a:schemeClr val="tx1"/>
                </a:solidFill>
                <a:effectLst/>
                <a:latin typeface="+mn-lt"/>
                <a:ea typeface="+mn-ea"/>
                <a:cs typeface="+mn-cs"/>
                <a:hlinkClick r:id="rId3"/>
              </a:rPr>
              <a:t>amendment demands</a:t>
            </a:r>
            <a:r>
              <a:rPr lang="en-AU" sz="1200" b="0" i="0" kern="1200" dirty="0">
                <a:solidFill>
                  <a:schemeClr val="tx1"/>
                </a:solidFill>
                <a:effectLst/>
                <a:latin typeface="+mn-lt"/>
                <a:ea typeface="+mn-ea"/>
                <a:cs typeface="+mn-cs"/>
              </a:rPr>
              <a:t> as the court specifies;</a:t>
            </a:r>
          </a:p>
          <a:p>
            <a:r>
              <a:rPr lang="en-AU" sz="1200" b="0" i="0" kern="1200" dirty="0">
                <a:solidFill>
                  <a:schemeClr val="tx1"/>
                </a:solidFill>
                <a:effectLst/>
                <a:latin typeface="+mn-lt"/>
                <a:ea typeface="+mn-ea"/>
                <a:cs typeface="+mn-cs"/>
              </a:rPr>
              <a:t>                     (c)  any other order that the court thinks fit.</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             (5)  The Registrar must comply with a court order to register a financing change statement as soon as reasonably practicable after receiving the order.</a:t>
            </a:r>
          </a:p>
          <a:p>
            <a:r>
              <a:rPr lang="en-AU" sz="1200" b="0" i="0" kern="1200" dirty="0">
                <a:solidFill>
                  <a:schemeClr val="tx1"/>
                </a:solidFill>
                <a:effectLst/>
                <a:latin typeface="+mn-lt"/>
                <a:ea typeface="+mn-ea"/>
                <a:cs typeface="+mn-cs"/>
              </a:rPr>
              <a:t>Note:          The Registrar must give a </a:t>
            </a:r>
            <a:r>
              <a:rPr lang="en-AU" sz="1200" b="0" i="0" u="sng" kern="1200" dirty="0">
                <a:solidFill>
                  <a:schemeClr val="tx1"/>
                </a:solidFill>
                <a:effectLst/>
                <a:latin typeface="+mn-lt"/>
                <a:ea typeface="+mn-ea"/>
                <a:cs typeface="+mn-cs"/>
                <a:hlinkClick r:id="rId7"/>
              </a:rPr>
              <a:t>verification statement</a:t>
            </a:r>
            <a:r>
              <a:rPr lang="en-AU" sz="1200" b="0" i="0" kern="1200" dirty="0">
                <a:solidFill>
                  <a:schemeClr val="tx1"/>
                </a:solidFill>
                <a:effectLst/>
                <a:latin typeface="+mn-lt"/>
                <a:ea typeface="+mn-ea"/>
                <a:cs typeface="+mn-cs"/>
              </a:rPr>
              <a:t> to each secured party after the registration of a financing change statement (see section 156).</a:t>
            </a:r>
          </a:p>
          <a:p>
            <a:r>
              <a:rPr lang="en-AU" sz="1200" b="0" i="0" kern="1200" dirty="0">
                <a:solidFill>
                  <a:schemeClr val="tx1"/>
                </a:solidFill>
                <a:effectLst/>
                <a:latin typeface="+mn-lt"/>
                <a:ea typeface="+mn-ea"/>
                <a:cs typeface="+mn-cs"/>
              </a:rPr>
              <a:t>             (6)  Data removed from the register because of an amendment under this section must not be made available for search in the register by reference to any time before (or after) the time of removal, if the Registrar so decides.</a:t>
            </a:r>
          </a:p>
          <a:p>
            <a:r>
              <a:rPr lang="en-AU" sz="1200" b="0" i="0" kern="1200" dirty="0">
                <a:solidFill>
                  <a:schemeClr val="tx1"/>
                </a:solidFill>
                <a:effectLst/>
                <a:latin typeface="+mn-lt"/>
                <a:ea typeface="+mn-ea"/>
                <a:cs typeface="+mn-cs"/>
              </a:rPr>
              <a:t>Note:          Incorrectly removed data may be restored under section 186.</a:t>
            </a:r>
          </a:p>
          <a:p>
            <a:br>
              <a:rPr lang="en-AU" dirty="0"/>
            </a:br>
            <a:endParaRPr lang="en-AU" dirty="0"/>
          </a:p>
          <a:p>
            <a:endParaRPr lang="en-AU" dirty="0"/>
          </a:p>
          <a:p>
            <a:r>
              <a:rPr lang="en-AU" dirty="0"/>
              <a:t>Sandhurst:</a:t>
            </a:r>
          </a:p>
          <a:p>
            <a:endParaRPr lang="en-AU" dirty="0"/>
          </a:p>
          <a:p>
            <a:r>
              <a:rPr lang="en-AU" dirty="0"/>
              <a:t>Elements required to get restraint:</a:t>
            </a:r>
          </a:p>
          <a:p>
            <a:endParaRPr lang="en-AU" dirty="0"/>
          </a:p>
          <a:p>
            <a:r>
              <a:rPr lang="en-AU" dirty="0"/>
              <a:t>From </a:t>
            </a:r>
            <a:r>
              <a:rPr lang="en-AU" sz="1200" b="0" i="1" u="sng" kern="1200" dirty="0">
                <a:solidFill>
                  <a:schemeClr val="tx1"/>
                </a:solidFill>
                <a:effectLst/>
                <a:latin typeface="+mn-lt"/>
                <a:ea typeface="+mn-ea"/>
                <a:cs typeface="+mn-cs"/>
                <a:hlinkClick r:id="rId8"/>
              </a:rPr>
              <a:t>Rasco Pty Ltd v Lucas</a:t>
            </a:r>
            <a:r>
              <a:rPr lang="en-AU" sz="1200" b="0" i="1" u="sng" kern="1200" dirty="0">
                <a:solidFill>
                  <a:schemeClr val="tx1"/>
                </a:solidFill>
                <a:effectLst/>
                <a:latin typeface="+mn-lt"/>
                <a:ea typeface="+mn-ea"/>
                <a:cs typeface="+mn-cs"/>
              </a:rPr>
              <a:t> </a:t>
            </a:r>
            <a:r>
              <a:rPr lang="en-AU" sz="1200" b="0" i="0" u="none" kern="1200" dirty="0">
                <a:solidFill>
                  <a:schemeClr val="tx1"/>
                </a:solidFill>
                <a:effectLst/>
                <a:latin typeface="+mn-lt"/>
                <a:ea typeface="+mn-ea"/>
                <a:cs typeface="+mn-cs"/>
              </a:rPr>
              <a:t>[2017] VSC 703 per McMillan J</a:t>
            </a:r>
            <a:endParaRPr lang="en-AU" i="0" u="none" dirty="0"/>
          </a:p>
          <a:p>
            <a:endParaRPr lang="en-AU" dirty="0"/>
          </a:p>
          <a:p>
            <a:r>
              <a:rPr lang="en-AU" sz="1200" b="0" i="0" kern="1200" dirty="0">
                <a:solidFill>
                  <a:schemeClr val="tx1"/>
                </a:solidFill>
                <a:effectLst/>
                <a:latin typeface="+mn-lt"/>
                <a:ea typeface="+mn-ea"/>
                <a:cs typeface="+mn-cs"/>
              </a:rPr>
              <a:t>A useful survey of the general principles applicable to the grant of </a:t>
            </a:r>
            <a:r>
              <a:rPr lang="en-AU" sz="1200" b="0" i="1" kern="1200" dirty="0" err="1">
                <a:solidFill>
                  <a:schemeClr val="tx1"/>
                </a:solidFill>
                <a:effectLst/>
                <a:latin typeface="+mn-lt"/>
                <a:ea typeface="+mn-ea"/>
                <a:cs typeface="+mn-cs"/>
              </a:rPr>
              <a:t>quia</a:t>
            </a:r>
            <a:r>
              <a:rPr lang="en-AU" sz="1200" b="0" i="1" kern="1200" dirty="0">
                <a:solidFill>
                  <a:schemeClr val="tx1"/>
                </a:solidFill>
                <a:effectLst/>
                <a:latin typeface="+mn-lt"/>
                <a:ea typeface="+mn-ea"/>
                <a:cs typeface="+mn-cs"/>
              </a:rPr>
              <a:t> </a:t>
            </a:r>
            <a:r>
              <a:rPr lang="en-AU" sz="1200" b="0" i="1" kern="1200" dirty="0" err="1">
                <a:solidFill>
                  <a:schemeClr val="tx1"/>
                </a:solidFill>
                <a:effectLst/>
                <a:latin typeface="+mn-lt"/>
                <a:ea typeface="+mn-ea"/>
                <a:cs typeface="+mn-cs"/>
              </a:rPr>
              <a:t>timet</a:t>
            </a:r>
            <a:r>
              <a:rPr lang="en-AU" sz="1200" b="0" i="0" kern="1200" dirty="0">
                <a:solidFill>
                  <a:schemeClr val="tx1"/>
                </a:solidFill>
                <a:effectLst/>
                <a:latin typeface="+mn-lt"/>
                <a:ea typeface="+mn-ea"/>
                <a:cs typeface="+mn-cs"/>
              </a:rPr>
              <a:t> injunctions was provided by Bennett J in </a:t>
            </a:r>
            <a:r>
              <a:rPr lang="en-AU" sz="1200" b="0" i="1" kern="1200" dirty="0" err="1">
                <a:solidFill>
                  <a:schemeClr val="tx1"/>
                </a:solidFill>
                <a:effectLst/>
                <a:latin typeface="+mn-lt"/>
                <a:ea typeface="+mn-ea"/>
                <a:cs typeface="+mn-cs"/>
              </a:rPr>
              <a:t>Apotex</a:t>
            </a:r>
            <a:r>
              <a:rPr lang="en-AU" sz="1200" b="0" i="1" kern="1200" dirty="0">
                <a:solidFill>
                  <a:schemeClr val="tx1"/>
                </a:solidFill>
                <a:effectLst/>
                <a:latin typeface="+mn-lt"/>
                <a:ea typeface="+mn-ea"/>
                <a:cs typeface="+mn-cs"/>
              </a:rPr>
              <a:t> Pty Ltd v Les Laboratories </a:t>
            </a:r>
            <a:r>
              <a:rPr lang="en-AU" sz="1200" b="0" i="1" kern="1200" dirty="0" err="1">
                <a:solidFill>
                  <a:schemeClr val="tx1"/>
                </a:solidFill>
                <a:effectLst/>
                <a:latin typeface="+mn-lt"/>
                <a:ea typeface="+mn-ea"/>
                <a:cs typeface="+mn-cs"/>
              </a:rPr>
              <a:t>Servier</a:t>
            </a:r>
            <a:r>
              <a:rPr lang="en-AU" sz="1200" b="0" i="1" kern="1200" dirty="0">
                <a:solidFill>
                  <a:schemeClr val="tx1"/>
                </a:solidFill>
                <a:effectLst/>
                <a:latin typeface="+mn-lt"/>
                <a:ea typeface="+mn-ea"/>
                <a:cs typeface="+mn-cs"/>
              </a:rPr>
              <a:t> (No 2)</a:t>
            </a:r>
            <a:r>
              <a:rPr lang="en-AU" sz="1200" b="0" i="0" kern="1200" dirty="0">
                <a:solidFill>
                  <a:schemeClr val="tx1"/>
                </a:solidFill>
                <a:effectLst/>
                <a:latin typeface="+mn-lt"/>
                <a:ea typeface="+mn-ea"/>
                <a:cs typeface="+mn-cs"/>
              </a:rPr>
              <a:t>, where her Honour noted:</a:t>
            </a:r>
            <a:r>
              <a:rPr lang="en-AU" sz="1200" b="0" i="0" u="none" strike="noStrike" kern="1200" baseline="30000" dirty="0">
                <a:solidFill>
                  <a:schemeClr val="tx1"/>
                </a:solidFill>
                <a:effectLst/>
                <a:latin typeface="+mn-lt"/>
                <a:ea typeface="+mn-ea"/>
                <a:cs typeface="+mn-cs"/>
                <a:hlinkClick r:id="rId9"/>
              </a:rPr>
              <a:t>[61]</a:t>
            </a:r>
            <a:endParaRPr lang="en-AU" sz="1200" b="0" i="0" u="none" strike="noStrike" kern="1200" baseline="30000" dirty="0">
              <a:solidFill>
                <a:schemeClr val="tx1"/>
              </a:solidFill>
              <a:effectLst/>
              <a:latin typeface="+mn-lt"/>
              <a:ea typeface="+mn-ea"/>
              <a:cs typeface="+mn-cs"/>
            </a:endParaRPr>
          </a:p>
          <a:p>
            <a:endParaRPr lang="en-AU" sz="1200" b="0" i="0" kern="1200" dirty="0">
              <a:solidFill>
                <a:schemeClr val="tx1"/>
              </a:solidFill>
              <a:effectLst/>
              <a:latin typeface="+mn-lt"/>
              <a:ea typeface="+mn-ea"/>
              <a:cs typeface="+mn-cs"/>
            </a:endParaRPr>
          </a:p>
          <a:p>
            <a:r>
              <a:rPr lang="en-AU" dirty="0">
                <a:effectLst/>
              </a:rPr>
              <a:t>The following principles generally apply to the grant of a </a:t>
            </a:r>
            <a:r>
              <a:rPr lang="en-AU" i="1" dirty="0" err="1">
                <a:effectLst/>
              </a:rPr>
              <a:t>quia</a:t>
            </a:r>
            <a:r>
              <a:rPr lang="en-AU" i="1" dirty="0">
                <a:effectLst/>
              </a:rPr>
              <a:t> </a:t>
            </a:r>
            <a:r>
              <a:rPr lang="en-AU" i="1" dirty="0" err="1">
                <a:effectLst/>
              </a:rPr>
              <a:t>timet</a:t>
            </a:r>
            <a:r>
              <a:rPr lang="en-AU" dirty="0">
                <a:effectLst/>
              </a:rPr>
              <a:t> injunction:</a:t>
            </a:r>
          </a:p>
          <a:p>
            <a:endParaRPr lang="en-AU" dirty="0">
              <a:effectLst/>
            </a:endParaRPr>
          </a:p>
          <a:p>
            <a:r>
              <a:rPr lang="en-AU" dirty="0">
                <a:effectLst/>
              </a:rPr>
              <a:t>•            A </a:t>
            </a:r>
            <a:r>
              <a:rPr lang="en-AU" dirty="0" err="1">
                <a:effectLst/>
              </a:rPr>
              <a:t>quia</a:t>
            </a:r>
            <a:r>
              <a:rPr lang="en-AU" dirty="0">
                <a:effectLst/>
              </a:rPr>
              <a:t> </a:t>
            </a:r>
            <a:r>
              <a:rPr lang="en-AU" dirty="0" err="1">
                <a:effectLst/>
              </a:rPr>
              <a:t>timet</a:t>
            </a:r>
            <a:r>
              <a:rPr lang="en-AU" dirty="0">
                <a:effectLst/>
              </a:rPr>
              <a:t> injunction is granted to prevent a threatened infringement of the rights of the applicant.  The applicant must show that what the respondent is threatening and intending to do will cause imminent and substantial damage to the applicant.</a:t>
            </a:r>
          </a:p>
          <a:p>
            <a:r>
              <a:rPr lang="en-AU" dirty="0">
                <a:effectLst/>
              </a:rPr>
              <a:t>•            The word “imminent” means that the injunction must not be granted prematurely.  The degree of probability of future injury is not an absolute standard.  What is to be aimed at is justice between the parties, having regard to all the relevant circumstances.  However, this is not to be taken as conveying that future injury need not be shown to be likely at all.</a:t>
            </a:r>
          </a:p>
          <a:p>
            <a:r>
              <a:rPr lang="en-AU" dirty="0">
                <a:effectLst/>
              </a:rPr>
              <a:t>•            </a:t>
            </a:r>
            <a:r>
              <a:rPr lang="en-AU" dirty="0" err="1">
                <a:effectLst/>
              </a:rPr>
              <a:t>Quia</a:t>
            </a:r>
            <a:r>
              <a:rPr lang="en-AU" dirty="0">
                <a:effectLst/>
              </a:rPr>
              <a:t> </a:t>
            </a:r>
            <a:r>
              <a:rPr lang="en-AU" dirty="0" err="1">
                <a:effectLst/>
              </a:rPr>
              <a:t>timet</a:t>
            </a:r>
            <a:r>
              <a:rPr lang="en-AU" dirty="0">
                <a:effectLst/>
              </a:rPr>
              <a:t> injunctions are not to be granted unless the imminence of the act to be prohibited is sufficiently clearly established to justify the court’s intervention.</a:t>
            </a:r>
          </a:p>
          <a:p>
            <a:r>
              <a:rPr lang="en-AU" dirty="0">
                <a:effectLst/>
              </a:rPr>
              <a:t>•            In deciding whether to grant a </a:t>
            </a:r>
            <a:r>
              <a:rPr lang="en-AU" dirty="0" err="1">
                <a:effectLst/>
              </a:rPr>
              <a:t>quia</a:t>
            </a:r>
            <a:r>
              <a:rPr lang="en-AU" dirty="0">
                <a:effectLst/>
              </a:rPr>
              <a:t> </a:t>
            </a:r>
            <a:r>
              <a:rPr lang="en-AU" dirty="0" err="1">
                <a:effectLst/>
              </a:rPr>
              <a:t>timet</a:t>
            </a:r>
            <a:r>
              <a:rPr lang="en-AU" dirty="0">
                <a:effectLst/>
              </a:rPr>
              <a:t> injunction, the court will have regard to the degree of probability of the apprehended injury, the degree of seriousness of the injury and the requirements of justice between the parties.</a:t>
            </a:r>
          </a:p>
          <a:p>
            <a:endParaRPr lang="en-AU" dirty="0"/>
          </a:p>
          <a:p>
            <a:endParaRPr lang="en-AU" dirty="0"/>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18</a:t>
            </a:fld>
            <a:endParaRPr lang="en-US"/>
          </a:p>
        </p:txBody>
      </p:sp>
    </p:spTree>
    <p:extLst>
      <p:ext uri="{BB962C8B-B14F-4D97-AF65-F5344CB8AC3E}">
        <p14:creationId xmlns:p14="http://schemas.microsoft.com/office/powerpoint/2010/main" val="271131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example cases:</a:t>
            </a:r>
          </a:p>
          <a:p>
            <a:endParaRPr lang="en-US" dirty="0"/>
          </a:p>
          <a:p>
            <a:r>
              <a:rPr lang="en-AU" sz="1200" b="0" i="0" u="sng" kern="1200" dirty="0">
                <a:solidFill>
                  <a:schemeClr val="tx1"/>
                </a:solidFill>
                <a:effectLst/>
                <a:latin typeface="+mn-lt"/>
                <a:ea typeface="+mn-ea"/>
                <a:cs typeface="+mn-cs"/>
                <a:hlinkClick r:id="rId3"/>
              </a:rPr>
              <a:t>Snowy Valleys Council v Anthony William Evans [2021] NSWSC 428</a:t>
            </a:r>
            <a:endParaRPr lang="en-AU" sz="1200" b="0" i="0" u="sng" kern="1200" dirty="0">
              <a:solidFill>
                <a:schemeClr val="tx1"/>
              </a:solidFill>
              <a:effectLst/>
              <a:latin typeface="+mn-lt"/>
              <a:ea typeface="+mn-ea"/>
              <a:cs typeface="+mn-cs"/>
            </a:endParaRP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Nuisance case:  rate payer claiming Council owes him debt.  </a:t>
            </a:r>
            <a:r>
              <a:rPr lang="en-AU" sz="1200" b="0" i="0" u="none" kern="1200" dirty="0" err="1">
                <a:solidFill>
                  <a:schemeClr val="tx1"/>
                </a:solidFill>
                <a:effectLst/>
                <a:latin typeface="+mn-lt"/>
                <a:ea typeface="+mn-ea"/>
                <a:cs typeface="+mn-cs"/>
              </a:rPr>
              <a:t>Chararcterises</a:t>
            </a:r>
            <a:r>
              <a:rPr lang="en-AU" sz="1200" b="0" i="0" u="none" kern="1200" dirty="0">
                <a:solidFill>
                  <a:schemeClr val="tx1"/>
                </a:solidFill>
                <a:effectLst/>
                <a:latin typeface="+mn-lt"/>
                <a:ea typeface="+mn-ea"/>
                <a:cs typeface="+mn-cs"/>
              </a:rPr>
              <a:t> rate notices as debt </a:t>
            </a:r>
            <a:r>
              <a:rPr lang="en-AU" sz="1200" b="0" i="0" u="none" kern="1200" dirty="0" err="1">
                <a:solidFill>
                  <a:schemeClr val="tx1"/>
                </a:solidFill>
                <a:effectLst/>
                <a:latin typeface="+mn-lt"/>
                <a:ea typeface="+mn-ea"/>
                <a:cs typeface="+mn-cs"/>
              </a:rPr>
              <a:t>istruments</a:t>
            </a:r>
            <a:r>
              <a:rPr lang="en-AU" sz="1200" b="0" i="0" u="none" kern="1200" dirty="0">
                <a:solidFill>
                  <a:schemeClr val="tx1"/>
                </a:solidFill>
                <a:effectLst/>
                <a:latin typeface="+mn-lt"/>
                <a:ea typeface="+mn-ea"/>
                <a:cs typeface="+mn-cs"/>
              </a:rPr>
              <a:t> owing to him and registers on PPSR </a:t>
            </a:r>
          </a:p>
          <a:p>
            <a:endParaRPr lang="en-AU" sz="1200" b="0" i="0" u="sng" kern="1200" dirty="0">
              <a:solidFill>
                <a:schemeClr val="tx1"/>
              </a:solidFill>
              <a:effectLst/>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Tx/>
              <a:buAutoNum type="arabicPeriod" startAt="29"/>
              <a:tabLst/>
              <a:defRPr/>
            </a:pPr>
            <a:r>
              <a:rPr lang="en-AU" sz="1200" b="0" i="1" kern="1200" dirty="0">
                <a:solidFill>
                  <a:schemeClr val="tx1"/>
                </a:solidFill>
                <a:effectLst/>
                <a:latin typeface="+mn-lt"/>
                <a:ea typeface="+mn-ea"/>
                <a:cs typeface="+mn-cs"/>
              </a:rPr>
              <a:t>On 2 October 2020, under the power provided by </a:t>
            </a:r>
            <a:r>
              <a:rPr lang="en-AU" sz="1200" b="0" i="1" u="none" strike="noStrike" kern="1200" dirty="0">
                <a:solidFill>
                  <a:schemeClr val="tx1"/>
                </a:solidFill>
                <a:effectLst/>
                <a:latin typeface="+mn-lt"/>
                <a:ea typeface="+mn-ea"/>
                <a:cs typeface="+mn-cs"/>
                <a:hlinkClick r:id="rId4"/>
              </a:rPr>
              <a:t>PPSA</a:t>
            </a:r>
            <a:r>
              <a:rPr lang="en-AU" sz="1200" b="0" i="1" kern="1200" dirty="0">
                <a:solidFill>
                  <a:schemeClr val="tx1"/>
                </a:solidFill>
                <a:effectLst/>
                <a:latin typeface="+mn-lt"/>
                <a:ea typeface="+mn-ea"/>
                <a:cs typeface="+mn-cs"/>
              </a:rPr>
              <a:t>, s </a:t>
            </a:r>
            <a:r>
              <a:rPr lang="en-AU" sz="1200" b="0" i="1" u="none" strike="noStrike" kern="1200" dirty="0">
                <a:solidFill>
                  <a:schemeClr val="tx1"/>
                </a:solidFill>
                <a:effectLst/>
                <a:latin typeface="+mn-lt"/>
                <a:ea typeface="+mn-ea"/>
                <a:cs typeface="+mn-cs"/>
                <a:hlinkClick r:id="rId5"/>
              </a:rPr>
              <a:t>150</a:t>
            </a:r>
            <a:r>
              <a:rPr lang="en-AU" sz="1200" b="0" i="1" kern="1200" dirty="0">
                <a:solidFill>
                  <a:schemeClr val="tx1"/>
                </a:solidFill>
                <a:effectLst/>
                <a:latin typeface="+mn-lt"/>
                <a:ea typeface="+mn-ea"/>
                <a:cs typeface="+mn-cs"/>
              </a:rPr>
              <a:t> Mr Evans applied as a secured party to register a financing statement with respect to a security interest in the PPS Register (PPS Registration No. 202010020035431). In the entry the Council is nominated as the grantor. The collateral type is “commercial property”. The commercial class is “negotiable instrument”. The description in the entry is “debt securities issued 10 June 2020” with a reference number being the same as the rate instalment notices.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A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tx1"/>
                </a:solidFill>
                <a:effectLst/>
                <a:latin typeface="+mn-lt"/>
                <a:ea typeface="+mn-ea"/>
                <a:cs typeface="+mn-cs"/>
              </a:rPr>
              <a:t>In uncontested application Court applied s182(4) to remove and applied Sandhurst to restrain future registrations.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1" kern="1200" dirty="0">
              <a:solidFill>
                <a:schemeClr val="tx1"/>
              </a:solidFill>
              <a:effectLst/>
              <a:latin typeface="+mn-lt"/>
              <a:ea typeface="+mn-ea"/>
              <a:cs typeface="+mn-cs"/>
            </a:endParaRPr>
          </a:p>
          <a:p>
            <a:endParaRPr lang="en-US" dirty="0"/>
          </a:p>
          <a:p>
            <a:r>
              <a:rPr lang="en-AU" sz="1200" b="0" i="0" u="sng" kern="1200" dirty="0">
                <a:solidFill>
                  <a:schemeClr val="tx1"/>
                </a:solidFill>
                <a:effectLst/>
                <a:latin typeface="+mn-lt"/>
                <a:ea typeface="+mn-ea"/>
                <a:cs typeface="+mn-cs"/>
                <a:hlinkClick r:id="rId6"/>
              </a:rPr>
              <a:t>In the matter of Kimberley Diamonds Limited (in liquidation) [2021] NSWSC 865</a:t>
            </a:r>
            <a:endParaRPr lang="en-AU" sz="1200" b="0" i="0" u="sng" kern="1200" dirty="0">
              <a:solidFill>
                <a:schemeClr val="tx1"/>
              </a:solidFill>
              <a:effectLst/>
              <a:latin typeface="+mn-lt"/>
              <a:ea typeface="+mn-ea"/>
              <a:cs typeface="+mn-cs"/>
            </a:endParaRPr>
          </a:p>
          <a:p>
            <a:endParaRPr lang="en-AU" sz="1200" b="0" i="0" u="sng"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Unopposed application by liquidator of Kimberley Diamonds to remove a registered security interest under s182.</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Registration was for ALLPAAP but the security interest granted was limited to shares in a </a:t>
            </a:r>
            <a:r>
              <a:rPr lang="en-AU" sz="1200" b="0" i="0" u="none" kern="1200" dirty="0" err="1">
                <a:solidFill>
                  <a:schemeClr val="tx1"/>
                </a:solidFill>
                <a:effectLst/>
                <a:latin typeface="+mn-lt"/>
                <a:ea typeface="+mn-ea"/>
                <a:cs typeface="+mn-cs"/>
              </a:rPr>
              <a:t>compaby</a:t>
            </a:r>
            <a:r>
              <a:rPr lang="en-AU" sz="1200" b="0" i="0" u="none" kern="1200" dirty="0">
                <a:solidFill>
                  <a:schemeClr val="tx1"/>
                </a:solidFill>
                <a:effectLst/>
                <a:latin typeface="+mn-lt"/>
                <a:ea typeface="+mn-ea"/>
                <a:cs typeface="+mn-cs"/>
              </a:rPr>
              <a:t> Mantle. And proceeds of sale of those shares.</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Liquidator sold shares in another company Alto </a:t>
            </a:r>
            <a:r>
              <a:rPr lang="en-AU" sz="1200" b="0" i="0" u="none" kern="1200" dirty="0" err="1">
                <a:solidFill>
                  <a:schemeClr val="tx1"/>
                </a:solidFill>
                <a:effectLst/>
                <a:latin typeface="+mn-lt"/>
                <a:ea typeface="+mn-ea"/>
                <a:cs typeface="+mn-cs"/>
              </a:rPr>
              <a:t>andf</a:t>
            </a:r>
            <a:r>
              <a:rPr lang="en-AU" sz="1200" b="0" i="0" u="none" kern="1200" dirty="0">
                <a:solidFill>
                  <a:schemeClr val="tx1"/>
                </a:solidFill>
                <a:effectLst/>
                <a:latin typeface="+mn-lt"/>
                <a:ea typeface="+mn-ea"/>
                <a:cs typeface="+mn-cs"/>
              </a:rPr>
              <a:t> sought directions as to disposal of proceeds.</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Orders made.</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Query – why even make this application.  Registration is not determinative of existence of SI , only underlying security agreements are: see para [10] quoting </a:t>
            </a:r>
            <a:r>
              <a:rPr lang="en-AU" sz="1200" b="0" i="1" u="none" kern="1200" dirty="0">
                <a:solidFill>
                  <a:schemeClr val="tx1"/>
                </a:solidFill>
                <a:effectLst/>
                <a:latin typeface="+mn-lt"/>
                <a:ea typeface="+mn-ea"/>
                <a:cs typeface="+mn-cs"/>
              </a:rPr>
              <a:t>Auburn Shopping Village. </a:t>
            </a:r>
          </a:p>
          <a:p>
            <a:endParaRPr lang="en-AU" sz="1200" b="0" i="1"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No priority dispute here,  Seems a wasted application.</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Explicable if the applicant was itself a secured party and doubt as to whether the respondent was:  subject to payment priorities under section 140 of the PPSA:</a:t>
            </a:r>
          </a:p>
          <a:p>
            <a:endParaRPr lang="en-AU" sz="1200" b="0" i="0" u="none" kern="1200" dirty="0">
              <a:solidFill>
                <a:schemeClr val="tx1"/>
              </a:solidFill>
              <a:effectLst/>
              <a:latin typeface="+mn-lt"/>
              <a:ea typeface="+mn-ea"/>
              <a:cs typeface="+mn-cs"/>
            </a:endParaRPr>
          </a:p>
          <a:p>
            <a:r>
              <a:rPr lang="en-AU" b="1" dirty="0">
                <a:effectLst/>
              </a:rPr>
              <a:t>140  Distribution of proceeds received by secured party</a:t>
            </a:r>
            <a:endParaRPr lang="en-AU" dirty="0">
              <a:effectLst/>
            </a:endParaRPr>
          </a:p>
          <a:p>
            <a:r>
              <a:rPr lang="en-AU" i="1" dirty="0"/>
              <a:t>Scope</a:t>
            </a:r>
            <a:endParaRPr lang="en-AU" dirty="0"/>
          </a:p>
          <a:p>
            <a:r>
              <a:rPr lang="en-AU" dirty="0">
                <a:effectLst/>
              </a:rPr>
              <a:t>(1)  This section applies if any amount, personal property or proceeds (within the ordinary meaning of that term) of collateral is received by or on behalf of a secured party as a result of enforcing a security interest in collateral (whether or not under section 120 or 128).</a:t>
            </a:r>
          </a:p>
          <a:p>
            <a:r>
              <a:rPr lang="en-AU" dirty="0">
                <a:effectLst/>
              </a:rPr>
              <a:t>(1A)  This section does not prevent the operation of another law of the Commonwealth, or a law of a State or Territory, to the extent that the law requires the amount, personal property or proceeds to be applied towards one or more obligations to persons that do not hold security interests (or any other interests) in the collateral before being applied towards any (or all) of the obligations mentioned in subsection (2).</a:t>
            </a:r>
          </a:p>
          <a:p>
            <a:r>
              <a:rPr lang="en-AU" dirty="0">
                <a:effectLst/>
              </a:rPr>
              <a:t>Example: This section does not prevent the operation of section </a:t>
            </a:r>
            <a:r>
              <a:rPr lang="en-AU" sz="1200" u="none" strike="noStrike" kern="1200" dirty="0">
                <a:solidFill>
                  <a:schemeClr val="tx1"/>
                </a:solidFill>
                <a:effectLst/>
                <a:latin typeface="+mn-lt"/>
                <a:ea typeface="+mn-ea"/>
                <a:cs typeface="+mn-cs"/>
                <a:hlinkClick r:id="rId7"/>
              </a:rPr>
              <a:t>561</a:t>
            </a:r>
            <a:r>
              <a:rPr lang="en-AU" dirty="0">
                <a:effectLst/>
              </a:rPr>
              <a:t> of the </a:t>
            </a:r>
            <a:r>
              <a:rPr lang="en-AU" sz="1200" i="1" u="none" strike="noStrike" kern="1200" dirty="0">
                <a:solidFill>
                  <a:schemeClr val="tx1"/>
                </a:solidFill>
                <a:effectLst/>
                <a:latin typeface="+mn-lt"/>
                <a:ea typeface="+mn-ea"/>
                <a:cs typeface="+mn-cs"/>
                <a:hlinkClick r:id="rId8"/>
              </a:rPr>
              <a:t>Corporations Act 2001</a:t>
            </a:r>
            <a:r>
              <a:rPr lang="en-AU" dirty="0">
                <a:effectLst/>
              </a:rPr>
              <a:t>, which gives priority to the satisfaction of certain unsecured obligations over the claims of a secured party holding a circulating security interest in a debtor’s property.</a:t>
            </a:r>
          </a:p>
          <a:p>
            <a:r>
              <a:rPr lang="en-AU" i="1" dirty="0"/>
              <a:t>Order of application</a:t>
            </a:r>
            <a:endParaRPr lang="en-AU" dirty="0"/>
          </a:p>
          <a:p>
            <a:r>
              <a:rPr lang="en-AU" dirty="0">
                <a:effectLst/>
              </a:rPr>
              <a:t>(2)  The amount, personal property or proceeds must be applied in the following order:</a:t>
            </a:r>
          </a:p>
          <a:p>
            <a:r>
              <a:rPr lang="en-AU" dirty="0">
                <a:effectLst/>
              </a:rPr>
              <a:t>(a)  obligations to persons holding interests (other than security interests) in the collateral that have a higher priority (whether under this Act or otherwise) than the interest of the secured party;</a:t>
            </a:r>
          </a:p>
          <a:p>
            <a:r>
              <a:rPr lang="en-AU" dirty="0">
                <a:effectLst/>
              </a:rPr>
              <a:t>Note:       The interests referred to in this paragraph might be interests to which this Act would otherwise not apply (see subsection 8(2)).</a:t>
            </a:r>
          </a:p>
          <a:p>
            <a:r>
              <a:rPr lang="en-AU" dirty="0">
                <a:effectLst/>
              </a:rPr>
              <a:t>(b)  reasonable expenses incurred in relation to the enforcement of security interests against the collateral, to the extent that the expenses are secured by the security interests;</a:t>
            </a:r>
          </a:p>
          <a:p>
            <a:r>
              <a:rPr lang="en-AU" dirty="0">
                <a:effectLst/>
              </a:rPr>
              <a:t>Note:       Reasonable expenses in relation to the enforcement of a security interest are taken to be secured by the security interest unless the parties agree otherwise (see subsection 18(5)).</a:t>
            </a:r>
          </a:p>
          <a:p>
            <a:r>
              <a:rPr lang="en-AU" dirty="0">
                <a:effectLst/>
              </a:rPr>
              <a:t>(c)  obligations to persons holding security interests in the collateral that have a higher priority (whether under this Act or otherwise) than the interest of the secured party;</a:t>
            </a:r>
          </a:p>
          <a:p>
            <a:r>
              <a:rPr lang="en-AU" dirty="0">
                <a:effectLst/>
              </a:rPr>
              <a:t>(d)  obligations to the secured party that are secured by the security interest in the collateral;</a:t>
            </a:r>
          </a:p>
          <a:p>
            <a:r>
              <a:rPr lang="en-AU" dirty="0">
                <a:effectLst/>
              </a:rPr>
              <a:t>(e)  obligations to persons holding interests or security interests in the collateral that have a lower priority (whether under this Act or otherwise) than the interest of the secured party;</a:t>
            </a:r>
          </a:p>
          <a:p>
            <a:r>
              <a:rPr lang="en-AU" dirty="0">
                <a:effectLst/>
              </a:rPr>
              <a:t>(f)  to the grantor.</a:t>
            </a:r>
          </a:p>
          <a:p>
            <a:endParaRPr lang="en-AU" sz="1200" b="0" i="0" u="none" kern="1200" dirty="0">
              <a:solidFill>
                <a:schemeClr val="tx1"/>
              </a:solidFill>
              <a:effectLst/>
              <a:latin typeface="+mn-lt"/>
              <a:ea typeface="+mn-ea"/>
              <a:cs typeface="+mn-cs"/>
            </a:endParaRPr>
          </a:p>
          <a:p>
            <a:endParaRPr lang="en-AU" sz="1200" b="0" i="0" u="none" kern="1200" dirty="0">
              <a:solidFill>
                <a:schemeClr val="tx1"/>
              </a:solidFill>
              <a:effectLst/>
              <a:latin typeface="+mn-lt"/>
              <a:ea typeface="+mn-ea"/>
              <a:cs typeface="+mn-cs"/>
            </a:endParaRPr>
          </a:p>
          <a:p>
            <a:r>
              <a:rPr lang="en-AU" sz="1200" b="0" i="0" u="sng" kern="1200" dirty="0">
                <a:solidFill>
                  <a:schemeClr val="tx1"/>
                </a:solidFill>
                <a:effectLst/>
                <a:latin typeface="+mn-lt"/>
                <a:ea typeface="+mn-ea"/>
                <a:cs typeface="+mn-cs"/>
                <a:hlinkClick r:id="rId9"/>
              </a:rPr>
              <a:t>R.G. Murch Nominees Pty Ltd v Paul David Annesley [2019] VSC 107</a:t>
            </a:r>
            <a:endParaRPr lang="en-AU" sz="1200" b="0" i="0" u="sng" kern="1200" dirty="0">
              <a:solidFill>
                <a:schemeClr val="tx1"/>
              </a:solidFill>
              <a:effectLst/>
              <a:latin typeface="+mn-lt"/>
              <a:ea typeface="+mn-ea"/>
              <a:cs typeface="+mn-cs"/>
            </a:endParaRPr>
          </a:p>
          <a:p>
            <a:endParaRPr lang="en-AU" sz="1200" b="0" i="0" u="sng"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Unopposed application at final hearing</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Security interest claimed in land:  PPSA does not apply.</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Claimant could not identify any security agreement when pressed  - nuisance registration</a:t>
            </a:r>
          </a:p>
          <a:p>
            <a:endParaRPr lang="en-AU" sz="1200" b="0" i="0" u="none" kern="1200" dirty="0">
              <a:solidFill>
                <a:schemeClr val="tx1"/>
              </a:solidFill>
              <a:effectLst/>
              <a:latin typeface="+mn-lt"/>
              <a:ea typeface="+mn-ea"/>
              <a:cs typeface="+mn-cs"/>
            </a:endParaRPr>
          </a:p>
          <a:p>
            <a:r>
              <a:rPr lang="en-AU" sz="1200" b="0" i="0" u="none" kern="1200" dirty="0">
                <a:solidFill>
                  <a:schemeClr val="tx1"/>
                </a:solidFill>
                <a:effectLst/>
                <a:latin typeface="+mn-lt"/>
                <a:ea typeface="+mn-ea"/>
                <a:cs typeface="+mn-cs"/>
              </a:rPr>
              <a:t>Court did not grant continuing injunction to restrain lodgment of future caveats:  not sufficient evidence that Annesley was threatening to register in the future.  Had a history of lodging nuisance caveats but not </a:t>
            </a:r>
          </a:p>
          <a:p>
            <a:endParaRPr lang="en-AU" sz="1200" b="0" i="0" u="none" kern="1200" dirty="0">
              <a:solidFill>
                <a:schemeClr val="tx1"/>
              </a:solidFill>
              <a:effectLst/>
              <a:latin typeface="+mn-lt"/>
              <a:ea typeface="+mn-ea"/>
              <a:cs typeface="+mn-cs"/>
            </a:endParaRPr>
          </a:p>
          <a:p>
            <a:endParaRPr lang="en-AU" sz="1200" b="0" i="0" u="none" kern="1200" dirty="0">
              <a:solidFill>
                <a:schemeClr val="tx1"/>
              </a:solidFill>
              <a:effectLst/>
              <a:latin typeface="+mn-lt"/>
              <a:ea typeface="+mn-ea"/>
              <a:cs typeface="+mn-cs"/>
            </a:endParaRPr>
          </a:p>
          <a:p>
            <a:endParaRPr lang="en-AU" sz="1200" b="0" i="0" u="sng" kern="1200" dirty="0">
              <a:solidFill>
                <a:schemeClr val="tx1"/>
              </a:solidFill>
              <a:effectLst/>
              <a:latin typeface="+mn-lt"/>
              <a:ea typeface="+mn-ea"/>
              <a:cs typeface="+mn-cs"/>
            </a:endParaRP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19</a:t>
            </a:fld>
            <a:endParaRPr lang="en-US"/>
          </a:p>
        </p:txBody>
      </p:sp>
    </p:spTree>
    <p:extLst>
      <p:ext uri="{BB962C8B-B14F-4D97-AF65-F5344CB8AC3E}">
        <p14:creationId xmlns:p14="http://schemas.microsoft.com/office/powerpoint/2010/main" val="2885308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20</a:t>
            </a:fld>
            <a:endParaRPr lang="en-US"/>
          </a:p>
        </p:txBody>
      </p:sp>
    </p:spTree>
    <p:extLst>
      <p:ext uri="{BB962C8B-B14F-4D97-AF65-F5344CB8AC3E}">
        <p14:creationId xmlns:p14="http://schemas.microsoft.com/office/powerpoint/2010/main" val="2817755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21</a:t>
            </a:fld>
            <a:endParaRPr lang="en-US"/>
          </a:p>
        </p:txBody>
      </p:sp>
    </p:spTree>
    <p:extLst>
      <p:ext uri="{BB962C8B-B14F-4D97-AF65-F5344CB8AC3E}">
        <p14:creationId xmlns:p14="http://schemas.microsoft.com/office/powerpoint/2010/main" val="2291931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10/5/21</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2313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6319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701922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1098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452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81084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50518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62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8883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10/5/21</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90103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10/5/21</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20839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10/5/21</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2007613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ppsr.gov.au/about-us/laws-rules-and-regulations/ppsr-practice-statements/registrars-practice-statement-no-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ppsr.gov.au/about-us/laws-rules-and-regulations/ppsr-practice-statements/registrars-practice-statement-no-4a"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Word_Document.docx"/></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ppsr.gov.au/sites/default/files/2020-07/Amendment-statement.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hyperlink" Target="Curo%20Capital%20Pty%20Ltd%20v%20Registrar%20of%20Personal%20Property%20Securities%20%25252525252525252525255B2020%25252525252525252525255D%20FCA%201515"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austlii.edu.au/cgi-bin/LawCite?cit=%281987%29%2014%20ALD%20291" TargetMode="External"/><Relationship Id="rId4" Type="http://schemas.openxmlformats.org/officeDocument/2006/relationships/hyperlink" Target="http://www.austlii.edu.au/cgi-bin/viewdoc/au/cases/cth/FCA/1987/457.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jade.io/article/75832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jade.io/article/332283"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jade.io/citation/14601285"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jade.io/article/480754" TargetMode="External"/><Relationship Id="rId4" Type="http://schemas.openxmlformats.org/officeDocument/2006/relationships/hyperlink" Target="https://jade.io/article/646548"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35BC9-E19A-8C4D-9C17-E4104672F64B}"/>
              </a:ext>
            </a:extLst>
          </p:cNvPr>
          <p:cNvSpPr>
            <a:spLocks noGrp="1"/>
          </p:cNvSpPr>
          <p:nvPr>
            <p:ph type="ctrTitle"/>
          </p:nvPr>
        </p:nvSpPr>
        <p:spPr>
          <a:xfrm>
            <a:off x="457468" y="393152"/>
            <a:ext cx="4998928" cy="2194473"/>
          </a:xfrm>
        </p:spPr>
        <p:txBody>
          <a:bodyPr vert="horz" lIns="91440" tIns="45720" rIns="91440" bIns="45720" rtlCol="0" anchor="ctr">
            <a:normAutofit/>
          </a:bodyPr>
          <a:lstStyle/>
          <a:p>
            <a:r>
              <a:rPr lang="en-AU" sz="2400" b="1" u="sng" dirty="0"/>
              <a:t>DISPUTING A PPSR REGISTRATION – A PRACTICAL GUIDE</a:t>
            </a:r>
            <a:endParaRPr lang="en-AU" sz="2400" dirty="0"/>
          </a:p>
        </p:txBody>
      </p:sp>
      <p:sp>
        <p:nvSpPr>
          <p:cNvPr id="3" name="Subtitle 2">
            <a:extLst>
              <a:ext uri="{FF2B5EF4-FFF2-40B4-BE49-F238E27FC236}">
                <a16:creationId xmlns:a16="http://schemas.microsoft.com/office/drawing/2014/main" id="{B1893FA4-02CD-1644-A0CA-7101817A8AE1}"/>
              </a:ext>
            </a:extLst>
          </p:cNvPr>
          <p:cNvSpPr>
            <a:spLocks noGrp="1"/>
          </p:cNvSpPr>
          <p:nvPr>
            <p:ph type="subTitle" idx="1"/>
          </p:nvPr>
        </p:nvSpPr>
        <p:spPr>
          <a:xfrm>
            <a:off x="960439" y="2587625"/>
            <a:ext cx="4631064" cy="3529396"/>
          </a:xfrm>
        </p:spPr>
        <p:txBody>
          <a:bodyPr vert="horz" lIns="91440" tIns="45720" rIns="91440" bIns="45720" rtlCol="0" anchor="t">
            <a:normAutofit fontScale="92500" lnSpcReduction="10000"/>
          </a:bodyPr>
          <a:lstStyle/>
          <a:p>
            <a:pPr algn="l">
              <a:lnSpc>
                <a:spcPct val="91000"/>
              </a:lnSpc>
            </a:pPr>
            <a:r>
              <a:rPr lang="en-US" sz="1800" dirty="0">
                <a:solidFill>
                  <a:schemeClr val="tx1"/>
                </a:solidFill>
              </a:rPr>
              <a:t>Presenter -  Mark McKillop, Barrister</a:t>
            </a:r>
          </a:p>
          <a:p>
            <a:pPr algn="l">
              <a:lnSpc>
                <a:spcPct val="91000"/>
              </a:lnSpc>
            </a:pPr>
            <a:endParaRPr lang="en-US" sz="1800" dirty="0">
              <a:solidFill>
                <a:schemeClr val="tx1"/>
              </a:solidFill>
            </a:endParaRPr>
          </a:p>
          <a:p>
            <a:pPr algn="l">
              <a:lnSpc>
                <a:spcPct val="91000"/>
              </a:lnSpc>
            </a:pPr>
            <a:r>
              <a:rPr lang="en-US" sz="1800" dirty="0">
                <a:solidFill>
                  <a:schemeClr val="tx1"/>
                </a:solidFill>
              </a:rPr>
              <a:t>Presentation to the Leo </a:t>
            </a:r>
            <a:r>
              <a:rPr lang="en-US" sz="1800" dirty="0" err="1">
                <a:solidFill>
                  <a:schemeClr val="tx1"/>
                </a:solidFill>
              </a:rPr>
              <a:t>Cussens</a:t>
            </a:r>
            <a:r>
              <a:rPr lang="en-US" sz="1800" dirty="0">
                <a:solidFill>
                  <a:schemeClr val="tx1"/>
                </a:solidFill>
              </a:rPr>
              <a:t> Institute</a:t>
            </a:r>
          </a:p>
          <a:p>
            <a:pPr algn="l">
              <a:lnSpc>
                <a:spcPct val="91000"/>
              </a:lnSpc>
            </a:pPr>
            <a:r>
              <a:rPr lang="en-US" sz="1800" dirty="0">
                <a:solidFill>
                  <a:schemeClr val="tx1"/>
                </a:solidFill>
              </a:rPr>
              <a:t>Thursday, 23 September 2021</a:t>
            </a:r>
          </a:p>
          <a:p>
            <a:pPr algn="l">
              <a:lnSpc>
                <a:spcPct val="91000"/>
              </a:lnSpc>
            </a:pPr>
            <a:endParaRPr lang="en-US" sz="1800" dirty="0">
              <a:solidFill>
                <a:schemeClr val="tx1"/>
              </a:solidFill>
            </a:endParaRPr>
          </a:p>
          <a:p>
            <a:pPr algn="l">
              <a:lnSpc>
                <a:spcPct val="91000"/>
              </a:lnSpc>
            </a:pPr>
            <a:r>
              <a:rPr lang="en-US" sz="1800" dirty="0">
                <a:solidFill>
                  <a:schemeClr val="tx1"/>
                </a:solidFill>
              </a:rPr>
              <a:t>Contacts:</a:t>
            </a:r>
          </a:p>
          <a:p>
            <a:pPr algn="l">
              <a:lnSpc>
                <a:spcPct val="91000"/>
              </a:lnSpc>
            </a:pPr>
            <a:r>
              <a:rPr lang="en-US" sz="1800" dirty="0">
                <a:solidFill>
                  <a:schemeClr val="tx1"/>
                </a:solidFill>
              </a:rPr>
              <a:t>T 9225 7592</a:t>
            </a:r>
            <a:endParaRPr lang="en-US" sz="1800" b="1" dirty="0">
              <a:solidFill>
                <a:schemeClr val="tx1"/>
              </a:solidFill>
            </a:endParaRPr>
          </a:p>
          <a:p>
            <a:pPr algn="l">
              <a:lnSpc>
                <a:spcPct val="91000"/>
              </a:lnSpc>
              <a:spcBef>
                <a:spcPts val="0"/>
              </a:spcBef>
            </a:pPr>
            <a:r>
              <a:rPr lang="en-US" sz="1800" dirty="0">
                <a:solidFill>
                  <a:schemeClr val="tx1"/>
                </a:solidFill>
              </a:rPr>
              <a:t>E </a:t>
            </a:r>
            <a:r>
              <a:rPr lang="en-US" sz="1800" dirty="0" err="1">
                <a:solidFill>
                  <a:schemeClr val="tx1"/>
                </a:solidFill>
              </a:rPr>
              <a:t>mark.mckillop@vicbar.com.au</a:t>
            </a:r>
            <a:endParaRPr lang="en-US" sz="1800" b="1" dirty="0">
              <a:solidFill>
                <a:schemeClr val="tx1"/>
              </a:solidFill>
            </a:endParaRPr>
          </a:p>
          <a:p>
            <a:pPr algn="l">
              <a:lnSpc>
                <a:spcPct val="91000"/>
              </a:lnSpc>
              <a:spcBef>
                <a:spcPts val="0"/>
              </a:spcBef>
            </a:pPr>
            <a:r>
              <a:rPr lang="en-US" sz="1800" dirty="0">
                <a:solidFill>
                  <a:schemeClr val="tx1"/>
                </a:solidFill>
              </a:rPr>
              <a:t>M 0402 891 370</a:t>
            </a:r>
          </a:p>
          <a:p>
            <a:pPr algn="l">
              <a:lnSpc>
                <a:spcPct val="91000"/>
              </a:lnSpc>
            </a:pPr>
            <a:endParaRPr lang="en-US" sz="2000" dirty="0">
              <a:solidFill>
                <a:schemeClr val="tx1"/>
              </a:solidFill>
            </a:endParaRPr>
          </a:p>
        </p:txBody>
      </p:sp>
      <p:pic>
        <p:nvPicPr>
          <p:cNvPr id="6" name="Picture 5" descr="A person wearing a suit and tie&#10;&#10;Description automatically generated">
            <a:extLst>
              <a:ext uri="{FF2B5EF4-FFF2-40B4-BE49-F238E27FC236}">
                <a16:creationId xmlns:a16="http://schemas.microsoft.com/office/drawing/2014/main" id="{190C3D01-71D6-0F4F-B6E9-C39FE982A89D}"/>
              </a:ext>
            </a:extLst>
          </p:cNvPr>
          <p:cNvPicPr>
            <a:picLocks noChangeAspect="1"/>
          </p:cNvPicPr>
          <p:nvPr/>
        </p:nvPicPr>
        <p:blipFill rotWithShape="1">
          <a:blip r:embed="rId3"/>
          <a:srcRect l="17812" r="23062"/>
          <a:stretch/>
        </p:blipFill>
        <p:spPr>
          <a:xfrm>
            <a:off x="6094474" y="10"/>
            <a:ext cx="6097526" cy="6857990"/>
          </a:xfrm>
          <a:prstGeom prst="rect">
            <a:avLst/>
          </a:prstGeom>
        </p:spPr>
      </p:pic>
      <p:sp>
        <p:nvSpPr>
          <p:cNvPr id="4" name="TextBox 3">
            <a:extLst>
              <a:ext uri="{FF2B5EF4-FFF2-40B4-BE49-F238E27FC236}">
                <a16:creationId xmlns:a16="http://schemas.microsoft.com/office/drawing/2014/main" id="{BAA1895F-92FA-684B-9B68-326A169E44ED}"/>
              </a:ext>
            </a:extLst>
          </p:cNvPr>
          <p:cNvSpPr txBox="1"/>
          <p:nvPr/>
        </p:nvSpPr>
        <p:spPr>
          <a:xfrm>
            <a:off x="10121462" y="206002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387848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92831-F2D4-9A42-A305-1C1E9134A69B}"/>
              </a:ext>
            </a:extLst>
          </p:cNvPr>
          <p:cNvSpPr>
            <a:spLocks noGrp="1"/>
          </p:cNvSpPr>
          <p:nvPr>
            <p:ph type="title"/>
          </p:nvPr>
        </p:nvSpPr>
        <p:spPr>
          <a:xfrm>
            <a:off x="960120" y="643467"/>
            <a:ext cx="3212593" cy="5571066"/>
          </a:xfrm>
        </p:spPr>
        <p:txBody>
          <a:bodyPr>
            <a:normAutofit/>
          </a:bodyPr>
          <a:lstStyle/>
          <a:p>
            <a:r>
              <a:rPr lang="en-US" sz="3600" dirty="0"/>
              <a:t>Introduction</a:t>
            </a:r>
          </a:p>
        </p:txBody>
      </p:sp>
      <p:sp>
        <p:nvSpPr>
          <p:cNvPr id="3" name="Content Placeholder 2">
            <a:extLst>
              <a:ext uri="{FF2B5EF4-FFF2-40B4-BE49-F238E27FC236}">
                <a16:creationId xmlns:a16="http://schemas.microsoft.com/office/drawing/2014/main" id="{E81D296F-9C71-EF49-8C90-E96951905400}"/>
              </a:ext>
            </a:extLst>
          </p:cNvPr>
          <p:cNvSpPr>
            <a:spLocks noGrp="1"/>
          </p:cNvSpPr>
          <p:nvPr>
            <p:ph idx="1"/>
          </p:nvPr>
        </p:nvSpPr>
        <p:spPr>
          <a:xfrm>
            <a:off x="5302336" y="643467"/>
            <a:ext cx="5926496" cy="5571066"/>
          </a:xfrm>
        </p:spPr>
        <p:txBody>
          <a:bodyPr anchor="ctr">
            <a:normAutofit/>
          </a:bodyPr>
          <a:lstStyle/>
          <a:p>
            <a:pPr>
              <a:lnSpc>
                <a:spcPct val="91000"/>
              </a:lnSpc>
            </a:pPr>
            <a:r>
              <a:rPr lang="en-US" sz="1800" dirty="0"/>
              <a:t>Please ask questions as we go</a:t>
            </a:r>
          </a:p>
          <a:p>
            <a:pPr>
              <a:lnSpc>
                <a:spcPct val="91000"/>
              </a:lnSpc>
            </a:pPr>
            <a:endParaRPr lang="en-US" sz="1800" dirty="0"/>
          </a:p>
          <a:p>
            <a:pPr>
              <a:lnSpc>
                <a:spcPct val="91000"/>
              </a:lnSpc>
            </a:pPr>
            <a:r>
              <a:rPr lang="en-US" sz="1800" dirty="0"/>
              <a:t>Basic Concepts Covered in this Seminar:</a:t>
            </a:r>
          </a:p>
          <a:p>
            <a:pPr marL="457200" indent="-457200">
              <a:buFont typeface="Arial" panose="020B0604020202020204" pitchFamily="34" charset="0"/>
              <a:buChar char="•"/>
            </a:pPr>
            <a:r>
              <a:rPr lang="en-AU" sz="1800" dirty="0"/>
              <a:t>The administrative and judicial processes for disputing a PPSR Registration</a:t>
            </a:r>
          </a:p>
          <a:p>
            <a:pPr marL="457200" indent="-457200">
              <a:buFont typeface="Arial" panose="020B0604020202020204" pitchFamily="34" charset="0"/>
              <a:buChar char="•"/>
            </a:pPr>
            <a:r>
              <a:rPr lang="en-AU" sz="1800" dirty="0"/>
              <a:t>The nature of the judicial process</a:t>
            </a:r>
          </a:p>
          <a:p>
            <a:pPr marL="457200" indent="-457200">
              <a:buFont typeface="Arial" panose="020B0604020202020204" pitchFamily="34" charset="0"/>
              <a:buChar char="•"/>
            </a:pPr>
            <a:r>
              <a:rPr lang="en-AU" sz="1800" dirty="0"/>
              <a:t>Tips and Pitfalls</a:t>
            </a:r>
          </a:p>
          <a:p>
            <a:pPr>
              <a:lnSpc>
                <a:spcPct val="91000"/>
              </a:lnSpc>
            </a:pPr>
            <a:endParaRPr lang="en-US" sz="1800" dirty="0"/>
          </a:p>
        </p:txBody>
      </p:sp>
    </p:spTree>
    <p:extLst>
      <p:ext uri="{BB962C8B-B14F-4D97-AF65-F5344CB8AC3E}">
        <p14:creationId xmlns:p14="http://schemas.microsoft.com/office/powerpoint/2010/main" val="355866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307689" y="643467"/>
            <a:ext cx="4307647" cy="5536317"/>
          </a:xfrm>
        </p:spPr>
        <p:txBody>
          <a:bodyPr>
            <a:normAutofit/>
          </a:bodyPr>
          <a:lstStyle/>
          <a:p>
            <a:r>
              <a:rPr lang="en-US" sz="4100" dirty="0"/>
              <a:t>What is a PPSR REGISTRATION</a:t>
            </a:r>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5302336" y="643467"/>
            <a:ext cx="5926496" cy="5571066"/>
          </a:xfrm>
        </p:spPr>
        <p:txBody>
          <a:bodyPr anchor="ctr">
            <a:normAutofit lnSpcReduction="10000"/>
          </a:bodyPr>
          <a:lstStyle/>
          <a:p>
            <a:endParaRPr lang="en-US" dirty="0"/>
          </a:p>
          <a:p>
            <a:r>
              <a:rPr lang="en-US" sz="1800" dirty="0"/>
              <a:t>Concepts</a:t>
            </a:r>
          </a:p>
          <a:p>
            <a:pPr marL="457200" lvl="0" indent="-457200">
              <a:buFont typeface="+mj-lt"/>
              <a:buAutoNum type="arabicPeriod"/>
            </a:pPr>
            <a:r>
              <a:rPr lang="en-AU" sz="1900" dirty="0"/>
              <a:t>The Register:  </a:t>
            </a:r>
          </a:p>
          <a:p>
            <a:pPr marL="342900" lvl="0" indent="-342900">
              <a:buFont typeface="Arial" panose="020B0604020202020204" pitchFamily="34" charset="0"/>
              <a:buChar char="•"/>
            </a:pPr>
            <a:r>
              <a:rPr lang="en-AU" sz="1900" dirty="0"/>
              <a:t>Registrar of Personal Properties is obliged to establish and maintain the Register:  s147(2) of the PPSA</a:t>
            </a:r>
          </a:p>
          <a:p>
            <a:pPr marL="342900" lvl="0" indent="-342900">
              <a:buFont typeface="Arial" panose="020B0604020202020204" pitchFamily="34" charset="0"/>
              <a:buChar char="•"/>
            </a:pPr>
            <a:r>
              <a:rPr lang="en-AU" sz="1900" dirty="0"/>
              <a:t>A database of security interests affecting personal property.</a:t>
            </a:r>
          </a:p>
          <a:p>
            <a:pPr marL="457200" lvl="0" indent="-457200">
              <a:buFont typeface="+mj-lt"/>
              <a:buAutoNum type="arabicPeriod" startAt="2"/>
            </a:pPr>
            <a:r>
              <a:rPr lang="en-AU" sz="1900" dirty="0"/>
              <a:t>Registration:</a:t>
            </a:r>
          </a:p>
          <a:p>
            <a:pPr marL="342900" lvl="0" indent="-342900">
              <a:buFont typeface="Arial" panose="020B0604020202020204" pitchFamily="34" charset="0"/>
              <a:buChar char="•"/>
            </a:pPr>
            <a:r>
              <a:rPr lang="en-AU" sz="1900" dirty="0"/>
              <a:t>does not require a copy of the security agreement to be lodged.  </a:t>
            </a:r>
          </a:p>
          <a:p>
            <a:pPr marL="342900" lvl="0" indent="-342900">
              <a:buFont typeface="Arial" panose="020B0604020202020204" pitchFamily="34" charset="0"/>
              <a:buChar char="•"/>
            </a:pPr>
            <a:r>
              <a:rPr lang="en-AU" sz="1900" b="1" u="sng" dirty="0"/>
              <a:t>records claims </a:t>
            </a:r>
            <a:r>
              <a:rPr lang="en-AU" sz="1900" dirty="0"/>
              <a:t>to security interests rather than interests per se</a:t>
            </a:r>
          </a:p>
          <a:p>
            <a:pPr marL="342900" lvl="0" indent="-342900">
              <a:buFont typeface="Arial" panose="020B0604020202020204" pitchFamily="34" charset="0"/>
              <a:buChar char="•"/>
            </a:pPr>
            <a:r>
              <a:rPr lang="en-AU" sz="1900" dirty="0"/>
              <a:t>compare land or charge registers.</a:t>
            </a:r>
          </a:p>
          <a:p>
            <a:endParaRPr lang="en-US" dirty="0"/>
          </a:p>
          <a:p>
            <a:endParaRPr lang="en-US" dirty="0"/>
          </a:p>
        </p:txBody>
      </p:sp>
    </p:spTree>
    <p:extLst>
      <p:ext uri="{BB962C8B-B14F-4D97-AF65-F5344CB8AC3E}">
        <p14:creationId xmlns:p14="http://schemas.microsoft.com/office/powerpoint/2010/main" val="248230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307689" y="643467"/>
            <a:ext cx="4307647" cy="5536317"/>
          </a:xfrm>
        </p:spPr>
        <p:txBody>
          <a:bodyPr>
            <a:normAutofit/>
          </a:bodyPr>
          <a:lstStyle/>
          <a:p>
            <a:r>
              <a:rPr lang="en-US" sz="4100" dirty="0"/>
              <a:t>What is a PPSR REGISTRATION/ 2</a:t>
            </a:r>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5302336" y="643467"/>
            <a:ext cx="5926496" cy="5571066"/>
          </a:xfrm>
        </p:spPr>
        <p:txBody>
          <a:bodyPr anchor="ctr">
            <a:normAutofit/>
          </a:bodyPr>
          <a:lstStyle/>
          <a:p>
            <a:r>
              <a:rPr lang="en-US" sz="1800" dirty="0"/>
              <a:t>Concepts:</a:t>
            </a:r>
          </a:p>
          <a:p>
            <a:r>
              <a:rPr lang="en-US" sz="1800" dirty="0"/>
              <a:t>Guide – section 149</a:t>
            </a:r>
          </a:p>
          <a:p>
            <a:pPr marL="342900" lvl="0" indent="-342900">
              <a:buFont typeface="Arial" panose="020B0604020202020204" pitchFamily="34" charset="0"/>
              <a:buChar char="•"/>
            </a:pPr>
            <a:r>
              <a:rPr lang="en-AU" sz="1900" dirty="0"/>
              <a:t>Register a “financing statement” to record the security interest in the register.  </a:t>
            </a:r>
          </a:p>
          <a:p>
            <a:pPr marL="342900" indent="-342900">
              <a:buFont typeface="Arial" panose="020B0604020202020204" pitchFamily="34" charset="0"/>
              <a:buChar char="•"/>
            </a:pPr>
            <a:r>
              <a:rPr lang="en-AU" sz="1900" dirty="0"/>
              <a:t>Register a “financing change statement” to subsequently alter the register</a:t>
            </a:r>
          </a:p>
          <a:p>
            <a:endParaRPr lang="en-US" dirty="0"/>
          </a:p>
          <a:p>
            <a:endParaRPr lang="en-US" dirty="0"/>
          </a:p>
        </p:txBody>
      </p:sp>
    </p:spTree>
    <p:extLst>
      <p:ext uri="{BB962C8B-B14F-4D97-AF65-F5344CB8AC3E}">
        <p14:creationId xmlns:p14="http://schemas.microsoft.com/office/powerpoint/2010/main" val="2383146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307689" y="643467"/>
            <a:ext cx="4307647" cy="5536317"/>
          </a:xfrm>
        </p:spPr>
        <p:txBody>
          <a:bodyPr>
            <a:normAutofit/>
          </a:bodyPr>
          <a:lstStyle/>
          <a:p>
            <a:r>
              <a:rPr lang="en-US" sz="4100" dirty="0"/>
              <a:t>Requirements to </a:t>
            </a:r>
            <a:r>
              <a:rPr lang="en-US" sz="4100" dirty="0" err="1"/>
              <a:t>RegISTER</a:t>
            </a:r>
            <a:endParaRPr lang="en-US" sz="4100" dirty="0"/>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5436457" y="875942"/>
            <a:ext cx="5974907" cy="5982058"/>
          </a:xfrm>
        </p:spPr>
        <p:txBody>
          <a:bodyPr anchor="ctr">
            <a:normAutofit/>
          </a:bodyPr>
          <a:lstStyle/>
          <a:p>
            <a:pPr marL="457200" indent="-457200">
              <a:buFont typeface="Arial" panose="020B0604020202020204" pitchFamily="34" charset="0"/>
              <a:buChar char="•"/>
            </a:pPr>
            <a:endParaRPr lang="en-US" dirty="0"/>
          </a:p>
          <a:p>
            <a:endParaRPr lang="en-US" dirty="0"/>
          </a:p>
          <a:p>
            <a:pPr marL="514350" indent="-514350">
              <a:buFont typeface="+mj-lt"/>
              <a:buAutoNum type="arabicPeriod"/>
            </a:pPr>
            <a:r>
              <a:rPr lang="en-US" dirty="0"/>
              <a:t>Do not need to be secured party</a:t>
            </a:r>
          </a:p>
          <a:p>
            <a:pPr marL="514350" indent="-514350">
              <a:buFont typeface="+mj-lt"/>
              <a:buAutoNum type="arabicPeriod"/>
            </a:pPr>
            <a:r>
              <a:rPr lang="en-US" dirty="0"/>
              <a:t>Duties of party applying to register:</a:t>
            </a:r>
          </a:p>
          <a:p>
            <a:pPr marL="937260" lvl="3" indent="-342900"/>
            <a:r>
              <a:rPr lang="en-US" dirty="0"/>
              <a:t>Must believe on reasonable grounds that person is or will become secured party in relation to collateral</a:t>
            </a:r>
          </a:p>
          <a:p>
            <a:pPr marL="937260" lvl="3" indent="-342900"/>
            <a:r>
              <a:rPr lang="en-US" dirty="0"/>
              <a:t>See s151(1) – civil penalty provision</a:t>
            </a:r>
          </a:p>
          <a:p>
            <a:pPr marL="937260" lvl="3" indent="-342900"/>
            <a:r>
              <a:rPr lang="en-US" dirty="0"/>
              <a:t>Applicant must remove registration within 5 business days via financing change statement if:</a:t>
            </a:r>
          </a:p>
          <a:p>
            <a:pPr marL="1300163" lvl="5" indent="-309563"/>
            <a:r>
              <a:rPr lang="en-US" dirty="0"/>
              <a:t>the secured party has never been secured; or </a:t>
            </a:r>
          </a:p>
          <a:p>
            <a:pPr marL="1300163" lvl="5" indent="-309563"/>
            <a:r>
              <a:rPr lang="en-US" b="0" dirty="0"/>
              <a:t>there are no longer reasonable grounds for belief that the secured party is secured</a:t>
            </a:r>
            <a:endParaRPr lang="en-US" b="1" dirty="0"/>
          </a:p>
          <a:p>
            <a:pPr marL="990600" lvl="5" indent="0">
              <a:buNone/>
            </a:pPr>
            <a:r>
              <a:rPr lang="en-US" b="0" dirty="0"/>
              <a:t>See s151(2) – civil penalty provision</a:t>
            </a:r>
          </a:p>
          <a:p>
            <a:pPr marL="731520" lvl="1" indent="-457200">
              <a:buFont typeface="Arial" panose="020B0604020202020204" pitchFamily="34" charset="0"/>
              <a:buChar char="•"/>
            </a:pPr>
            <a:endParaRPr lang="en-US" dirty="0"/>
          </a:p>
          <a:p>
            <a:pPr marL="731520" lvl="1"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740291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4FB41C-3F73-8F4B-84A9-127D29318159}"/>
              </a:ext>
            </a:extLst>
          </p:cNvPr>
          <p:cNvSpPr>
            <a:spLocks noGrp="1"/>
          </p:cNvSpPr>
          <p:nvPr>
            <p:ph type="title"/>
          </p:nvPr>
        </p:nvSpPr>
        <p:spPr>
          <a:xfrm>
            <a:off x="960120" y="643467"/>
            <a:ext cx="3212593" cy="5571066"/>
          </a:xfrm>
        </p:spPr>
        <p:txBody>
          <a:bodyPr>
            <a:normAutofit/>
          </a:bodyPr>
          <a:lstStyle/>
          <a:p>
            <a:r>
              <a:rPr lang="en-US" sz="3200" dirty="0"/>
              <a:t>Obligation to  remove registration and liability for loss</a:t>
            </a:r>
          </a:p>
        </p:txBody>
      </p:sp>
      <p:sp>
        <p:nvSpPr>
          <p:cNvPr id="4" name="TextBox 3">
            <a:extLst>
              <a:ext uri="{FF2B5EF4-FFF2-40B4-BE49-F238E27FC236}">
                <a16:creationId xmlns:a16="http://schemas.microsoft.com/office/drawing/2014/main" id="{DD8C8156-1306-1B43-8446-6323BDE29847}"/>
              </a:ext>
            </a:extLst>
          </p:cNvPr>
          <p:cNvSpPr txBox="1"/>
          <p:nvPr/>
        </p:nvSpPr>
        <p:spPr>
          <a:xfrm>
            <a:off x="5304457" y="412306"/>
            <a:ext cx="6350248" cy="4247317"/>
          </a:xfrm>
          <a:prstGeom prst="rect">
            <a:avLst/>
          </a:prstGeom>
          <a:noFill/>
        </p:spPr>
        <p:txBody>
          <a:bodyPr wrap="square" rtlCol="0">
            <a:spAutoFit/>
          </a:bodyPr>
          <a:lstStyle/>
          <a:p>
            <a:endParaRPr lang="en-US" dirty="0"/>
          </a:p>
          <a:p>
            <a:r>
              <a:rPr lang="en-AU" dirty="0"/>
              <a:t>Persons with an interest in the subject personal property are taken to be owed the duties in 151(1) and (2) – s155(5)</a:t>
            </a:r>
          </a:p>
          <a:p>
            <a:endParaRPr lang="en-AU" dirty="0"/>
          </a:p>
          <a:p>
            <a:r>
              <a:rPr lang="en-AU" dirty="0"/>
              <a:t>Can sue for loss caused by breach of those duties:  s271</a:t>
            </a:r>
          </a:p>
          <a:p>
            <a:endParaRPr lang="en-AU" dirty="0"/>
          </a:p>
          <a:p>
            <a:r>
              <a:rPr lang="en-AU" dirty="0"/>
              <a:t>No reported cases yet on s271 but it has been pleaded in several cases</a:t>
            </a:r>
          </a:p>
          <a:p>
            <a:endParaRPr lang="en-AU" dirty="0"/>
          </a:p>
          <a:p>
            <a:r>
              <a:rPr lang="en-AU" dirty="0"/>
              <a:t>Section 271 liability is in addition to other obligations at law or statute:  s271(2)</a:t>
            </a:r>
          </a:p>
          <a:p>
            <a:endParaRPr lang="en-AU" dirty="0"/>
          </a:p>
          <a:p>
            <a:endParaRPr lang="en-AU" dirty="0"/>
          </a:p>
          <a:p>
            <a:endParaRPr lang="en-US" dirty="0"/>
          </a:p>
          <a:p>
            <a:endParaRPr lang="en-US" dirty="0"/>
          </a:p>
        </p:txBody>
      </p:sp>
    </p:spTree>
    <p:extLst>
      <p:ext uri="{BB962C8B-B14F-4D97-AF65-F5344CB8AC3E}">
        <p14:creationId xmlns:p14="http://schemas.microsoft.com/office/powerpoint/2010/main" val="3580422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3200" dirty="0"/>
              <a:t>PROCESS TO REMOVE A REGISTRATION/1</a:t>
            </a:r>
            <a:br>
              <a:rPr lang="en-US" sz="3200" dirty="0"/>
            </a:br>
            <a:br>
              <a:rPr lang="en-US" sz="3200" dirty="0"/>
            </a:br>
            <a:r>
              <a:rPr lang="en-US" sz="3200" dirty="0"/>
              <a:t>FLOW CHART</a:t>
            </a:r>
            <a:br>
              <a:rPr lang="en-US" sz="5600" dirty="0"/>
            </a:br>
            <a:endParaRPr lang="en-US" sz="5600" dirty="0"/>
          </a:p>
        </p:txBody>
      </p:sp>
      <p:pic>
        <p:nvPicPr>
          <p:cNvPr id="1026" name="Picture 2" descr="Challenge a PPSR Registration- the how and why - Law Quarter">
            <a:extLst>
              <a:ext uri="{FF2B5EF4-FFF2-40B4-BE49-F238E27FC236}">
                <a16:creationId xmlns:a16="http://schemas.microsoft.com/office/drawing/2014/main" id="{8E5A3FA7-A137-054A-9812-7092AE4305B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86400" y="211182"/>
            <a:ext cx="5300420" cy="61375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EE0B985-CEBB-3A49-A3F1-DBFFAF6AB11A}"/>
              </a:ext>
            </a:extLst>
          </p:cNvPr>
          <p:cNvSpPr txBox="1"/>
          <p:nvPr/>
        </p:nvSpPr>
        <p:spPr>
          <a:xfrm>
            <a:off x="5669139" y="6280208"/>
            <a:ext cx="5819509" cy="523220"/>
          </a:xfrm>
          <a:prstGeom prst="rect">
            <a:avLst/>
          </a:prstGeom>
          <a:noFill/>
        </p:spPr>
        <p:txBody>
          <a:bodyPr wrap="square" rtlCol="0">
            <a:spAutoFit/>
          </a:bodyPr>
          <a:lstStyle/>
          <a:p>
            <a:r>
              <a:rPr lang="en-US" sz="1400" dirty="0"/>
              <a:t>Source:  https://</a:t>
            </a:r>
            <a:r>
              <a:rPr lang="en-US" sz="1400" dirty="0" err="1"/>
              <a:t>lawquarter.com.au</a:t>
            </a:r>
            <a:r>
              <a:rPr lang="en-US" sz="1400" dirty="0"/>
              <a:t>/wp-content/uploads/2018/08/PPSR-image-1.png.webp</a:t>
            </a:r>
          </a:p>
        </p:txBody>
      </p:sp>
    </p:spTree>
    <p:extLst>
      <p:ext uri="{BB962C8B-B14F-4D97-AF65-F5344CB8AC3E}">
        <p14:creationId xmlns:p14="http://schemas.microsoft.com/office/powerpoint/2010/main" val="705300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386668" cy="5571066"/>
          </a:xfrm>
        </p:spPr>
        <p:txBody>
          <a:bodyPr vert="horz" lIns="91440" tIns="45720" rIns="91440" bIns="45720" rtlCol="0">
            <a:normAutofit/>
          </a:bodyPr>
          <a:lstStyle/>
          <a:p>
            <a:r>
              <a:rPr lang="en-US" sz="3200" dirty="0"/>
              <a:t>AMENDMENT DEMAND PROCESS – KEY REQUIREMENTs</a:t>
            </a:r>
            <a:endParaRPr lang="en-US" sz="5600" dirty="0"/>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5384" y="643467"/>
            <a:ext cx="5926496" cy="5571066"/>
          </a:xfrm>
        </p:spPr>
        <p:txBody>
          <a:bodyPr vert="horz" lIns="91440" tIns="45720" rIns="91440" bIns="45720" rtlCol="0" anchor="t">
            <a:normAutofit fontScale="92500" lnSpcReduction="10000"/>
          </a:bodyPr>
          <a:lstStyle/>
          <a:p>
            <a:pPr>
              <a:lnSpc>
                <a:spcPct val="100000"/>
              </a:lnSpc>
            </a:pPr>
            <a:r>
              <a:rPr lang="en-US" sz="1800" dirty="0"/>
              <a:t>See generally PPSA part 5.6</a:t>
            </a:r>
          </a:p>
          <a:p>
            <a:pPr>
              <a:lnSpc>
                <a:spcPct val="100000"/>
              </a:lnSpc>
            </a:pPr>
            <a:r>
              <a:rPr lang="en-US" sz="1800" dirty="0"/>
              <a:t>Threshold requirements: </a:t>
            </a:r>
          </a:p>
          <a:p>
            <a:pPr marL="342900" indent="-342900">
              <a:lnSpc>
                <a:spcPct val="100000"/>
              </a:lnSpc>
              <a:buFont typeface="+mj-lt"/>
              <a:buAutoNum type="arabicPeriod"/>
            </a:pPr>
            <a:r>
              <a:rPr lang="en-US" sz="1800" dirty="0"/>
              <a:t>Person giving demand must have an interest in the property described in the registration (including a security interest) – s178(1)</a:t>
            </a:r>
          </a:p>
          <a:p>
            <a:pPr marL="342900" indent="-342900">
              <a:lnSpc>
                <a:spcPct val="100000"/>
              </a:lnSpc>
              <a:buFont typeface="+mj-lt"/>
              <a:buAutoNum type="arabicPeriod"/>
            </a:pPr>
            <a:r>
              <a:rPr lang="en-US" sz="1800" dirty="0"/>
              <a:t>Giving of Amendment Demand activates the jurisdiction of the Registrar and the Judiciary to amend the register – s179(1) (administrative process), s182(1) (Judicial process) </a:t>
            </a:r>
          </a:p>
          <a:p>
            <a:pPr marL="342900" indent="-342900">
              <a:lnSpc>
                <a:spcPct val="100000"/>
              </a:lnSpc>
              <a:buFont typeface="+mj-lt"/>
              <a:buAutoNum type="arabicPeriod"/>
            </a:pPr>
            <a:r>
              <a:rPr lang="en-US" sz="1800" dirty="0"/>
              <a:t>Amendment Demand must adhere to the requirements of the PPSA </a:t>
            </a:r>
          </a:p>
          <a:p>
            <a:pPr>
              <a:lnSpc>
                <a:spcPct val="100000"/>
              </a:lnSpc>
            </a:pPr>
            <a:r>
              <a:rPr lang="en-US" sz="1800" dirty="0"/>
              <a:t>Amendment Demand requirements – 178(1).</a:t>
            </a:r>
          </a:p>
          <a:p>
            <a:pPr>
              <a:lnSpc>
                <a:spcPct val="100000"/>
              </a:lnSpc>
            </a:pPr>
            <a:r>
              <a:rPr lang="en-US" sz="1800" dirty="0"/>
              <a:t>For guidance see:</a:t>
            </a:r>
          </a:p>
          <a:p>
            <a:pPr marL="285750" indent="-285750">
              <a:lnSpc>
                <a:spcPct val="100000"/>
              </a:lnSpc>
              <a:buFont typeface="Arial" panose="020B0604020202020204" pitchFamily="34" charset="0"/>
              <a:buChar char="•"/>
            </a:pPr>
            <a:r>
              <a:rPr lang="en-US" sz="1800" dirty="0">
                <a:hlinkClick r:id="rId3"/>
              </a:rPr>
              <a:t>PPSR Registrar's Practice Statement no-4:  Amendment Demands</a:t>
            </a:r>
            <a:endParaRPr lang="en-US" sz="1800" dirty="0"/>
          </a:p>
          <a:p>
            <a:pPr marL="285750" indent="-285750">
              <a:lnSpc>
                <a:spcPct val="100000"/>
              </a:lnSpc>
              <a:buFont typeface="Arial" panose="020B0604020202020204" pitchFamily="34" charset="0"/>
              <a:buChar char="•"/>
            </a:pPr>
            <a:r>
              <a:rPr lang="en-US" sz="1800" dirty="0">
                <a:hlinkClick r:id="rId4"/>
              </a:rPr>
              <a:t>PPSR Registrar's Practice Statement no-4A:  Amendment Demands Tips</a:t>
            </a:r>
            <a:endParaRPr lang="en-US" sz="1800" dirty="0"/>
          </a:p>
          <a:p>
            <a:pPr>
              <a:lnSpc>
                <a:spcPct val="100000"/>
              </a:lnSpc>
            </a:pPr>
            <a:endParaRPr lang="en-US" sz="1800" dirty="0"/>
          </a:p>
          <a:p>
            <a:pPr>
              <a:lnSpc>
                <a:spcPct val="100000"/>
              </a:lnSpc>
            </a:pPr>
            <a:endParaRPr lang="en-US" sz="1800" dirty="0"/>
          </a:p>
          <a:p>
            <a:pPr>
              <a:lnSpc>
                <a:spcPct val="100000"/>
              </a:lnSpc>
            </a:pPr>
            <a:endParaRPr lang="en-US" sz="1800" dirty="0"/>
          </a:p>
          <a:p>
            <a:pPr marL="342900" indent="-342900">
              <a:lnSpc>
                <a:spcPct val="100000"/>
              </a:lnSpc>
              <a:buFont typeface="+mj-lt"/>
              <a:buAutoNum type="arabicPeriod"/>
            </a:pPr>
            <a:endParaRPr lang="en-US" sz="1800" dirty="0"/>
          </a:p>
        </p:txBody>
      </p:sp>
    </p:spTree>
    <p:extLst>
      <p:ext uri="{BB962C8B-B14F-4D97-AF65-F5344CB8AC3E}">
        <p14:creationId xmlns:p14="http://schemas.microsoft.com/office/powerpoint/2010/main" val="336003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461964" y="643467"/>
            <a:ext cx="3710750" cy="5571066"/>
          </a:xfrm>
        </p:spPr>
        <p:txBody>
          <a:bodyPr vert="horz" lIns="91440" tIns="45720" rIns="91440" bIns="45720" rtlCol="0">
            <a:normAutofit/>
          </a:bodyPr>
          <a:lstStyle/>
          <a:p>
            <a:r>
              <a:rPr lang="en-US" sz="2400" dirty="0"/>
              <a:t>Form of amendment demand/1</a:t>
            </a:r>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t">
            <a:noAutofit/>
          </a:bodyPr>
          <a:lstStyle/>
          <a:p>
            <a:pPr>
              <a:lnSpc>
                <a:spcPct val="100000"/>
              </a:lnSpc>
            </a:pPr>
            <a:r>
              <a:rPr lang="en-US" sz="1800" dirty="0"/>
              <a:t>Key Points:</a:t>
            </a:r>
          </a:p>
          <a:p>
            <a:pPr marL="342900" indent="-342900">
              <a:lnSpc>
                <a:spcPct val="100000"/>
              </a:lnSpc>
              <a:buFont typeface="+mj-lt"/>
              <a:buAutoNum type="alphaUcPeriod"/>
            </a:pPr>
            <a:r>
              <a:rPr lang="en-US" sz="1800" dirty="0"/>
              <a:t>Must be in writing;</a:t>
            </a:r>
          </a:p>
          <a:p>
            <a:pPr marL="342900" indent="-342900">
              <a:lnSpc>
                <a:spcPct val="100000"/>
              </a:lnSpc>
              <a:buFont typeface="+mj-lt"/>
              <a:buAutoNum type="alphaUcPeriod"/>
            </a:pPr>
            <a:r>
              <a:rPr lang="en-US" sz="1800" dirty="0"/>
              <a:t>Must be given to secured party;</a:t>
            </a:r>
          </a:p>
          <a:p>
            <a:pPr marL="342900" indent="-342900">
              <a:lnSpc>
                <a:spcPct val="100000"/>
              </a:lnSpc>
              <a:buFont typeface="+mj-lt"/>
              <a:buAutoNum type="alphaUcPeriod"/>
            </a:pPr>
            <a:r>
              <a:rPr lang="en-US" sz="1800" dirty="0"/>
              <a:t>Must demand a financing change statement be registered;</a:t>
            </a:r>
          </a:p>
          <a:p>
            <a:pPr marL="342900" indent="-342900">
              <a:lnSpc>
                <a:spcPct val="100000"/>
              </a:lnSpc>
              <a:buFont typeface="+mj-lt"/>
              <a:buAutoNum type="alphaUcPeriod"/>
            </a:pPr>
            <a:r>
              <a:rPr lang="en-US" sz="1800" dirty="0"/>
              <a:t>Must make a demand for one of two authorized purposes:</a:t>
            </a:r>
          </a:p>
          <a:p>
            <a:pPr marL="674370" lvl="1" indent="-400050">
              <a:lnSpc>
                <a:spcPct val="100000"/>
              </a:lnSpc>
              <a:buFont typeface="+mj-lt"/>
              <a:buAutoNum type="romanLcPeriod"/>
            </a:pPr>
            <a:r>
              <a:rPr lang="en-US" sz="1800" dirty="0"/>
              <a:t>To remove:  no collateral secures any obligation owed by debtor to secured party</a:t>
            </a:r>
          </a:p>
          <a:p>
            <a:pPr marL="674370" lvl="1" indent="-400050">
              <a:lnSpc>
                <a:spcPct val="100000"/>
              </a:lnSpc>
              <a:buFont typeface="+mj-lt"/>
              <a:buAutoNum type="romanLcPeriod"/>
            </a:pPr>
            <a:r>
              <a:rPr lang="en-US" sz="1800" dirty="0"/>
              <a:t>To remove particular collateral:  where the same in which the person has an interest does not secure any such obligation</a:t>
            </a:r>
            <a:endParaRPr lang="en-AU" sz="1800" i="1" dirty="0"/>
          </a:p>
          <a:p>
            <a:endParaRPr lang="en-US" sz="1200" dirty="0"/>
          </a:p>
        </p:txBody>
      </p:sp>
    </p:spTree>
    <p:extLst>
      <p:ext uri="{BB962C8B-B14F-4D97-AF65-F5344CB8AC3E}">
        <p14:creationId xmlns:p14="http://schemas.microsoft.com/office/powerpoint/2010/main" val="343798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533400" y="643467"/>
            <a:ext cx="3639313" cy="5571066"/>
          </a:xfrm>
        </p:spPr>
        <p:txBody>
          <a:bodyPr>
            <a:normAutofit/>
          </a:bodyPr>
          <a:lstStyle/>
          <a:p>
            <a:r>
              <a:rPr lang="en-US" sz="2400" dirty="0"/>
              <a:t>Form of </a:t>
            </a:r>
            <a:br>
              <a:rPr lang="en-US" sz="2400" dirty="0"/>
            </a:br>
            <a:r>
              <a:rPr lang="en-US" sz="2400" dirty="0"/>
              <a:t>amendment demand/2</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5" y="219075"/>
            <a:ext cx="6396037" cy="6319838"/>
          </a:xfrm>
        </p:spPr>
        <p:txBody>
          <a:bodyPr anchor="ctr">
            <a:noAutofit/>
          </a:bodyPr>
          <a:lstStyle/>
          <a:p>
            <a:pPr>
              <a:lnSpc>
                <a:spcPct val="100000"/>
              </a:lnSpc>
            </a:pPr>
            <a:r>
              <a:rPr lang="en-US" sz="2100" dirty="0"/>
              <a:t>Required Elements of Demand:</a:t>
            </a:r>
          </a:p>
          <a:p>
            <a:pPr marL="560070" lvl="1" indent="-285750">
              <a:lnSpc>
                <a:spcPct val="100000"/>
              </a:lnSpc>
              <a:buFont typeface="Arial" panose="020B0604020202020204" pitchFamily="34" charset="0"/>
              <a:buChar char="•"/>
            </a:pPr>
            <a:r>
              <a:rPr lang="en-US" sz="1800" dirty="0"/>
              <a:t>Date of demand</a:t>
            </a:r>
          </a:p>
          <a:p>
            <a:pPr marL="560070" lvl="1" indent="-285750">
              <a:lnSpc>
                <a:spcPct val="100000"/>
              </a:lnSpc>
              <a:buFont typeface="Arial" panose="020B0604020202020204" pitchFamily="34" charset="0"/>
              <a:buChar char="•"/>
            </a:pPr>
            <a:r>
              <a:rPr lang="en-US" sz="1800" dirty="0"/>
              <a:t>Nature of Amendment Demanded and Basis for same:</a:t>
            </a:r>
          </a:p>
          <a:p>
            <a:pPr marL="880110" lvl="3" indent="-285750">
              <a:lnSpc>
                <a:spcPct val="100000"/>
              </a:lnSpc>
              <a:buFont typeface="Arial" panose="020B0604020202020204" pitchFamily="34" charset="0"/>
              <a:buChar char="•"/>
            </a:pPr>
            <a:r>
              <a:rPr lang="en-US" dirty="0"/>
              <a:t>Removal outright </a:t>
            </a:r>
          </a:p>
          <a:p>
            <a:pPr marL="880110" lvl="3" indent="-285750">
              <a:lnSpc>
                <a:spcPct val="100000"/>
              </a:lnSpc>
              <a:buFont typeface="Arial" panose="020B0604020202020204" pitchFamily="34" charset="0"/>
              <a:buChar char="•"/>
            </a:pPr>
            <a:r>
              <a:rPr lang="en-US" dirty="0"/>
              <a:t>Amendment to omit particular collateral</a:t>
            </a:r>
          </a:p>
          <a:p>
            <a:pPr marL="560070" lvl="1" indent="-285750">
              <a:lnSpc>
                <a:spcPct val="100000"/>
              </a:lnSpc>
              <a:buFont typeface="Arial" panose="020B0604020202020204" pitchFamily="34" charset="0"/>
              <a:buChar char="•"/>
            </a:pPr>
            <a:r>
              <a:rPr lang="en-US" sz="1800" dirty="0"/>
              <a:t>Registration number of security interest</a:t>
            </a:r>
          </a:p>
          <a:p>
            <a:pPr marL="560070" lvl="1" indent="-285750">
              <a:lnSpc>
                <a:spcPct val="100000"/>
              </a:lnSpc>
              <a:buFont typeface="Arial" panose="020B0604020202020204" pitchFamily="34" charset="0"/>
              <a:buChar char="•"/>
            </a:pPr>
            <a:r>
              <a:rPr lang="en-US" sz="1800" dirty="0"/>
              <a:t>Name of secured party</a:t>
            </a:r>
          </a:p>
          <a:p>
            <a:pPr marL="560070" lvl="1" indent="-285750">
              <a:lnSpc>
                <a:spcPct val="100000"/>
              </a:lnSpc>
              <a:buFont typeface="Arial" panose="020B0604020202020204" pitchFamily="34" charset="0"/>
              <a:buChar char="•"/>
            </a:pPr>
            <a:r>
              <a:rPr lang="en-US" sz="1800" dirty="0"/>
              <a:t>Email and postal address for service of the secured party</a:t>
            </a:r>
          </a:p>
          <a:p>
            <a:pPr marL="560070" lvl="1" indent="-285750">
              <a:lnSpc>
                <a:spcPct val="100000"/>
              </a:lnSpc>
              <a:buFont typeface="Arial" panose="020B0604020202020204" pitchFamily="34" charset="0"/>
              <a:buChar char="•"/>
            </a:pPr>
            <a:r>
              <a:rPr lang="en-US" sz="1800" dirty="0"/>
              <a:t>Name and contact details of the party giving demand</a:t>
            </a:r>
          </a:p>
          <a:p>
            <a:pPr marL="560070" lvl="1" indent="-285750">
              <a:lnSpc>
                <a:spcPct val="100000"/>
              </a:lnSpc>
              <a:buFont typeface="Arial" panose="020B0604020202020204" pitchFamily="34" charset="0"/>
              <a:buChar char="•"/>
            </a:pPr>
            <a:r>
              <a:rPr lang="en-US" sz="1800" dirty="0"/>
              <a:t>If applicable (in search), the Giving of Notice Identifier</a:t>
            </a:r>
          </a:p>
          <a:p>
            <a:endParaRPr lang="en-AU" sz="1800" i="1" dirty="0"/>
          </a:p>
          <a:p>
            <a:endParaRPr lang="en-AU" sz="1800" i="1" dirty="0"/>
          </a:p>
        </p:txBody>
      </p:sp>
    </p:spTree>
    <p:extLst>
      <p:ext uri="{BB962C8B-B14F-4D97-AF65-F5344CB8AC3E}">
        <p14:creationId xmlns:p14="http://schemas.microsoft.com/office/powerpoint/2010/main" val="2717440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533400" y="643467"/>
            <a:ext cx="3639313" cy="5571066"/>
          </a:xfrm>
        </p:spPr>
        <p:txBody>
          <a:bodyPr>
            <a:normAutofit/>
          </a:bodyPr>
          <a:lstStyle/>
          <a:p>
            <a:r>
              <a:rPr lang="en-US" sz="2400" dirty="0"/>
              <a:t>Form of AMENDMENT demand/3</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5" y="219075"/>
            <a:ext cx="6396037" cy="6319838"/>
          </a:xfrm>
        </p:spPr>
        <p:txBody>
          <a:bodyPr anchor="ctr">
            <a:noAutofit/>
          </a:bodyPr>
          <a:lstStyle/>
          <a:p>
            <a:endParaRPr lang="en-AU" sz="1800" i="1" dirty="0"/>
          </a:p>
          <a:p>
            <a:endParaRPr lang="en-AU" sz="1800" dirty="0"/>
          </a:p>
          <a:p>
            <a:endParaRPr lang="en-AU" sz="1800" i="1" dirty="0"/>
          </a:p>
          <a:p>
            <a:endParaRPr lang="en-AU" sz="1800" i="1" dirty="0"/>
          </a:p>
          <a:p>
            <a:endParaRPr lang="en-AU" sz="1800" i="1" dirty="0"/>
          </a:p>
        </p:txBody>
      </p:sp>
      <p:graphicFrame>
        <p:nvGraphicFramePr>
          <p:cNvPr id="4" name="Object 3">
            <a:extLst>
              <a:ext uri="{FF2B5EF4-FFF2-40B4-BE49-F238E27FC236}">
                <a16:creationId xmlns:a16="http://schemas.microsoft.com/office/drawing/2014/main" id="{E8B24D77-AD4E-2549-97EE-155D49A14417}"/>
              </a:ext>
            </a:extLst>
          </p:cNvPr>
          <p:cNvGraphicFramePr>
            <a:graphicFrameLocks noChangeAspect="1"/>
          </p:cNvGraphicFramePr>
          <p:nvPr>
            <p:extLst>
              <p:ext uri="{D42A27DB-BD31-4B8C-83A1-F6EECF244321}">
                <p14:modId xmlns:p14="http://schemas.microsoft.com/office/powerpoint/2010/main" val="1444341603"/>
              </p:ext>
            </p:extLst>
          </p:nvPr>
        </p:nvGraphicFramePr>
        <p:xfrm>
          <a:off x="6313691" y="24352"/>
          <a:ext cx="4657345" cy="6602237"/>
        </p:xfrm>
        <a:graphic>
          <a:graphicData uri="http://schemas.openxmlformats.org/presentationml/2006/ole">
            <mc:AlternateContent xmlns:mc="http://schemas.openxmlformats.org/markup-compatibility/2006">
              <mc:Choice xmlns:v="urn:schemas-microsoft-com:vml" Requires="v">
                <p:oleObj spid="_x0000_s2057" name="Document" r:id="rId4" imgW="5727700" imgH="8966200" progId="Word.Document.12">
                  <p:embed/>
                </p:oleObj>
              </mc:Choice>
              <mc:Fallback>
                <p:oleObj name="Document" r:id="rId4" imgW="5727700" imgH="8966200" progId="Word.Document.12">
                  <p:embed/>
                  <p:pic>
                    <p:nvPicPr>
                      <p:cNvPr id="0" name=""/>
                      <p:cNvPicPr/>
                      <p:nvPr/>
                    </p:nvPicPr>
                    <p:blipFill>
                      <a:blip r:embed="rId5"/>
                      <a:stretch>
                        <a:fillRect/>
                      </a:stretch>
                    </p:blipFill>
                    <p:spPr>
                      <a:xfrm>
                        <a:off x="6313691" y="24352"/>
                        <a:ext cx="4657345" cy="6602237"/>
                      </a:xfrm>
                      <a:prstGeom prst="rect">
                        <a:avLst/>
                      </a:prstGeom>
                    </p:spPr>
                  </p:pic>
                </p:oleObj>
              </mc:Fallback>
            </mc:AlternateContent>
          </a:graphicData>
        </a:graphic>
      </p:graphicFrame>
    </p:spTree>
    <p:extLst>
      <p:ext uri="{BB962C8B-B14F-4D97-AF65-F5344CB8AC3E}">
        <p14:creationId xmlns:p14="http://schemas.microsoft.com/office/powerpoint/2010/main" val="2933445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REMOVAL OF A REGISTRATION</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6" y="219075"/>
            <a:ext cx="5828156" cy="5995458"/>
          </a:xfrm>
        </p:spPr>
        <p:txBody>
          <a:bodyPr anchor="ctr">
            <a:noAutofit/>
          </a:bodyPr>
          <a:lstStyle/>
          <a:p>
            <a:pPr lvl="0"/>
            <a:r>
              <a:rPr lang="en-AU" sz="1600" dirty="0"/>
              <a:t>Two options:</a:t>
            </a:r>
          </a:p>
          <a:p>
            <a:pPr marL="285750" lvl="0" indent="-285750">
              <a:buFont typeface="Arial" panose="020B0604020202020204" pitchFamily="34" charset="0"/>
              <a:buChar char="•"/>
            </a:pPr>
            <a:r>
              <a:rPr lang="en-AU" sz="1600" dirty="0"/>
              <a:t>proceed with an administrative challenge </a:t>
            </a:r>
          </a:p>
          <a:p>
            <a:pPr marL="285750" lvl="0" indent="-285750">
              <a:buFont typeface="Arial" panose="020B0604020202020204" pitchFamily="34" charset="0"/>
              <a:buChar char="•"/>
            </a:pPr>
            <a:r>
              <a:rPr lang="en-AU" sz="1600" dirty="0"/>
              <a:t>commence court proceedings. </a:t>
            </a:r>
          </a:p>
          <a:p>
            <a:pPr lvl="0"/>
            <a:r>
              <a:rPr lang="en-AU" sz="1600" dirty="0"/>
              <a:t>Parallel, not sequential, paths</a:t>
            </a:r>
          </a:p>
          <a:p>
            <a:pPr lvl="0"/>
            <a:r>
              <a:rPr lang="en-AU" sz="1600" dirty="0"/>
              <a:t>Judicial Process trumps the Administrative</a:t>
            </a:r>
          </a:p>
          <a:p>
            <a:pPr marL="285750" indent="-285750">
              <a:buFont typeface="Arial" panose="020B0604020202020204" pitchFamily="34" charset="0"/>
              <a:buChar char="•"/>
            </a:pPr>
            <a:r>
              <a:rPr lang="en-AU" sz="1600" dirty="0"/>
              <a:t>Administrative process ceases to apply if judicial proceedings are commenced once it is invoked:  s179(2)(b)</a:t>
            </a:r>
          </a:p>
          <a:p>
            <a:pPr lvl="0"/>
            <a:r>
              <a:rPr lang="en-AU" sz="1600" dirty="0"/>
              <a:t>Thresholds:</a:t>
            </a:r>
          </a:p>
          <a:p>
            <a:pPr marL="285750" lvl="0" indent="-285750">
              <a:buFont typeface="Arial" panose="020B0604020202020204" pitchFamily="34" charset="0"/>
              <a:buChar char="•"/>
            </a:pPr>
            <a:r>
              <a:rPr lang="en-AU" sz="1600" dirty="0"/>
              <a:t>Amendment demand in the proper form is sent to the secured party at its address for service</a:t>
            </a:r>
          </a:p>
          <a:p>
            <a:pPr marL="285750" lvl="0" indent="-285750">
              <a:buFont typeface="Arial" panose="020B0604020202020204" pitchFamily="34" charset="0"/>
              <a:buChar char="•"/>
            </a:pPr>
            <a:r>
              <a:rPr lang="en-AU" sz="1600" dirty="0"/>
              <a:t>Must wait </a:t>
            </a:r>
            <a:r>
              <a:rPr lang="en-AU" sz="1600" b="1" dirty="0"/>
              <a:t>5 business days </a:t>
            </a:r>
            <a:r>
              <a:rPr lang="en-AU" sz="1600" dirty="0"/>
              <a:t> before initiating either step</a:t>
            </a:r>
          </a:p>
          <a:p>
            <a:pPr lvl="0"/>
            <a:r>
              <a:rPr lang="en-AU" sz="1600" dirty="0"/>
              <a:t>TIP:</a:t>
            </a:r>
          </a:p>
          <a:p>
            <a:pPr lvl="0"/>
            <a:r>
              <a:rPr lang="en-AU" sz="1600" dirty="0"/>
              <a:t>There is no administrative or judicial jurisdiction if these requirements are not met.</a:t>
            </a:r>
          </a:p>
          <a:p>
            <a:pPr lvl="0"/>
            <a:endParaRPr lang="en-AU" sz="1600" dirty="0"/>
          </a:p>
          <a:p>
            <a:pPr marL="445770" lvl="1" indent="-171450">
              <a:buFont typeface="Arial" panose="020B0604020202020204" pitchFamily="34" charset="0"/>
              <a:buChar char="•"/>
            </a:pPr>
            <a:endParaRPr lang="en-US" sz="700" dirty="0"/>
          </a:p>
        </p:txBody>
      </p:sp>
    </p:spTree>
    <p:extLst>
      <p:ext uri="{BB962C8B-B14F-4D97-AF65-F5344CB8AC3E}">
        <p14:creationId xmlns:p14="http://schemas.microsoft.com/office/powerpoint/2010/main" val="3509024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ADMINISTRATIVE PROCESS/1</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6" y="219075"/>
            <a:ext cx="5828156" cy="5995458"/>
          </a:xfrm>
        </p:spPr>
        <p:txBody>
          <a:bodyPr anchor="ctr">
            <a:noAutofit/>
          </a:bodyPr>
          <a:lstStyle/>
          <a:p>
            <a:br>
              <a:rPr lang="en-US" sz="1000" dirty="0"/>
            </a:br>
            <a:endParaRPr lang="en-US" sz="1000" dirty="0"/>
          </a:p>
        </p:txBody>
      </p:sp>
      <p:sp>
        <p:nvSpPr>
          <p:cNvPr id="5" name="TextBox 4">
            <a:extLst>
              <a:ext uri="{FF2B5EF4-FFF2-40B4-BE49-F238E27FC236}">
                <a16:creationId xmlns:a16="http://schemas.microsoft.com/office/drawing/2014/main" id="{2E2AE080-6E09-5648-A1BA-C6CFE86F517A}"/>
              </a:ext>
            </a:extLst>
          </p:cNvPr>
          <p:cNvSpPr txBox="1"/>
          <p:nvPr/>
        </p:nvSpPr>
        <p:spPr>
          <a:xfrm>
            <a:off x="5124091" y="431321"/>
            <a:ext cx="6818373" cy="6032421"/>
          </a:xfrm>
          <a:prstGeom prst="rect">
            <a:avLst/>
          </a:prstGeom>
          <a:noFill/>
        </p:spPr>
        <p:txBody>
          <a:bodyPr wrap="square" rtlCol="0">
            <a:spAutoFit/>
          </a:bodyPr>
          <a:lstStyle/>
          <a:p>
            <a:r>
              <a:rPr lang="en-AU" sz="1600" dirty="0"/>
              <a:t>Summary – apply to the Registrar to remove or amend the Registration</a:t>
            </a:r>
          </a:p>
          <a:p>
            <a:endParaRPr lang="en-AU" sz="1600" dirty="0"/>
          </a:p>
          <a:p>
            <a:r>
              <a:rPr lang="en-AU" sz="1600" dirty="0"/>
              <a:t>Threshold requirements: s179</a:t>
            </a:r>
          </a:p>
          <a:p>
            <a:endParaRPr lang="en-AU" sz="1600" dirty="0"/>
          </a:p>
          <a:p>
            <a:pPr marL="342900" indent="-342900">
              <a:buFont typeface="+mj-lt"/>
              <a:buAutoNum type="arabicPeriod"/>
            </a:pPr>
            <a:r>
              <a:rPr lang="en-AU" sz="1600" dirty="0"/>
              <a:t>Amendment Demand has been given to secured party</a:t>
            </a:r>
          </a:p>
          <a:p>
            <a:pPr marL="342900" indent="-342900">
              <a:buFont typeface="+mj-lt"/>
              <a:buAutoNum type="arabicPeriod"/>
            </a:pPr>
            <a:r>
              <a:rPr lang="en-AU" sz="1600" dirty="0"/>
              <a:t>Application to register a financing change statement has not been made in response before the end of 5 business days</a:t>
            </a:r>
          </a:p>
          <a:p>
            <a:pPr marL="342900" indent="-342900">
              <a:buFont typeface="+mj-lt"/>
              <a:buAutoNum type="arabicPeriod"/>
            </a:pPr>
            <a:r>
              <a:rPr lang="en-AU" sz="1600" dirty="0"/>
              <a:t>There are no court proceedings in relation to a judicial application under s182</a:t>
            </a:r>
          </a:p>
          <a:p>
            <a:endParaRPr lang="en-AU" sz="1600" dirty="0"/>
          </a:p>
          <a:p>
            <a:r>
              <a:rPr lang="en-AU" sz="1600" dirty="0"/>
              <a:t>Process </a:t>
            </a:r>
          </a:p>
          <a:p>
            <a:endParaRPr lang="en-AU" sz="1600" dirty="0"/>
          </a:p>
          <a:p>
            <a:pPr marL="342900" indent="-342900">
              <a:buFont typeface="+mj-lt"/>
              <a:buAutoNum type="arabicPeriod"/>
            </a:pPr>
            <a:r>
              <a:rPr lang="en-AU" sz="1600" dirty="0"/>
              <a:t>Submit a “Amendment Statement” to the Registrar:</a:t>
            </a:r>
          </a:p>
          <a:p>
            <a:pPr marL="342900" indent="-342900">
              <a:buFont typeface="+mj-lt"/>
              <a:buAutoNum type="arabicPeriod"/>
            </a:pPr>
            <a:r>
              <a:rPr lang="en-AU" sz="1600" dirty="0"/>
              <a:t>Registrar sends “Amendment Notice” to the Secured Party</a:t>
            </a:r>
          </a:p>
          <a:p>
            <a:pPr marL="342900" indent="-342900">
              <a:buFont typeface="+mj-lt"/>
              <a:buAutoNum type="arabicPeriod"/>
            </a:pPr>
            <a:r>
              <a:rPr lang="en-AU" sz="1600" dirty="0"/>
              <a:t>Secured Party has opportunity to respond </a:t>
            </a:r>
          </a:p>
          <a:p>
            <a:pPr marL="342900" indent="-342900">
              <a:buFont typeface="+mj-lt"/>
              <a:buAutoNum type="arabicPeriod"/>
            </a:pPr>
            <a:r>
              <a:rPr lang="en-AU" sz="1600" dirty="0"/>
              <a:t>Registrar makes decision and notifies parties in writing.</a:t>
            </a:r>
          </a:p>
          <a:p>
            <a:pPr marL="342900" indent="-342900">
              <a:buFont typeface="+mj-lt"/>
              <a:buAutoNum type="arabicPeriod"/>
            </a:pPr>
            <a:endParaRPr lang="en-AU" sz="1600" i="1" dirty="0"/>
          </a:p>
          <a:p>
            <a:r>
              <a:rPr lang="en-AU" sz="1600" dirty="0"/>
              <a:t>Registrar's powers: s181:  </a:t>
            </a:r>
          </a:p>
          <a:p>
            <a:r>
              <a:rPr lang="en-AU" sz="1600" dirty="0"/>
              <a:t> </a:t>
            </a:r>
          </a:p>
          <a:p>
            <a:pPr marL="285750" indent="-285750">
              <a:buFont typeface="Arial" panose="020B0604020202020204" pitchFamily="34" charset="0"/>
              <a:buChar char="•"/>
            </a:pPr>
            <a:r>
              <a:rPr lang="en-AU" sz="1600" dirty="0"/>
              <a:t>register  financing change statement unless suspect on reasonable grounds that amendment is not authorised. </a:t>
            </a:r>
          </a:p>
          <a:p>
            <a:pPr marL="285750" indent="-285750">
              <a:buFont typeface="Arial" panose="020B0604020202020204" pitchFamily="34" charset="0"/>
              <a:buChar char="•"/>
            </a:pPr>
            <a:r>
              <a:rPr lang="en-AU" sz="1600" dirty="0"/>
              <a:t>Duty to consider response to amendment notice and any other relevant information</a:t>
            </a:r>
          </a:p>
          <a:p>
            <a:endParaRPr lang="en-US" dirty="0"/>
          </a:p>
        </p:txBody>
      </p:sp>
    </p:spTree>
    <p:extLst>
      <p:ext uri="{BB962C8B-B14F-4D97-AF65-F5344CB8AC3E}">
        <p14:creationId xmlns:p14="http://schemas.microsoft.com/office/powerpoint/2010/main" val="845949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ADMINISTRATIVE PROCESS/2</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4974907" y="219074"/>
            <a:ext cx="7050315" cy="6388759"/>
          </a:xfrm>
        </p:spPr>
        <p:txBody>
          <a:bodyPr anchor="t">
            <a:noAutofit/>
          </a:bodyPr>
          <a:lstStyle/>
          <a:p>
            <a:pPr lvl="1" indent="0">
              <a:buNone/>
            </a:pPr>
            <a:r>
              <a:rPr lang="en-US" sz="1400" dirty="0"/>
              <a:t>Content of an Amendment Statement:</a:t>
            </a:r>
          </a:p>
          <a:p>
            <a:pPr lvl="1" indent="0">
              <a:buNone/>
            </a:pPr>
            <a:r>
              <a:rPr lang="en-US" sz="1400" dirty="0">
                <a:hlinkClick r:id="rId3"/>
              </a:rPr>
              <a:t>PDF Copy of Amendment Statement - PPSR.gov.au</a:t>
            </a:r>
            <a:endParaRPr lang="en-US" sz="1400" dirty="0"/>
          </a:p>
          <a:p>
            <a:pPr lvl="1" indent="0">
              <a:buNone/>
            </a:pPr>
            <a:endParaRPr lang="en-US" sz="1600" dirty="0"/>
          </a:p>
        </p:txBody>
      </p:sp>
      <p:pic>
        <p:nvPicPr>
          <p:cNvPr id="11" name="Picture 10" descr="Graphical user interface, text, application, Word&#10;&#10;Description automatically generated">
            <a:extLst>
              <a:ext uri="{FF2B5EF4-FFF2-40B4-BE49-F238E27FC236}">
                <a16:creationId xmlns:a16="http://schemas.microsoft.com/office/drawing/2014/main" id="{D99A2E09-EAA8-9848-970A-2B85C77ED173}"/>
              </a:ext>
            </a:extLst>
          </p:cNvPr>
          <p:cNvPicPr>
            <a:picLocks noChangeAspect="1"/>
          </p:cNvPicPr>
          <p:nvPr/>
        </p:nvPicPr>
        <p:blipFill>
          <a:blip r:embed="rId4"/>
          <a:stretch>
            <a:fillRect/>
          </a:stretch>
        </p:blipFill>
        <p:spPr>
          <a:xfrm>
            <a:off x="3765850" y="953505"/>
            <a:ext cx="4122786" cy="5904495"/>
          </a:xfrm>
          <a:prstGeom prst="rect">
            <a:avLst/>
          </a:prstGeom>
        </p:spPr>
      </p:pic>
      <p:pic>
        <p:nvPicPr>
          <p:cNvPr id="13" name="Picture 12" descr="Graphical user interface, text, application&#10;&#10;Description automatically generated">
            <a:extLst>
              <a:ext uri="{FF2B5EF4-FFF2-40B4-BE49-F238E27FC236}">
                <a16:creationId xmlns:a16="http://schemas.microsoft.com/office/drawing/2014/main" id="{49A21FF8-CE7A-B748-B694-0342743094BF}"/>
              </a:ext>
            </a:extLst>
          </p:cNvPr>
          <p:cNvPicPr>
            <a:picLocks noChangeAspect="1"/>
          </p:cNvPicPr>
          <p:nvPr/>
        </p:nvPicPr>
        <p:blipFill>
          <a:blip r:embed="rId5"/>
          <a:stretch>
            <a:fillRect/>
          </a:stretch>
        </p:blipFill>
        <p:spPr>
          <a:xfrm>
            <a:off x="7889398" y="802109"/>
            <a:ext cx="4172499" cy="5930808"/>
          </a:xfrm>
          <a:prstGeom prst="rect">
            <a:avLst/>
          </a:prstGeom>
        </p:spPr>
      </p:pic>
    </p:spTree>
    <p:extLst>
      <p:ext uri="{BB962C8B-B14F-4D97-AF65-F5344CB8AC3E}">
        <p14:creationId xmlns:p14="http://schemas.microsoft.com/office/powerpoint/2010/main" val="315482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ADMINISTRATIVE PROCESS/3</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6" y="219075"/>
            <a:ext cx="5828156" cy="5995458"/>
          </a:xfrm>
        </p:spPr>
        <p:txBody>
          <a:bodyPr anchor="ctr">
            <a:noAutofit/>
          </a:bodyPr>
          <a:lstStyle/>
          <a:p>
            <a:br>
              <a:rPr lang="en-US" sz="1000" dirty="0"/>
            </a:br>
            <a:endParaRPr lang="en-US" sz="1000" dirty="0"/>
          </a:p>
        </p:txBody>
      </p:sp>
      <p:sp>
        <p:nvSpPr>
          <p:cNvPr id="5" name="TextBox 4">
            <a:extLst>
              <a:ext uri="{FF2B5EF4-FFF2-40B4-BE49-F238E27FC236}">
                <a16:creationId xmlns:a16="http://schemas.microsoft.com/office/drawing/2014/main" id="{2E2AE080-6E09-5648-A1BA-C6CFE86F517A}"/>
              </a:ext>
            </a:extLst>
          </p:cNvPr>
          <p:cNvSpPr txBox="1"/>
          <p:nvPr/>
        </p:nvSpPr>
        <p:spPr>
          <a:xfrm>
            <a:off x="4974908" y="219076"/>
            <a:ext cx="6917687" cy="8279190"/>
          </a:xfrm>
          <a:prstGeom prst="rect">
            <a:avLst/>
          </a:prstGeom>
          <a:noFill/>
        </p:spPr>
        <p:txBody>
          <a:bodyPr wrap="square" rtlCol="0">
            <a:spAutoFit/>
          </a:bodyPr>
          <a:lstStyle/>
          <a:p>
            <a:r>
              <a:rPr lang="en-AU" sz="1600" dirty="0"/>
              <a:t>PROS AND CONS</a:t>
            </a:r>
          </a:p>
          <a:p>
            <a:endParaRPr lang="en-AU" sz="1600" dirty="0"/>
          </a:p>
          <a:p>
            <a:r>
              <a:rPr lang="en-AU" sz="1600" dirty="0"/>
              <a:t>Cons - </a:t>
            </a:r>
          </a:p>
          <a:p>
            <a:endParaRPr lang="en-AU" sz="1600" dirty="0"/>
          </a:p>
          <a:p>
            <a:r>
              <a:rPr lang="en-AU" sz="1600" dirty="0"/>
              <a:t>Slow: must wait for the Registrar to issue Amendment Notice, then wait for decision</a:t>
            </a:r>
          </a:p>
          <a:p>
            <a:endParaRPr lang="en-AU" sz="1600" dirty="0"/>
          </a:p>
          <a:p>
            <a:r>
              <a:rPr lang="en-AU" sz="1600" dirty="0"/>
              <a:t>Unreliable:  Registrar has shown a reluctance to act even in obvious cases where amendment is justified if opposed:</a:t>
            </a:r>
          </a:p>
          <a:p>
            <a:endParaRPr lang="en-AU" sz="1600" dirty="0"/>
          </a:p>
          <a:p>
            <a:pPr marL="285750" indent="-285750">
              <a:buFont typeface="Arial" panose="020B0604020202020204" pitchFamily="34" charset="0"/>
              <a:buChar char="•"/>
            </a:pPr>
            <a:r>
              <a:rPr lang="en-AU" sz="1600" dirty="0"/>
              <a:t>Example:  </a:t>
            </a:r>
            <a:r>
              <a:rPr lang="en-AU" sz="1600" dirty="0">
                <a:hlinkClick r:id="rId3"/>
              </a:rPr>
              <a:t>Curo Capital Pty Ltd v Registrar of Personal Property Securities [FCA] 1515</a:t>
            </a:r>
            <a:endParaRPr lang="en-AU" sz="1600" dirty="0"/>
          </a:p>
          <a:p>
            <a:pPr marL="285750" indent="-285750">
              <a:buFont typeface="Arial" panose="020B0604020202020204" pitchFamily="34" charset="0"/>
              <a:buChar char="•"/>
            </a:pPr>
            <a:endParaRPr lang="en-AU" sz="1600" dirty="0"/>
          </a:p>
          <a:p>
            <a:pPr marL="742950" lvl="1" indent="-285750">
              <a:buFont typeface="Arial" panose="020B0604020202020204" pitchFamily="34" charset="0"/>
              <a:buChar char="•"/>
            </a:pPr>
            <a:r>
              <a:rPr lang="en-AU" sz="1600" dirty="0"/>
              <a:t>Accidentally deleted data, Registrar refused to restore</a:t>
            </a:r>
          </a:p>
          <a:p>
            <a:pPr lvl="1"/>
            <a:endParaRPr lang="en-AU" sz="1600" dirty="0"/>
          </a:p>
          <a:p>
            <a:pPr lvl="1"/>
            <a:r>
              <a:rPr lang="en-AU" sz="1600" i="1" dirty="0"/>
              <a:t>Per Jackson J:</a:t>
            </a:r>
          </a:p>
          <a:p>
            <a:pPr lvl="1"/>
            <a:endParaRPr lang="en-AU" sz="1600" i="1" dirty="0"/>
          </a:p>
          <a:p>
            <a:pPr lvl="1"/>
            <a:r>
              <a:rPr lang="en-AU" sz="1400" i="1" dirty="0"/>
              <a:t>I consider that in refusing the application, the Registrar applied that policy inflexibly and without regard to the merits of the case on the basis of expressed opposition by two of the three grantors. Apart from the opposition expressed by Duc and Tien, the merits were all in favour of restoring the data. Even that opposition did not touch on the three registrations where the Society was grantor. And yet the Registrar refused to exercise the discretion in respect of all nine registrations. That was a failure to give proper, genuine and realistic consideration to the merits of the case: see Khan v Minister for Immigration and Ethnic Affairs </a:t>
            </a:r>
            <a:r>
              <a:rPr lang="en-AU" sz="1400" i="1" u="sng" dirty="0">
                <a:hlinkClick r:id="rId4" tooltip="View Case"/>
              </a:rPr>
              <a:t>[1987] FCA 457</a:t>
            </a:r>
            <a:r>
              <a:rPr lang="en-AU" sz="1400" i="1" dirty="0"/>
              <a:t>; </a:t>
            </a:r>
            <a:r>
              <a:rPr lang="en-AU" sz="1400" i="1" u="sng" dirty="0">
                <a:hlinkClick r:id="rId5" tooltip="View LawCiteRecord"/>
              </a:rPr>
              <a:t>(1987) 14 ALD 291</a:t>
            </a:r>
            <a:r>
              <a:rPr lang="en-AU" sz="1400" i="1" dirty="0"/>
              <a:t> at 292 (</a:t>
            </a:r>
            <a:r>
              <a:rPr lang="en-AU" sz="1400" i="1" dirty="0" err="1"/>
              <a:t>Gummow</a:t>
            </a:r>
            <a:r>
              <a:rPr lang="en-AU" sz="1400" i="1" dirty="0"/>
              <a:t> J).</a:t>
            </a:r>
          </a:p>
          <a:p>
            <a:pPr marL="742950" lvl="1" indent="-285750">
              <a:buFont typeface="Arial" panose="020B0604020202020204" pitchFamily="34" charset="0"/>
              <a:buChar char="•"/>
            </a:pPr>
            <a:endParaRPr lang="en-AU" sz="1600" dirty="0"/>
          </a:p>
          <a:p>
            <a:endParaRPr lang="en-AU" dirty="0"/>
          </a:p>
          <a:p>
            <a:pPr lvl="1"/>
            <a:endParaRPr lang="en-AU" dirty="0"/>
          </a:p>
          <a:p>
            <a:endParaRPr lang="en-AU" sz="1600" i="1" dirty="0"/>
          </a:p>
          <a:p>
            <a:endParaRPr lang="en-AU" sz="1600" i="1" dirty="0"/>
          </a:p>
          <a:p>
            <a:endParaRPr lang="en-AU" sz="1600" i="1" dirty="0"/>
          </a:p>
          <a:p>
            <a:endParaRPr lang="en-AU" sz="1600" i="1" dirty="0"/>
          </a:p>
          <a:p>
            <a:endParaRPr lang="en-US" dirty="0"/>
          </a:p>
        </p:txBody>
      </p:sp>
    </p:spTree>
    <p:extLst>
      <p:ext uri="{BB962C8B-B14F-4D97-AF65-F5344CB8AC3E}">
        <p14:creationId xmlns:p14="http://schemas.microsoft.com/office/powerpoint/2010/main" val="2323552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ADMINISTRATIVE PROCESS/4</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6" y="219075"/>
            <a:ext cx="5828156" cy="5995458"/>
          </a:xfrm>
        </p:spPr>
        <p:txBody>
          <a:bodyPr anchor="ctr">
            <a:noAutofit/>
          </a:bodyPr>
          <a:lstStyle/>
          <a:p>
            <a:br>
              <a:rPr lang="en-US" sz="1000" dirty="0"/>
            </a:br>
            <a:endParaRPr lang="en-US" sz="1000" dirty="0"/>
          </a:p>
        </p:txBody>
      </p:sp>
      <p:sp>
        <p:nvSpPr>
          <p:cNvPr id="5" name="TextBox 4">
            <a:extLst>
              <a:ext uri="{FF2B5EF4-FFF2-40B4-BE49-F238E27FC236}">
                <a16:creationId xmlns:a16="http://schemas.microsoft.com/office/drawing/2014/main" id="{2E2AE080-6E09-5648-A1BA-C6CFE86F517A}"/>
              </a:ext>
            </a:extLst>
          </p:cNvPr>
          <p:cNvSpPr txBox="1"/>
          <p:nvPr/>
        </p:nvSpPr>
        <p:spPr>
          <a:xfrm>
            <a:off x="5257800" y="730045"/>
            <a:ext cx="6634795" cy="2862322"/>
          </a:xfrm>
          <a:prstGeom prst="rect">
            <a:avLst/>
          </a:prstGeom>
          <a:noFill/>
        </p:spPr>
        <p:txBody>
          <a:bodyPr wrap="square" rtlCol="0">
            <a:spAutoFit/>
          </a:bodyPr>
          <a:lstStyle/>
          <a:p>
            <a:r>
              <a:rPr lang="en-AU" dirty="0"/>
              <a:t>Pros- </a:t>
            </a:r>
          </a:p>
          <a:p>
            <a:endParaRPr lang="en-AU" dirty="0"/>
          </a:p>
          <a:p>
            <a:r>
              <a:rPr lang="en-AU" dirty="0"/>
              <a:t>Cheap – appropriate where a lack of urgency and the case for removal or amendment is compelling or unopposed</a:t>
            </a:r>
          </a:p>
          <a:p>
            <a:endParaRPr lang="en-AU" dirty="0"/>
          </a:p>
          <a:p>
            <a:pPr marL="285750" indent="-285750">
              <a:buFont typeface="Arial" panose="020B0604020202020204" pitchFamily="34" charset="0"/>
              <a:buChar char="•"/>
            </a:pPr>
            <a:r>
              <a:rPr lang="en-AU" dirty="0"/>
              <a:t>Example:  </a:t>
            </a:r>
            <a:r>
              <a:rPr lang="en-AU" u="sng" dirty="0">
                <a:hlinkClick r:id="rId3"/>
              </a:rPr>
              <a:t>Everlyte Ltd and Registrar of Personal Property Securities [2020] AATA 2584</a:t>
            </a:r>
            <a:endParaRPr lang="en-AU" u="sng" dirty="0"/>
          </a:p>
          <a:p>
            <a:pPr marL="742950" lvl="1" indent="-285750">
              <a:buFont typeface="Arial" panose="020B0604020202020204" pitchFamily="34" charset="0"/>
              <a:buChar char="•"/>
            </a:pPr>
            <a:endParaRPr lang="en-AU" u="sng" dirty="0"/>
          </a:p>
          <a:p>
            <a:pPr lvl="1"/>
            <a:r>
              <a:rPr lang="en-AU" dirty="0"/>
              <a:t>Helicopter case</a:t>
            </a:r>
          </a:p>
          <a:p>
            <a:endParaRPr lang="en-US" dirty="0"/>
          </a:p>
        </p:txBody>
      </p:sp>
    </p:spTree>
    <p:extLst>
      <p:ext uri="{BB962C8B-B14F-4D97-AF65-F5344CB8AC3E}">
        <p14:creationId xmlns:p14="http://schemas.microsoft.com/office/powerpoint/2010/main" val="239662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426338" y="335845"/>
            <a:ext cx="3639313" cy="5571066"/>
          </a:xfrm>
        </p:spPr>
        <p:txBody>
          <a:bodyPr>
            <a:normAutofit/>
          </a:bodyPr>
          <a:lstStyle/>
          <a:p>
            <a:r>
              <a:rPr lang="en-US" sz="3200" dirty="0"/>
              <a:t>JUDICIAL  PROCESS/1</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4974907" y="219074"/>
            <a:ext cx="6898005" cy="6147219"/>
          </a:xfrm>
        </p:spPr>
        <p:txBody>
          <a:bodyPr anchor="ctr">
            <a:noAutofit/>
          </a:bodyPr>
          <a:lstStyle/>
          <a:p>
            <a:br>
              <a:rPr lang="en-US" sz="1000" dirty="0"/>
            </a:br>
            <a:endParaRPr lang="en-US" sz="1000" dirty="0"/>
          </a:p>
        </p:txBody>
      </p:sp>
      <p:sp>
        <p:nvSpPr>
          <p:cNvPr id="4" name="Rectangle 3">
            <a:extLst>
              <a:ext uri="{FF2B5EF4-FFF2-40B4-BE49-F238E27FC236}">
                <a16:creationId xmlns:a16="http://schemas.microsoft.com/office/drawing/2014/main" id="{8301CB9E-DB39-484C-8FAC-C7B1167921F5}"/>
              </a:ext>
            </a:extLst>
          </p:cNvPr>
          <p:cNvSpPr/>
          <p:nvPr/>
        </p:nvSpPr>
        <p:spPr>
          <a:xfrm>
            <a:off x="5082159" y="179984"/>
            <a:ext cx="6096000" cy="5078313"/>
          </a:xfrm>
          <a:prstGeom prst="rect">
            <a:avLst/>
          </a:prstGeom>
        </p:spPr>
        <p:txBody>
          <a:bodyPr>
            <a:spAutoFit/>
          </a:bodyPr>
          <a:lstStyle/>
          <a:p>
            <a:endParaRPr lang="en-AU" dirty="0"/>
          </a:p>
          <a:p>
            <a:r>
              <a:rPr lang="en-AU" dirty="0"/>
              <a:t>Summary – apply to the Court to remove or amend the Registration</a:t>
            </a:r>
          </a:p>
          <a:p>
            <a:endParaRPr lang="en-AU" dirty="0"/>
          </a:p>
          <a:p>
            <a:r>
              <a:rPr lang="en-AU" dirty="0"/>
              <a:t>Threshold requirements: s182</a:t>
            </a:r>
          </a:p>
          <a:p>
            <a:endParaRPr lang="en-AU" dirty="0"/>
          </a:p>
          <a:p>
            <a:pPr marL="342900" indent="-342900">
              <a:buFont typeface="+mj-lt"/>
              <a:buAutoNum type="arabicPeriod"/>
            </a:pPr>
            <a:r>
              <a:rPr lang="en-AU" dirty="0"/>
              <a:t>Secured Party or person giving demand can apply</a:t>
            </a:r>
          </a:p>
          <a:p>
            <a:pPr marL="342900" indent="-342900">
              <a:buFont typeface="+mj-lt"/>
              <a:buAutoNum type="arabicPeriod"/>
            </a:pPr>
            <a:r>
              <a:rPr lang="en-AU" dirty="0"/>
              <a:t>Amendment Demand has been given to secured party</a:t>
            </a:r>
          </a:p>
          <a:p>
            <a:pPr marL="342900" indent="-342900">
              <a:buFont typeface="+mj-lt"/>
              <a:buAutoNum type="arabicPeriod"/>
            </a:pPr>
            <a:r>
              <a:rPr lang="en-AU" dirty="0"/>
              <a:t>Cannot apply before the end of 5 business days after giving demand</a:t>
            </a:r>
          </a:p>
          <a:p>
            <a:endParaRPr lang="en-AU" dirty="0"/>
          </a:p>
          <a:p>
            <a:r>
              <a:rPr lang="en-AU" dirty="0"/>
              <a:t>A person with an interest in the collateral has the right to appear at the application </a:t>
            </a:r>
            <a:r>
              <a:rPr lang="en-AU" dirty="0" err="1"/>
              <a:t>eg</a:t>
            </a:r>
            <a:r>
              <a:rPr lang="en-AU" dirty="0"/>
              <a:t> owner in a lease</a:t>
            </a:r>
          </a:p>
          <a:p>
            <a:endParaRPr lang="en-AU" dirty="0"/>
          </a:p>
          <a:p>
            <a:r>
              <a:rPr lang="en-AU" dirty="0"/>
              <a:t>A Court:  Federal Court, Federal Circuit Court, a Superior or lower court of a state or territory, Family Court – s207</a:t>
            </a:r>
          </a:p>
          <a:p>
            <a:endParaRPr lang="en-AU" dirty="0"/>
          </a:p>
          <a:p>
            <a:endParaRPr lang="en-AU" dirty="0"/>
          </a:p>
        </p:txBody>
      </p:sp>
    </p:spTree>
    <p:extLst>
      <p:ext uri="{BB962C8B-B14F-4D97-AF65-F5344CB8AC3E}">
        <p14:creationId xmlns:p14="http://schemas.microsoft.com/office/powerpoint/2010/main" val="14144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426338" y="335845"/>
            <a:ext cx="3639313" cy="5571066"/>
          </a:xfrm>
        </p:spPr>
        <p:txBody>
          <a:bodyPr>
            <a:normAutofit/>
          </a:bodyPr>
          <a:lstStyle/>
          <a:p>
            <a:r>
              <a:rPr lang="en-US" sz="3200" dirty="0"/>
              <a:t>JUDICIAL  PROCESS/2</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4974907" y="219074"/>
            <a:ext cx="6898005" cy="6147219"/>
          </a:xfrm>
        </p:spPr>
        <p:txBody>
          <a:bodyPr anchor="ctr">
            <a:noAutofit/>
          </a:bodyPr>
          <a:lstStyle/>
          <a:p>
            <a:br>
              <a:rPr lang="en-US" sz="1000" dirty="0"/>
            </a:br>
            <a:endParaRPr lang="en-US" sz="1000" dirty="0"/>
          </a:p>
        </p:txBody>
      </p:sp>
      <p:sp>
        <p:nvSpPr>
          <p:cNvPr id="4" name="Rectangle 3">
            <a:extLst>
              <a:ext uri="{FF2B5EF4-FFF2-40B4-BE49-F238E27FC236}">
                <a16:creationId xmlns:a16="http://schemas.microsoft.com/office/drawing/2014/main" id="{8301CB9E-DB39-484C-8FAC-C7B1167921F5}"/>
              </a:ext>
            </a:extLst>
          </p:cNvPr>
          <p:cNvSpPr/>
          <p:nvPr/>
        </p:nvSpPr>
        <p:spPr>
          <a:xfrm>
            <a:off x="5082159" y="179984"/>
            <a:ext cx="6096000" cy="6740307"/>
          </a:xfrm>
          <a:prstGeom prst="rect">
            <a:avLst/>
          </a:prstGeom>
        </p:spPr>
        <p:txBody>
          <a:bodyPr>
            <a:spAutoFit/>
          </a:bodyPr>
          <a:lstStyle/>
          <a:p>
            <a:endParaRPr lang="en-AU" dirty="0"/>
          </a:p>
          <a:p>
            <a:r>
              <a:rPr lang="en-AU" dirty="0"/>
              <a:t>Process </a:t>
            </a:r>
          </a:p>
          <a:p>
            <a:endParaRPr lang="en-AU" dirty="0"/>
          </a:p>
          <a:p>
            <a:pPr marL="342900" indent="-342900">
              <a:buFont typeface="+mj-lt"/>
              <a:buAutoNum type="arabicPeriod"/>
            </a:pPr>
            <a:r>
              <a:rPr lang="en-AU" dirty="0"/>
              <a:t>Apply to the court</a:t>
            </a:r>
          </a:p>
          <a:p>
            <a:pPr marL="342900" indent="-342900">
              <a:buFont typeface="+mj-lt"/>
              <a:buAutoNum type="arabicPeriod"/>
            </a:pPr>
            <a:endParaRPr lang="en-AU" dirty="0"/>
          </a:p>
          <a:p>
            <a:pPr marL="342900" indent="-342900">
              <a:buFont typeface="+mj-lt"/>
              <a:buAutoNum type="arabicPeriod"/>
            </a:pPr>
            <a:r>
              <a:rPr lang="en-AU" dirty="0"/>
              <a:t>Court can order –s182(4):</a:t>
            </a:r>
          </a:p>
          <a:p>
            <a:endParaRPr lang="en-AU" dirty="0"/>
          </a:p>
          <a:p>
            <a:pPr marL="800100" lvl="1" indent="-342900">
              <a:buFont typeface="+mj-lt"/>
              <a:buAutoNum type="alphaUcPeriod"/>
            </a:pPr>
            <a:r>
              <a:rPr lang="en-AU" dirty="0"/>
              <a:t>Registrar to register financing change statement if amendment authorised</a:t>
            </a:r>
          </a:p>
          <a:p>
            <a:pPr marL="800100" lvl="1" indent="-342900">
              <a:buFont typeface="+mj-lt"/>
              <a:buAutoNum type="alphaUcPeriod"/>
            </a:pPr>
            <a:r>
              <a:rPr lang="en-AU" dirty="0"/>
              <a:t>Restrain Registrar from so doing if not</a:t>
            </a:r>
          </a:p>
          <a:p>
            <a:pPr marL="800100" lvl="1" indent="-342900">
              <a:buFont typeface="+mj-lt"/>
              <a:buAutoNum type="alphaUcPeriod"/>
            </a:pPr>
            <a:r>
              <a:rPr lang="en-AU" dirty="0"/>
              <a:t>Restrain person who gave amendment demand from making further demands</a:t>
            </a:r>
          </a:p>
          <a:p>
            <a:pPr marL="800100" lvl="1" indent="-342900">
              <a:buFont typeface="+mj-lt"/>
              <a:buAutoNum type="alphaUcPeriod"/>
            </a:pPr>
            <a:r>
              <a:rPr lang="en-AU" dirty="0"/>
              <a:t>Restrain Registrar from giving further Amendment Notices</a:t>
            </a:r>
          </a:p>
          <a:p>
            <a:pPr marL="800100" lvl="1" indent="-342900">
              <a:buFont typeface="+mj-lt"/>
              <a:buAutoNum type="alphaUcPeriod"/>
            </a:pPr>
            <a:r>
              <a:rPr lang="en-AU" dirty="0"/>
              <a:t>Other orders as think fit</a:t>
            </a:r>
          </a:p>
          <a:p>
            <a:pPr lvl="1"/>
            <a:endParaRPr lang="en-AU" dirty="0"/>
          </a:p>
          <a:p>
            <a:r>
              <a:rPr lang="en-AU" dirty="0"/>
              <a:t>PPSA contains no power to restrain a person from making a registration, but the Court has inherent jurisdiction to make such an order:  </a:t>
            </a:r>
          </a:p>
          <a:p>
            <a:endParaRPr lang="en-AU" dirty="0"/>
          </a:p>
          <a:p>
            <a:r>
              <a:rPr lang="en-AU" u="sng" dirty="0">
                <a:hlinkClick r:id="rId3"/>
              </a:rPr>
              <a:t>Sandhurst Golf Estates Pty Ltd v Coppersmith Pty Ltd [2014] VSC 217; 285 FLR 267</a:t>
            </a:r>
            <a:endParaRPr lang="en-AU" dirty="0"/>
          </a:p>
          <a:p>
            <a:endParaRPr lang="en-AU" dirty="0"/>
          </a:p>
          <a:p>
            <a:endParaRPr lang="en-AU" dirty="0"/>
          </a:p>
        </p:txBody>
      </p:sp>
    </p:spTree>
    <p:extLst>
      <p:ext uri="{BB962C8B-B14F-4D97-AF65-F5344CB8AC3E}">
        <p14:creationId xmlns:p14="http://schemas.microsoft.com/office/powerpoint/2010/main" val="18650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426338" y="335845"/>
            <a:ext cx="3639313" cy="5571066"/>
          </a:xfrm>
        </p:spPr>
        <p:txBody>
          <a:bodyPr>
            <a:normAutofit/>
          </a:bodyPr>
          <a:lstStyle/>
          <a:p>
            <a:r>
              <a:rPr lang="en-US" sz="3200" dirty="0"/>
              <a:t>JUDICIAL  PROCESS/3</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4974907" y="219074"/>
            <a:ext cx="6898005" cy="6147219"/>
          </a:xfrm>
        </p:spPr>
        <p:txBody>
          <a:bodyPr anchor="ctr">
            <a:noAutofit/>
          </a:bodyPr>
          <a:lstStyle/>
          <a:p>
            <a:br>
              <a:rPr lang="en-US" sz="1000" dirty="0"/>
            </a:br>
            <a:endParaRPr lang="en-US" sz="1000" dirty="0"/>
          </a:p>
        </p:txBody>
      </p:sp>
      <p:sp>
        <p:nvSpPr>
          <p:cNvPr id="4" name="Rectangle 3">
            <a:extLst>
              <a:ext uri="{FF2B5EF4-FFF2-40B4-BE49-F238E27FC236}">
                <a16:creationId xmlns:a16="http://schemas.microsoft.com/office/drawing/2014/main" id="{8301CB9E-DB39-484C-8FAC-C7B1167921F5}"/>
              </a:ext>
            </a:extLst>
          </p:cNvPr>
          <p:cNvSpPr/>
          <p:nvPr/>
        </p:nvSpPr>
        <p:spPr>
          <a:xfrm>
            <a:off x="5082159" y="179984"/>
            <a:ext cx="6096000" cy="7571303"/>
          </a:xfrm>
          <a:prstGeom prst="rect">
            <a:avLst/>
          </a:prstGeom>
        </p:spPr>
        <p:txBody>
          <a:bodyPr>
            <a:spAutoFit/>
          </a:bodyPr>
          <a:lstStyle/>
          <a:p>
            <a:endParaRPr lang="en-AU" dirty="0"/>
          </a:p>
          <a:p>
            <a:r>
              <a:rPr lang="en-AU" dirty="0"/>
              <a:t>Example Orders:</a:t>
            </a:r>
          </a:p>
          <a:p>
            <a:endParaRPr lang="en-AU" dirty="0"/>
          </a:p>
          <a:p>
            <a:pPr lvl="1"/>
            <a:r>
              <a:rPr lang="en-AU" b="1" i="1" dirty="0"/>
              <a:t>The Court orders that:</a:t>
            </a:r>
          </a:p>
          <a:p>
            <a:pPr lvl="1"/>
            <a:endParaRPr lang="en-AU" i="1" dirty="0"/>
          </a:p>
          <a:p>
            <a:pPr marL="800100" lvl="1" indent="-342900">
              <a:buFont typeface="+mj-lt"/>
              <a:buAutoNum type="arabicPeriod"/>
            </a:pPr>
            <a:r>
              <a:rPr lang="en-AU" i="1" dirty="0"/>
              <a:t>Pursuant to section 182(4) of the Personal Property Securities Act 2009 (</a:t>
            </a:r>
            <a:r>
              <a:rPr lang="en-AU" i="1" dirty="0" err="1"/>
              <a:t>Cth</a:t>
            </a:r>
            <a:r>
              <a:rPr lang="en-AU" i="1" dirty="0"/>
              <a:t>) the fourth defendant register a financing change statement removing the Registration number ## from the Personal Property Securities Register (</a:t>
            </a:r>
            <a:r>
              <a:rPr lang="en-AU" b="1" i="1" dirty="0"/>
              <a:t>PPSR</a:t>
            </a:r>
            <a:r>
              <a:rPr lang="en-AU" i="1" dirty="0"/>
              <a:t>).</a:t>
            </a:r>
          </a:p>
          <a:p>
            <a:pPr marL="800100" lvl="1" indent="-342900">
              <a:buFont typeface="+mj-lt"/>
              <a:buAutoNum type="arabicPeriod"/>
            </a:pPr>
            <a:r>
              <a:rPr lang="en-AU" i="1" dirty="0"/>
              <a:t>The First to Third Defendants are restrained from lodging any further financing statements on the PPSR in respect of ##  </a:t>
            </a:r>
            <a:r>
              <a:rPr lang="en-AU" b="1" i="1" dirty="0"/>
              <a:t>(Collateral</a:t>
            </a:r>
            <a:r>
              <a:rPr lang="en-AU" i="1" dirty="0"/>
              <a:t>) without further order.</a:t>
            </a:r>
          </a:p>
          <a:p>
            <a:pPr marL="800100" lvl="1" indent="-342900">
              <a:buFont typeface="+mj-lt"/>
              <a:buAutoNum type="arabicPeriod"/>
            </a:pPr>
            <a:r>
              <a:rPr lang="en-AU" i="1" dirty="0"/>
              <a:t>If a registration is made on the PPSR in breach of Order 2, the Fourth Defendant [Registrar] is required to remove it forthwith.</a:t>
            </a:r>
          </a:p>
          <a:p>
            <a:pPr marL="800100" lvl="1" indent="-342900">
              <a:buFont typeface="+mj-lt"/>
              <a:buAutoNum type="arabicPeriod"/>
            </a:pPr>
            <a:r>
              <a:rPr lang="en-AU" i="1" dirty="0"/>
              <a:t>The Fourth Defendant is restrained from taking any step in respect of any amendment demand made by the first to third defendants in breach of Order 2.</a:t>
            </a:r>
          </a:p>
          <a:p>
            <a:pPr lvl="0"/>
            <a:endParaRPr lang="en-AU" dirty="0"/>
          </a:p>
          <a:p>
            <a:endParaRPr lang="en-AU" dirty="0"/>
          </a:p>
          <a:p>
            <a:endParaRPr lang="en-AU" dirty="0"/>
          </a:p>
          <a:p>
            <a:endParaRPr lang="en-AU" dirty="0"/>
          </a:p>
          <a:p>
            <a:endParaRPr lang="en-AU" dirty="0"/>
          </a:p>
          <a:p>
            <a:endParaRPr lang="en-AU" dirty="0"/>
          </a:p>
        </p:txBody>
      </p:sp>
    </p:spTree>
    <p:extLst>
      <p:ext uri="{BB962C8B-B14F-4D97-AF65-F5344CB8AC3E}">
        <p14:creationId xmlns:p14="http://schemas.microsoft.com/office/powerpoint/2010/main" val="1586760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426338" y="335845"/>
            <a:ext cx="3639313" cy="5571066"/>
          </a:xfrm>
        </p:spPr>
        <p:txBody>
          <a:bodyPr>
            <a:normAutofit/>
          </a:bodyPr>
          <a:lstStyle/>
          <a:p>
            <a:r>
              <a:rPr lang="en-US" sz="3200" dirty="0"/>
              <a:t>JUDICIAL  PROCESS/4</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4974907" y="219074"/>
            <a:ext cx="6898005" cy="6147219"/>
          </a:xfrm>
        </p:spPr>
        <p:txBody>
          <a:bodyPr anchor="ctr">
            <a:noAutofit/>
          </a:bodyPr>
          <a:lstStyle/>
          <a:p>
            <a:br>
              <a:rPr lang="en-US" sz="1000" dirty="0"/>
            </a:br>
            <a:endParaRPr lang="en-US" sz="1000" dirty="0"/>
          </a:p>
        </p:txBody>
      </p:sp>
      <p:sp>
        <p:nvSpPr>
          <p:cNvPr id="4" name="Rectangle 3">
            <a:extLst>
              <a:ext uri="{FF2B5EF4-FFF2-40B4-BE49-F238E27FC236}">
                <a16:creationId xmlns:a16="http://schemas.microsoft.com/office/drawing/2014/main" id="{8301CB9E-DB39-484C-8FAC-C7B1167921F5}"/>
              </a:ext>
            </a:extLst>
          </p:cNvPr>
          <p:cNvSpPr/>
          <p:nvPr/>
        </p:nvSpPr>
        <p:spPr>
          <a:xfrm>
            <a:off x="5082159" y="179984"/>
            <a:ext cx="6096000" cy="9510296"/>
          </a:xfrm>
          <a:prstGeom prst="rect">
            <a:avLst/>
          </a:prstGeom>
        </p:spPr>
        <p:txBody>
          <a:bodyPr>
            <a:spAutoFit/>
          </a:bodyPr>
          <a:lstStyle/>
          <a:p>
            <a:endParaRPr lang="en-AU" dirty="0"/>
          </a:p>
          <a:p>
            <a:r>
              <a:rPr lang="en-AU" dirty="0"/>
              <a:t>Pros and Cons</a:t>
            </a:r>
          </a:p>
          <a:p>
            <a:endParaRPr lang="en-AU" i="1" dirty="0"/>
          </a:p>
          <a:p>
            <a:r>
              <a:rPr lang="en-AU" dirty="0"/>
              <a:t>Expensive:  Will usually require at least one, and probably two appearances in Court and the cost of supporting and reply affidavits</a:t>
            </a:r>
          </a:p>
          <a:p>
            <a:endParaRPr lang="en-AU" i="1" dirty="0"/>
          </a:p>
          <a:p>
            <a:r>
              <a:rPr lang="en-AU" dirty="0"/>
              <a:t>Fast: can be brought on quickly in a practice or duty court</a:t>
            </a:r>
          </a:p>
          <a:p>
            <a:endParaRPr lang="en-AU" dirty="0"/>
          </a:p>
          <a:p>
            <a:r>
              <a:rPr lang="en-AU" dirty="0"/>
              <a:t>Similar but not the same as caveat removal application:</a:t>
            </a:r>
          </a:p>
          <a:p>
            <a:endParaRPr lang="en-AU" dirty="0"/>
          </a:p>
          <a:p>
            <a:pPr marL="285750" indent="-285750">
              <a:buFont typeface="Arial" panose="020B0604020202020204" pitchFamily="34" charset="0"/>
              <a:buChar char="•"/>
            </a:pPr>
            <a:r>
              <a:rPr lang="en-AU" dirty="0"/>
              <a:t>Process has been liken to an application to remove a caveat and can be brought on very rapidly. See </a:t>
            </a:r>
            <a:r>
              <a:rPr lang="en-AU" i="1" u="sng" dirty="0">
                <a:hlinkClick r:id="rId3"/>
              </a:rPr>
              <a:t>Toyota Finance NZ Ltd v Christie</a:t>
            </a:r>
            <a:r>
              <a:rPr lang="en-AU" dirty="0"/>
              <a:t> [2009] NZHC 827 cited in </a:t>
            </a:r>
            <a:r>
              <a:rPr lang="en-AU" b="1" u="sng" dirty="0">
                <a:hlinkClick r:id="rId4"/>
              </a:rPr>
              <a:t>Wickham Hill Investment Pty Ltd v Ding </a:t>
            </a:r>
            <a:r>
              <a:rPr lang="en-AU" dirty="0"/>
              <a:t>[2019] NSWSC 631</a:t>
            </a:r>
          </a:p>
          <a:p>
            <a:endParaRPr lang="en-AU" dirty="0"/>
          </a:p>
          <a:p>
            <a:pPr marL="285750" indent="-285750">
              <a:buFont typeface="Arial" panose="020B0604020202020204" pitchFamily="34" charset="0"/>
              <a:buChar char="•"/>
            </a:pPr>
            <a:r>
              <a:rPr lang="en-AU" dirty="0"/>
              <a:t>Person seeking to remove registration must establish a prima facie case that the amendment is authorised.  See </a:t>
            </a:r>
            <a:r>
              <a:rPr lang="en-AU" u="sng" dirty="0">
                <a:hlinkClick r:id="rId5"/>
              </a:rPr>
              <a:t>National Australia Bank Ltd v Garrett [2016] FCA 714; 340 ALR 532</a:t>
            </a:r>
            <a:r>
              <a:rPr lang="en-AU" dirty="0"/>
              <a:t> at [33].  It is then for the person seeking to maintain registration to show  a serious question to be tried or arguable case.</a:t>
            </a:r>
          </a:p>
          <a:p>
            <a:endParaRPr lang="en-AU" dirty="0"/>
          </a:p>
          <a:p>
            <a:endParaRPr lang="en-AU" dirty="0"/>
          </a:p>
          <a:p>
            <a:endParaRPr lang="en-AU" dirty="0"/>
          </a:p>
          <a:p>
            <a:endParaRPr lang="en-AU" i="1" dirty="0"/>
          </a:p>
          <a:p>
            <a:endParaRPr lang="en-AU" i="1" dirty="0"/>
          </a:p>
          <a:p>
            <a:pPr lvl="0"/>
            <a:endParaRPr lang="en-AU" dirty="0"/>
          </a:p>
          <a:p>
            <a:endParaRPr lang="en-AU" dirty="0"/>
          </a:p>
          <a:p>
            <a:endParaRPr lang="en-AU" dirty="0"/>
          </a:p>
          <a:p>
            <a:endParaRPr lang="en-AU" dirty="0"/>
          </a:p>
          <a:p>
            <a:endParaRPr lang="en-AU" dirty="0"/>
          </a:p>
          <a:p>
            <a:endParaRPr lang="en-AU" dirty="0"/>
          </a:p>
        </p:txBody>
      </p:sp>
    </p:spTree>
    <p:extLst>
      <p:ext uri="{BB962C8B-B14F-4D97-AF65-F5344CB8AC3E}">
        <p14:creationId xmlns:p14="http://schemas.microsoft.com/office/powerpoint/2010/main" val="217446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4294-D2FD-F547-9090-44ED12AFFA4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A8FA2C33-9567-BC42-A026-34CE772DA2DF}"/>
              </a:ext>
            </a:extLst>
          </p:cNvPr>
          <p:cNvSpPr>
            <a:spLocks noGrp="1"/>
          </p:cNvSpPr>
          <p:nvPr>
            <p:ph idx="1"/>
          </p:nvPr>
        </p:nvSpPr>
        <p:spPr/>
        <p:txBody>
          <a:bodyPr>
            <a:normAutofit fontScale="77500" lnSpcReduction="20000"/>
          </a:bodyPr>
          <a:lstStyle/>
          <a:p>
            <a:r>
              <a:rPr lang="en-US" b="1" dirty="0"/>
              <a:t>Contact:</a:t>
            </a:r>
          </a:p>
          <a:p>
            <a:r>
              <a:rPr lang="en-AU" dirty="0"/>
              <a:t>Mark McKillop, Barrister at Law</a:t>
            </a:r>
          </a:p>
          <a:p>
            <a:r>
              <a:rPr lang="en-AU" dirty="0"/>
              <a:t>of </a:t>
            </a:r>
            <a:r>
              <a:rPr lang="en-AU" dirty="0" err="1"/>
              <a:t>Castan</a:t>
            </a:r>
            <a:r>
              <a:rPr lang="en-AU" dirty="0"/>
              <a:t> Chambers Level 14, 460 Lonsdale Street, Melbourne</a:t>
            </a:r>
          </a:p>
          <a:p>
            <a:r>
              <a:rPr lang="en-AU" dirty="0"/>
              <a:t> </a:t>
            </a:r>
          </a:p>
          <a:p>
            <a:r>
              <a:rPr lang="en-US" b="1" dirty="0"/>
              <a:t>Clerk:  Foley’s List </a:t>
            </a:r>
            <a:endParaRPr lang="en-AU" b="1" dirty="0"/>
          </a:p>
          <a:p>
            <a:r>
              <a:rPr lang="en-US" dirty="0"/>
              <a:t>Telephone 9225 7592</a:t>
            </a:r>
            <a:endParaRPr lang="en-AU" b="1" dirty="0"/>
          </a:p>
          <a:p>
            <a:r>
              <a:rPr lang="en-US" dirty="0"/>
              <a:t>Email </a:t>
            </a:r>
            <a:r>
              <a:rPr lang="en-US" dirty="0" err="1"/>
              <a:t>mark.mckillop@vicbar.com.au</a:t>
            </a:r>
            <a:endParaRPr lang="en-AU" b="1" dirty="0"/>
          </a:p>
          <a:p>
            <a:r>
              <a:rPr lang="en-AU" dirty="0"/>
              <a:t>Mobile 0402 891 370</a:t>
            </a:r>
          </a:p>
          <a:p>
            <a:endParaRPr lang="en-US" dirty="0"/>
          </a:p>
        </p:txBody>
      </p:sp>
    </p:spTree>
    <p:extLst>
      <p:ext uri="{BB962C8B-B14F-4D97-AF65-F5344CB8AC3E}">
        <p14:creationId xmlns:p14="http://schemas.microsoft.com/office/powerpoint/2010/main" val="195115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24D8-F4F4-8F42-A4A6-74F75B5641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7FA6376-ECA2-2A47-80F2-F4691B63680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88902406"/>
      </p:ext>
    </p:extLst>
  </p:cSld>
  <p:clrMapOvr>
    <a:masterClrMapping/>
  </p:clrMapOvr>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3526</TotalTime>
  <Words>5176</Words>
  <Application>Microsoft Macintosh PowerPoint</Application>
  <PresentationFormat>Widescreen</PresentationFormat>
  <Paragraphs>551</Paragraphs>
  <Slides>22</Slides>
  <Notes>21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9" baseType="lpstr">
      <vt:lpstr>Arial</vt:lpstr>
      <vt:lpstr>Calibri</vt:lpstr>
      <vt:lpstr>Franklin Gothic Demi Cond</vt:lpstr>
      <vt:lpstr>Franklin Gothic Medium</vt:lpstr>
      <vt:lpstr>Wingdings</vt:lpstr>
      <vt:lpstr>JuxtaposeVTI</vt:lpstr>
      <vt:lpstr>Document</vt:lpstr>
      <vt:lpstr>DISPUTING A PPSR REGISTRATION – A PRACTICAL GUIDE</vt:lpstr>
      <vt:lpstr>Introduction</vt:lpstr>
      <vt:lpstr>What is a PPSR REGISTRATION</vt:lpstr>
      <vt:lpstr>What is a PPSR REGISTRATION/ 2</vt:lpstr>
      <vt:lpstr>Requirements to RegISTER</vt:lpstr>
      <vt:lpstr>Obligation to  remove registration and liability for loss</vt:lpstr>
      <vt:lpstr>PROCESS TO REMOVE A REGISTRATION/1  FLOW CHART </vt:lpstr>
      <vt:lpstr>AMENDMENT DEMAND PROCESS – KEY REQUIREMENTs</vt:lpstr>
      <vt:lpstr>Form of amendment demand/1</vt:lpstr>
      <vt:lpstr>Form of  amendment demand/2</vt:lpstr>
      <vt:lpstr>Form of AMENDMENT demand/3</vt:lpstr>
      <vt:lpstr>REMOVAL OF A REGISTRATION</vt:lpstr>
      <vt:lpstr>ADMINISTRATIVE PROCESS/1</vt:lpstr>
      <vt:lpstr>ADMINISTRATIVE PROCESS/2</vt:lpstr>
      <vt:lpstr>ADMINISTRATIVE PROCESS/3</vt:lpstr>
      <vt:lpstr>ADMINISTRATIVE PROCESS/4</vt:lpstr>
      <vt:lpstr>JUDICIAL  PROCESS/1</vt:lpstr>
      <vt:lpstr>JUDICIAL  PROCESS/2</vt:lpstr>
      <vt:lpstr>JUDICIAL  PROCESS/3</vt:lpstr>
      <vt:lpstr>JUDICIAL  PROCESS/4</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Small Business Insolvency Reforms:  what is proposed, and what will it mean for business and the profession? </dc:title>
  <dc:creator>Mark McKillop</dc:creator>
  <cp:lastModifiedBy>Mark McKillop</cp:lastModifiedBy>
  <cp:revision>55</cp:revision>
  <dcterms:created xsi:type="dcterms:W3CDTF">2020-11-06T01:17:08Z</dcterms:created>
  <dcterms:modified xsi:type="dcterms:W3CDTF">2021-10-05T04:07:50Z</dcterms:modified>
</cp:coreProperties>
</file>