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Lst>
  <p:notesMasterIdLst>
    <p:notesMasterId r:id="rId19"/>
  </p:notesMasterIdLst>
  <p:sldIdLst>
    <p:sldId id="256" r:id="rId5"/>
    <p:sldId id="262" r:id="rId6"/>
    <p:sldId id="263" r:id="rId7"/>
    <p:sldId id="265" r:id="rId8"/>
    <p:sldId id="266" r:id="rId9"/>
    <p:sldId id="267" r:id="rId10"/>
    <p:sldId id="270" r:id="rId11"/>
    <p:sldId id="275" r:id="rId12"/>
    <p:sldId id="279" r:id="rId13"/>
    <p:sldId id="281" r:id="rId14"/>
    <p:sldId id="277" r:id="rId15"/>
    <p:sldId id="278" r:id="rId16"/>
    <p:sldId id="280" r:id="rId17"/>
    <p:sldId id="276" r:id="rId18"/>
  </p:sldIdLst>
  <p:sldSz cx="12192000" cy="6858000"/>
  <p:notesSz cx="6802438" cy="99345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phanie Brown" initials="SB" lastIdx="1" clrIdx="0">
    <p:extLst>
      <p:ext uri="{19B8F6BF-5375-455C-9EA6-DF929625EA0E}">
        <p15:presenceInfo xmlns:p15="http://schemas.microsoft.com/office/powerpoint/2012/main" userId="Stephanie Brow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48" autoAdjust="0"/>
    <p:restoredTop sz="87626" autoAdjust="0"/>
  </p:normalViewPr>
  <p:slideViewPr>
    <p:cSldViewPr snapToGrid="0">
      <p:cViewPr varScale="1">
        <p:scale>
          <a:sx n="105" d="100"/>
          <a:sy n="105" d="100"/>
        </p:scale>
        <p:origin x="76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7723" cy="498454"/>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3141" y="1"/>
            <a:ext cx="2947723" cy="498454"/>
          </a:xfrm>
          <a:prstGeom prst="rect">
            <a:avLst/>
          </a:prstGeom>
        </p:spPr>
        <p:txBody>
          <a:bodyPr vert="horz" lIns="91440" tIns="45720" rIns="91440" bIns="45720" rtlCol="0"/>
          <a:lstStyle>
            <a:lvl1pPr algn="r">
              <a:defRPr sz="1200"/>
            </a:lvl1pPr>
          </a:lstStyle>
          <a:p>
            <a:fld id="{3AD5867B-487F-43F4-8324-E203558E0020}" type="datetimeFigureOut">
              <a:rPr lang="en-AU" smtClean="0"/>
              <a:t>6/7/2024</a:t>
            </a:fld>
            <a:endParaRPr lang="en-AU"/>
          </a:p>
        </p:txBody>
      </p:sp>
      <p:sp>
        <p:nvSpPr>
          <p:cNvPr id="4" name="Slide Image Placeholder 3"/>
          <p:cNvSpPr>
            <a:spLocks noGrp="1" noRot="1" noChangeAspect="1"/>
          </p:cNvSpPr>
          <p:nvPr>
            <p:ph type="sldImg" idx="2"/>
          </p:nvPr>
        </p:nvSpPr>
        <p:spPr>
          <a:xfrm>
            <a:off x="422275" y="1241425"/>
            <a:ext cx="5959475" cy="33528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0244" y="4781014"/>
            <a:ext cx="5441950" cy="391174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36123"/>
            <a:ext cx="2947723" cy="498453"/>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3141" y="9436123"/>
            <a:ext cx="2947723" cy="498453"/>
          </a:xfrm>
          <a:prstGeom prst="rect">
            <a:avLst/>
          </a:prstGeom>
        </p:spPr>
        <p:txBody>
          <a:bodyPr vert="horz" lIns="91440" tIns="45720" rIns="91440" bIns="45720" rtlCol="0" anchor="b"/>
          <a:lstStyle>
            <a:lvl1pPr algn="r">
              <a:defRPr sz="1200"/>
            </a:lvl1pPr>
          </a:lstStyle>
          <a:p>
            <a:fld id="{9B062212-3505-44B2-AD7A-BEF857432CA7}" type="slidenum">
              <a:rPr lang="en-AU" smtClean="0"/>
              <a:t>‹#›</a:t>
            </a:fld>
            <a:endParaRPr lang="en-AU"/>
          </a:p>
        </p:txBody>
      </p:sp>
    </p:spTree>
    <p:extLst>
      <p:ext uri="{BB962C8B-B14F-4D97-AF65-F5344CB8AC3E}">
        <p14:creationId xmlns:p14="http://schemas.microsoft.com/office/powerpoint/2010/main" val="1664173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9B062212-3505-44B2-AD7A-BEF857432CA7}" type="slidenum">
              <a:rPr lang="en-AU" smtClean="0"/>
              <a:t>1</a:t>
            </a:fld>
            <a:endParaRPr lang="en-AU"/>
          </a:p>
        </p:txBody>
      </p:sp>
    </p:spTree>
    <p:extLst>
      <p:ext uri="{BB962C8B-B14F-4D97-AF65-F5344CB8AC3E}">
        <p14:creationId xmlns:p14="http://schemas.microsoft.com/office/powerpoint/2010/main" val="183891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9B062212-3505-44B2-AD7A-BEF857432CA7}" type="slidenum">
              <a:rPr lang="en-AU" smtClean="0"/>
              <a:t>2</a:t>
            </a:fld>
            <a:endParaRPr lang="en-AU"/>
          </a:p>
        </p:txBody>
      </p:sp>
    </p:spTree>
    <p:extLst>
      <p:ext uri="{BB962C8B-B14F-4D97-AF65-F5344CB8AC3E}">
        <p14:creationId xmlns:p14="http://schemas.microsoft.com/office/powerpoint/2010/main" val="1007747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9B062212-3505-44B2-AD7A-BEF857432CA7}" type="slidenum">
              <a:rPr lang="en-AU" smtClean="0"/>
              <a:t>3</a:t>
            </a:fld>
            <a:endParaRPr lang="en-AU"/>
          </a:p>
        </p:txBody>
      </p:sp>
    </p:spTree>
    <p:extLst>
      <p:ext uri="{BB962C8B-B14F-4D97-AF65-F5344CB8AC3E}">
        <p14:creationId xmlns:p14="http://schemas.microsoft.com/office/powerpoint/2010/main" val="4235599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9B062212-3505-44B2-AD7A-BEF857432CA7}" type="slidenum">
              <a:rPr lang="en-AU" smtClean="0"/>
              <a:t>4</a:t>
            </a:fld>
            <a:endParaRPr lang="en-AU"/>
          </a:p>
        </p:txBody>
      </p:sp>
    </p:spTree>
    <p:extLst>
      <p:ext uri="{BB962C8B-B14F-4D97-AF65-F5344CB8AC3E}">
        <p14:creationId xmlns:p14="http://schemas.microsoft.com/office/powerpoint/2010/main" val="16274606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9B062212-3505-44B2-AD7A-BEF857432CA7}" type="slidenum">
              <a:rPr lang="en-AU" smtClean="0"/>
              <a:t>5</a:t>
            </a:fld>
            <a:endParaRPr lang="en-AU"/>
          </a:p>
        </p:txBody>
      </p:sp>
    </p:spTree>
    <p:extLst>
      <p:ext uri="{BB962C8B-B14F-4D97-AF65-F5344CB8AC3E}">
        <p14:creationId xmlns:p14="http://schemas.microsoft.com/office/powerpoint/2010/main" val="34591215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9B062212-3505-44B2-AD7A-BEF857432CA7}" type="slidenum">
              <a:rPr lang="en-AU" smtClean="0"/>
              <a:t>6</a:t>
            </a:fld>
            <a:endParaRPr lang="en-AU"/>
          </a:p>
        </p:txBody>
      </p:sp>
    </p:spTree>
    <p:extLst>
      <p:ext uri="{BB962C8B-B14F-4D97-AF65-F5344CB8AC3E}">
        <p14:creationId xmlns:p14="http://schemas.microsoft.com/office/powerpoint/2010/main" val="103074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9B062212-3505-44B2-AD7A-BEF857432CA7}" type="slidenum">
              <a:rPr lang="en-AU" smtClean="0"/>
              <a:t>7</a:t>
            </a:fld>
            <a:endParaRPr lang="en-AU"/>
          </a:p>
        </p:txBody>
      </p:sp>
    </p:spTree>
    <p:extLst>
      <p:ext uri="{BB962C8B-B14F-4D97-AF65-F5344CB8AC3E}">
        <p14:creationId xmlns:p14="http://schemas.microsoft.com/office/powerpoint/2010/main" val="9452511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9B062212-3505-44B2-AD7A-BEF857432CA7}" type="slidenum">
              <a:rPr lang="en-AU" smtClean="0"/>
              <a:t>8</a:t>
            </a:fld>
            <a:endParaRPr lang="en-AU"/>
          </a:p>
        </p:txBody>
      </p:sp>
    </p:spTree>
    <p:extLst>
      <p:ext uri="{BB962C8B-B14F-4D97-AF65-F5344CB8AC3E}">
        <p14:creationId xmlns:p14="http://schemas.microsoft.com/office/powerpoint/2010/main" val="42816706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9B062212-3505-44B2-AD7A-BEF857432CA7}" type="slidenum">
              <a:rPr lang="en-AU" smtClean="0"/>
              <a:t>9</a:t>
            </a:fld>
            <a:endParaRPr lang="en-AU"/>
          </a:p>
        </p:txBody>
      </p:sp>
    </p:spTree>
    <p:extLst>
      <p:ext uri="{BB962C8B-B14F-4D97-AF65-F5344CB8AC3E}">
        <p14:creationId xmlns:p14="http://schemas.microsoft.com/office/powerpoint/2010/main" val="4750488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9B062212-3505-44B2-AD7A-BEF857432CA7}" type="slidenum">
              <a:rPr lang="en-AU" smtClean="0"/>
              <a:t>10</a:t>
            </a:fld>
            <a:endParaRPr lang="en-AU"/>
          </a:p>
        </p:txBody>
      </p:sp>
    </p:spTree>
    <p:extLst>
      <p:ext uri="{BB962C8B-B14F-4D97-AF65-F5344CB8AC3E}">
        <p14:creationId xmlns:p14="http://schemas.microsoft.com/office/powerpoint/2010/main" val="42422231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9B062212-3505-44B2-AD7A-BEF857432CA7}" type="slidenum">
              <a:rPr lang="en-AU" smtClean="0"/>
              <a:t>11</a:t>
            </a:fld>
            <a:endParaRPr lang="en-AU"/>
          </a:p>
        </p:txBody>
      </p:sp>
    </p:spTree>
    <p:extLst>
      <p:ext uri="{BB962C8B-B14F-4D97-AF65-F5344CB8AC3E}">
        <p14:creationId xmlns:p14="http://schemas.microsoft.com/office/powerpoint/2010/main" val="24437172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9B062212-3505-44B2-AD7A-BEF857432CA7}" type="slidenum">
              <a:rPr lang="en-AU" smtClean="0"/>
              <a:t>12</a:t>
            </a:fld>
            <a:endParaRPr lang="en-AU"/>
          </a:p>
        </p:txBody>
      </p:sp>
    </p:spTree>
    <p:extLst>
      <p:ext uri="{BB962C8B-B14F-4D97-AF65-F5344CB8AC3E}">
        <p14:creationId xmlns:p14="http://schemas.microsoft.com/office/powerpoint/2010/main" val="23480066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9B062212-3505-44B2-AD7A-BEF857432CA7}" type="slidenum">
              <a:rPr lang="en-AU" smtClean="0"/>
              <a:t>13</a:t>
            </a:fld>
            <a:endParaRPr lang="en-AU"/>
          </a:p>
        </p:txBody>
      </p:sp>
    </p:spTree>
    <p:extLst>
      <p:ext uri="{BB962C8B-B14F-4D97-AF65-F5344CB8AC3E}">
        <p14:creationId xmlns:p14="http://schemas.microsoft.com/office/powerpoint/2010/main" val="2460751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none"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7/6/24</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27371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7/6/24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736547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none"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7/6/24</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919447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7/6/24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435661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A7F15D8-96D1-4781-BC50-CA8A088B2FE4}" type="datetime1">
              <a:rPr lang="en-US" smtClean="0"/>
              <a:t>7/6/24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460943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7/6/24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628902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7/6/24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469983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7/6/24</a:t>
            </a:fld>
            <a:endParaRPr lang="en-US"/>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12911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7/6/24</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492747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7/6/24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559355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7/6/24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116701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7/6/24</a:t>
            </a:fld>
            <a:endParaRPr lang="en-US"/>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1930199245"/>
      </p:ext>
    </p:extLst>
  </p:cSld>
  <p:clrMap bg1="lt1" tx1="dk1" bg2="lt2" tx2="dk2" accent1="accent1" accent2="accent2" accent3="accent3" accent4="accent4" accent5="accent5" accent6="accent6" hlink="hlink" folHlink="folHlink"/>
  <p:sldLayoutIdLst>
    <p:sldLayoutId id="2147483688" r:id="rId1"/>
    <p:sldLayoutId id="2147483687" r:id="rId2"/>
    <p:sldLayoutId id="2147483686" r:id="rId3"/>
    <p:sldLayoutId id="2147483685" r:id="rId4"/>
    <p:sldLayoutId id="2147483684" r:id="rId5"/>
    <p:sldLayoutId id="2147483683" r:id="rId6"/>
    <p:sldLayoutId id="2147483682" r:id="rId7"/>
    <p:sldLayoutId id="2147483681" r:id="rId8"/>
    <p:sldLayoutId id="2147483680" r:id="rId9"/>
    <p:sldLayoutId id="2147483679" r:id="rId10"/>
    <p:sldLayoutId id="2147483678" r:id="rId11"/>
  </p:sldLayoutIdLst>
  <p:hf sldNum="0" hdr="0" ftr="0" dt="0"/>
  <p:txStyles>
    <p:titleStyle>
      <a:lvl1pPr algn="l" defTabSz="914400" rtl="0" eaLnBrk="1" latinLnBrk="0" hangingPunct="1">
        <a:lnSpc>
          <a:spcPct val="90000"/>
        </a:lnSpc>
        <a:spcBef>
          <a:spcPct val="0"/>
        </a:spcBef>
        <a:buNone/>
        <a:defRPr lang="en-US" sz="4000" b="1" i="0" kern="1200" cap="none" spc="-7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hyperlink" Target="mailto:mark.mckillop@vicbar.com.a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hyperlink" Target="http://www.foleys.com.au/" TargetMode="External"/><Relationship Id="rId4" Type="http://schemas.openxmlformats.org/officeDocument/2006/relationships/hyperlink" Target="mailto:foleys@foleys.com.a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urry image of a library&#10;&#10;Description automatically generated">
            <a:extLst>
              <a:ext uri="{FF2B5EF4-FFF2-40B4-BE49-F238E27FC236}">
                <a16:creationId xmlns:a16="http://schemas.microsoft.com/office/drawing/2014/main" id="{3A4617B8-4931-41BC-AFCB-14FF99DFB6EC}"/>
              </a:ext>
            </a:extLst>
          </p:cNvPr>
          <p:cNvPicPr>
            <a:picLocks noChangeAspect="1"/>
          </p:cNvPicPr>
          <p:nvPr/>
        </p:nvPicPr>
        <p:blipFill rotWithShape="1">
          <a:blip r:embed="rId3"/>
          <a:srcRect t="1049" r="-1" b="14660"/>
          <a:stretch/>
        </p:blipFill>
        <p:spPr>
          <a:xfrm>
            <a:off x="3048" y="10"/>
            <a:ext cx="12188952" cy="6857990"/>
          </a:xfrm>
          <a:prstGeom prst="rect">
            <a:avLst/>
          </a:prstGeom>
        </p:spPr>
      </p:pic>
      <p:sp>
        <p:nvSpPr>
          <p:cNvPr id="2" name="Title 1">
            <a:extLst>
              <a:ext uri="{FF2B5EF4-FFF2-40B4-BE49-F238E27FC236}">
                <a16:creationId xmlns:a16="http://schemas.microsoft.com/office/drawing/2014/main" id="{C9F7B055-69BE-43BB-8790-8DB2E677692C}"/>
              </a:ext>
            </a:extLst>
          </p:cNvPr>
          <p:cNvSpPr>
            <a:spLocks noGrp="1"/>
          </p:cNvSpPr>
          <p:nvPr>
            <p:ph type="ctrTitle"/>
          </p:nvPr>
        </p:nvSpPr>
        <p:spPr>
          <a:xfrm>
            <a:off x="6210846" y="1352277"/>
            <a:ext cx="4633416" cy="1371600"/>
          </a:xfrm>
        </p:spPr>
        <p:txBody>
          <a:bodyPr vert="horz" lIns="91440" tIns="45720" rIns="91440" bIns="45720" rtlCol="0" anchor="ctr">
            <a:normAutofit/>
          </a:bodyPr>
          <a:lstStyle/>
          <a:p>
            <a:pPr algn="l">
              <a:lnSpc>
                <a:spcPct val="90000"/>
              </a:lnSpc>
            </a:pPr>
            <a:r>
              <a:rPr lang="en-US" sz="4000" b="1" spc="0" dirty="0">
                <a:solidFill>
                  <a:srgbClr val="92D050"/>
                </a:solidFill>
              </a:rPr>
              <a:t>POOLING – TWO HURDLES</a:t>
            </a:r>
          </a:p>
        </p:txBody>
      </p:sp>
      <p:sp>
        <p:nvSpPr>
          <p:cNvPr id="3" name="Subtitle 2">
            <a:extLst>
              <a:ext uri="{FF2B5EF4-FFF2-40B4-BE49-F238E27FC236}">
                <a16:creationId xmlns:a16="http://schemas.microsoft.com/office/drawing/2014/main" id="{C6980EE8-3550-4DB2-BE26-77598346172A}"/>
              </a:ext>
            </a:extLst>
          </p:cNvPr>
          <p:cNvSpPr>
            <a:spLocks noGrp="1"/>
          </p:cNvSpPr>
          <p:nvPr>
            <p:ph type="subTitle" idx="1"/>
          </p:nvPr>
        </p:nvSpPr>
        <p:spPr>
          <a:xfrm>
            <a:off x="6210845" y="2852792"/>
            <a:ext cx="4633415" cy="2572193"/>
          </a:xfrm>
        </p:spPr>
        <p:txBody>
          <a:bodyPr vert="horz" lIns="91440" tIns="45720" rIns="91440" bIns="45720" rtlCol="0">
            <a:normAutofit/>
          </a:bodyPr>
          <a:lstStyle/>
          <a:p>
            <a:pPr algn="l">
              <a:lnSpc>
                <a:spcPct val="100000"/>
              </a:lnSpc>
              <a:spcAft>
                <a:spcPts val="600"/>
              </a:spcAft>
            </a:pPr>
            <a:r>
              <a:rPr lang="en-US" dirty="0">
                <a:solidFill>
                  <a:schemeClr val="bg1"/>
                </a:solidFill>
              </a:rPr>
              <a:t>Presented by Mark McKillop</a:t>
            </a:r>
          </a:p>
          <a:p>
            <a:pPr algn="l">
              <a:lnSpc>
                <a:spcPct val="100000"/>
              </a:lnSpc>
              <a:spcAft>
                <a:spcPts val="600"/>
              </a:spcAft>
            </a:pPr>
            <a:endParaRPr lang="en-US" dirty="0">
              <a:solidFill>
                <a:schemeClr val="bg1"/>
              </a:solidFill>
            </a:endParaRPr>
          </a:p>
          <a:p>
            <a:pPr algn="l">
              <a:lnSpc>
                <a:spcPct val="100000"/>
              </a:lnSpc>
              <a:spcAft>
                <a:spcPts val="600"/>
              </a:spcAft>
            </a:pPr>
            <a:r>
              <a:rPr lang="en-US" dirty="0">
                <a:solidFill>
                  <a:schemeClr val="bg1"/>
                </a:solidFill>
              </a:rPr>
              <a:t>Foley’s List</a:t>
            </a:r>
          </a:p>
          <a:p>
            <a:pPr algn="l">
              <a:lnSpc>
                <a:spcPct val="100000"/>
              </a:lnSpc>
              <a:spcAft>
                <a:spcPts val="600"/>
              </a:spcAft>
            </a:pPr>
            <a:endParaRPr lang="en-US" dirty="0">
              <a:solidFill>
                <a:schemeClr val="bg1"/>
              </a:solidFill>
            </a:endParaRPr>
          </a:p>
          <a:p>
            <a:pPr algn="l">
              <a:lnSpc>
                <a:spcPct val="100000"/>
              </a:lnSpc>
              <a:spcAft>
                <a:spcPts val="600"/>
              </a:spcAft>
            </a:pPr>
            <a:r>
              <a:rPr lang="en-US" dirty="0">
                <a:solidFill>
                  <a:schemeClr val="bg1"/>
                </a:solidFill>
                <a:hlinkClick r:id="rId4">
                  <a:extLst>
                    <a:ext uri="{A12FA001-AC4F-418D-AE19-62706E023703}">
                      <ahyp:hlinkClr xmlns:ahyp="http://schemas.microsoft.com/office/drawing/2018/hyperlinkcolor" val="tx"/>
                    </a:ext>
                  </a:extLst>
                </a:hlinkClick>
              </a:rPr>
              <a:t>mark.mckillop@vicbar.com.au</a:t>
            </a:r>
            <a:endParaRPr lang="en-US" dirty="0">
              <a:solidFill>
                <a:schemeClr val="bg1"/>
              </a:solidFill>
            </a:endParaRPr>
          </a:p>
          <a:p>
            <a:pPr algn="l">
              <a:lnSpc>
                <a:spcPct val="100000"/>
              </a:lnSpc>
              <a:spcAft>
                <a:spcPts val="600"/>
              </a:spcAft>
            </a:pPr>
            <a:r>
              <a:rPr lang="en-US" dirty="0" err="1">
                <a:solidFill>
                  <a:schemeClr val="bg1"/>
                </a:solidFill>
              </a:rPr>
              <a:t>Castan</a:t>
            </a:r>
            <a:r>
              <a:rPr lang="en-US" dirty="0">
                <a:solidFill>
                  <a:schemeClr val="bg1"/>
                </a:solidFill>
              </a:rPr>
              <a:t> Chambers</a:t>
            </a:r>
          </a:p>
          <a:p>
            <a:pPr algn="l">
              <a:lnSpc>
                <a:spcPct val="100000"/>
              </a:lnSpc>
              <a:spcAft>
                <a:spcPts val="600"/>
              </a:spcAft>
            </a:pPr>
            <a:r>
              <a:rPr lang="en-US" dirty="0">
                <a:solidFill>
                  <a:schemeClr val="bg1"/>
                </a:solidFill>
              </a:rPr>
              <a:t>Ph 0402891370</a:t>
            </a:r>
          </a:p>
        </p:txBody>
      </p:sp>
      <p:pic>
        <p:nvPicPr>
          <p:cNvPr id="6" name="Picture 5" descr="A close up of a sign&#10;&#10;Description automatically generated">
            <a:extLst>
              <a:ext uri="{FF2B5EF4-FFF2-40B4-BE49-F238E27FC236}">
                <a16:creationId xmlns:a16="http://schemas.microsoft.com/office/drawing/2014/main" id="{ACED54FF-6981-4B79-AC45-D48B5C90AA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754" y="4945224"/>
            <a:ext cx="4071404" cy="1435431"/>
          </a:xfrm>
          <a:prstGeom prst="rect">
            <a:avLst/>
          </a:prstGeom>
        </p:spPr>
      </p:pic>
      <p:pic>
        <p:nvPicPr>
          <p:cNvPr id="11" name="Picture 10" descr="A person wearing a suit and tie&#10;&#10;Description automatically generated">
            <a:extLst>
              <a:ext uri="{FF2B5EF4-FFF2-40B4-BE49-F238E27FC236}">
                <a16:creationId xmlns:a16="http://schemas.microsoft.com/office/drawing/2014/main" id="{C8490DC3-598B-9761-5CE2-4001D885CD8B}"/>
              </a:ext>
            </a:extLst>
          </p:cNvPr>
          <p:cNvPicPr>
            <a:picLocks noChangeAspect="1"/>
          </p:cNvPicPr>
          <p:nvPr/>
        </p:nvPicPr>
        <p:blipFill rotWithShape="1">
          <a:blip r:embed="rId6"/>
          <a:srcRect l="17959" r="22959"/>
          <a:stretch/>
        </p:blipFill>
        <p:spPr>
          <a:xfrm>
            <a:off x="601753" y="1049061"/>
            <a:ext cx="3412685" cy="3841167"/>
          </a:xfrm>
          <a:prstGeom prst="rect">
            <a:avLst/>
          </a:prstGeom>
        </p:spPr>
      </p:pic>
    </p:spTree>
    <p:extLst>
      <p:ext uri="{BB962C8B-B14F-4D97-AF65-F5344CB8AC3E}">
        <p14:creationId xmlns:p14="http://schemas.microsoft.com/office/powerpoint/2010/main" val="1661380384"/>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C942183-D932-4327-8F76-047708B46779}"/>
              </a:ext>
            </a:extLst>
          </p:cNvPr>
          <p:cNvSpPr>
            <a:spLocks noGrp="1"/>
          </p:cNvSpPr>
          <p:nvPr>
            <p:ph type="title"/>
          </p:nvPr>
        </p:nvSpPr>
        <p:spPr>
          <a:xfrm>
            <a:off x="723619" y="891241"/>
            <a:ext cx="3939084" cy="5075519"/>
          </a:xfrm>
        </p:spPr>
        <p:txBody>
          <a:bodyPr>
            <a:normAutofit/>
          </a:bodyPr>
          <a:lstStyle/>
          <a:p>
            <a:pPr algn="r"/>
            <a:r>
              <a:rPr lang="en-AU" sz="2000" b="0" spc="0" dirty="0">
                <a:solidFill>
                  <a:srgbClr val="92D050"/>
                </a:solidFill>
                <a:latin typeface="Montserrat SemiBold" panose="00000700000000000000" pitchFamily="50" charset="0"/>
              </a:rPr>
              <a:t>INTRODUCTION</a:t>
            </a:r>
          </a:p>
        </p:txBody>
      </p:sp>
      <p:sp>
        <p:nvSpPr>
          <p:cNvPr id="39" name="Content Placeholder 4">
            <a:extLst>
              <a:ext uri="{FF2B5EF4-FFF2-40B4-BE49-F238E27FC236}">
                <a16:creationId xmlns:a16="http://schemas.microsoft.com/office/drawing/2014/main" id="{374B9285-EE33-4231-B494-1B0D9F6796B3}"/>
              </a:ext>
            </a:extLst>
          </p:cNvPr>
          <p:cNvSpPr>
            <a:spLocks noGrp="1"/>
          </p:cNvSpPr>
          <p:nvPr>
            <p:ph idx="1"/>
          </p:nvPr>
        </p:nvSpPr>
        <p:spPr>
          <a:xfrm>
            <a:off x="5300812" y="891241"/>
            <a:ext cx="5978834" cy="5075519"/>
          </a:xfrm>
        </p:spPr>
        <p:txBody>
          <a:bodyPr anchor="ctr">
            <a:normAutofit/>
          </a:bodyPr>
          <a:lstStyle/>
          <a:p>
            <a:r>
              <a:rPr lang="en-AU" dirty="0">
                <a:latin typeface="Montserrat" panose="00000500000000000000" pitchFamily="50" charset="0"/>
              </a:rPr>
              <a:t>POOLING IN LIQUIDATION</a:t>
            </a:r>
          </a:p>
          <a:p>
            <a:r>
              <a:rPr lang="en-AU" dirty="0">
                <a:latin typeface="Montserrat" panose="00000500000000000000" pitchFamily="50" charset="0"/>
              </a:rPr>
              <a:t>TWO RECENT CASES</a:t>
            </a:r>
          </a:p>
        </p:txBody>
      </p:sp>
      <p:pic>
        <p:nvPicPr>
          <p:cNvPr id="26" name="Picture 25" descr="A close up of a sign&#10;&#10;Description automatically generated">
            <a:extLst>
              <a:ext uri="{FF2B5EF4-FFF2-40B4-BE49-F238E27FC236}">
                <a16:creationId xmlns:a16="http://schemas.microsoft.com/office/drawing/2014/main" id="{A55AA3C8-E31D-4AF4-8810-68CB2E4F4E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13743" y="5896094"/>
            <a:ext cx="1499004" cy="528495"/>
          </a:xfrm>
          <a:prstGeom prst="rect">
            <a:avLst/>
          </a:prstGeom>
        </p:spPr>
      </p:pic>
    </p:spTree>
    <p:extLst>
      <p:ext uri="{BB962C8B-B14F-4D97-AF65-F5344CB8AC3E}">
        <p14:creationId xmlns:p14="http://schemas.microsoft.com/office/powerpoint/2010/main" val="2210226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tint val="95000"/>
              </a:schemeClr>
              <a:schemeClr val="bg1">
                <a:shade val="92000"/>
                <a:satMod val="115000"/>
              </a:schemeClr>
            </a:duotone>
          </a:blip>
          <a:tile tx="0" ty="0" sx="60000" sy="6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BE3C2-28E5-4969-AEC1-58AB1533078C}"/>
              </a:ext>
            </a:extLst>
          </p:cNvPr>
          <p:cNvSpPr>
            <a:spLocks noGrp="1"/>
          </p:cNvSpPr>
          <p:nvPr>
            <p:ph type="title"/>
          </p:nvPr>
        </p:nvSpPr>
        <p:spPr>
          <a:xfrm>
            <a:off x="1192625" y="1420706"/>
            <a:ext cx="3466540" cy="4016587"/>
          </a:xfrm>
        </p:spPr>
        <p:txBody>
          <a:bodyPr>
            <a:normAutofit/>
          </a:bodyPr>
          <a:lstStyle/>
          <a:p>
            <a:pPr algn="r"/>
            <a:r>
              <a:rPr lang="en-AU" sz="2000" b="0" dirty="0">
                <a:solidFill>
                  <a:srgbClr val="92D050"/>
                </a:solidFill>
                <a:latin typeface="Montserrat SemiBold" panose="00000700000000000000" pitchFamily="50" charset="0"/>
              </a:rPr>
              <a:t>WHAT IS POOLING</a:t>
            </a:r>
          </a:p>
        </p:txBody>
      </p:sp>
      <p:sp>
        <p:nvSpPr>
          <p:cNvPr id="3" name="Content Placeholder 2">
            <a:extLst>
              <a:ext uri="{FF2B5EF4-FFF2-40B4-BE49-F238E27FC236}">
                <a16:creationId xmlns:a16="http://schemas.microsoft.com/office/drawing/2014/main" id="{B4DC77F1-3ABD-4737-9410-E11E04D04A88}"/>
              </a:ext>
            </a:extLst>
          </p:cNvPr>
          <p:cNvSpPr>
            <a:spLocks noGrp="1"/>
          </p:cNvSpPr>
          <p:nvPr>
            <p:ph idx="1"/>
          </p:nvPr>
        </p:nvSpPr>
        <p:spPr>
          <a:xfrm>
            <a:off x="5236723" y="1420706"/>
            <a:ext cx="5514758" cy="4016587"/>
          </a:xfrm>
        </p:spPr>
        <p:txBody>
          <a:bodyPr anchor="ctr">
            <a:normAutofit/>
          </a:bodyPr>
          <a:lstStyle/>
          <a:p>
            <a:r>
              <a:rPr lang="en-AU" dirty="0"/>
              <a:t>“</a:t>
            </a:r>
            <a:r>
              <a:rPr lang="en-AU" i="1" dirty="0"/>
              <a:t>Pooling</a:t>
            </a:r>
            <a:r>
              <a:rPr lang="en-AU" dirty="0"/>
              <a:t>” is a decision to treat the affairs of a group of companies as if it were a single external administration. </a:t>
            </a:r>
            <a:br>
              <a:rPr lang="en-AU" dirty="0"/>
            </a:br>
            <a:endParaRPr lang="en-AU" dirty="0"/>
          </a:p>
          <a:p>
            <a:r>
              <a:rPr lang="en-AU" dirty="0"/>
              <a:t>Part 5.6 Division 8 of the Act contains the Pooling provisions. They were introduced in 2007 by the </a:t>
            </a:r>
            <a:r>
              <a:rPr lang="en-AU" i="1" dirty="0"/>
              <a:t>Corporations Amendment (Insolvency) Act 2007 </a:t>
            </a:r>
            <a:r>
              <a:rPr lang="en-AU" dirty="0"/>
              <a:t>(</a:t>
            </a:r>
            <a:r>
              <a:rPr lang="en-AU" dirty="0" err="1"/>
              <a:t>Cth</a:t>
            </a:r>
            <a:r>
              <a:rPr lang="en-AU" dirty="0"/>
              <a:t>) Sch 1 items 133ff, operative from 31 December 2007. </a:t>
            </a:r>
            <a:br>
              <a:rPr lang="en-AU" dirty="0"/>
            </a:br>
            <a:endParaRPr lang="en-AU" dirty="0"/>
          </a:p>
          <a:p>
            <a:r>
              <a:rPr lang="en-AU" dirty="0"/>
              <a:t>The division permits the decision to pool to be made by the liquidator of the relevant companies under section 571 (known as a pooling determination) or by the Court under section 579E (known as a pooling order). </a:t>
            </a:r>
          </a:p>
          <a:p>
            <a:endParaRPr lang="en-AU" dirty="0">
              <a:solidFill>
                <a:schemeClr val="tx1">
                  <a:lumMod val="75000"/>
                  <a:lumOff val="25000"/>
                </a:schemeClr>
              </a:solidFill>
            </a:endParaRPr>
          </a:p>
        </p:txBody>
      </p:sp>
      <p:pic>
        <p:nvPicPr>
          <p:cNvPr id="15" name="Picture 14" descr="A close up of a sign&#10;&#10;Description automatically generated">
            <a:extLst>
              <a:ext uri="{FF2B5EF4-FFF2-40B4-BE49-F238E27FC236}">
                <a16:creationId xmlns:a16="http://schemas.microsoft.com/office/drawing/2014/main" id="{C6F2F606-3AC7-4FCD-8750-18F6AD7F0E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63577" y="5494779"/>
            <a:ext cx="1499004" cy="528495"/>
          </a:xfrm>
          <a:prstGeom prst="rect">
            <a:avLst/>
          </a:prstGeom>
        </p:spPr>
      </p:pic>
    </p:spTree>
    <p:extLst>
      <p:ext uri="{BB962C8B-B14F-4D97-AF65-F5344CB8AC3E}">
        <p14:creationId xmlns:p14="http://schemas.microsoft.com/office/powerpoint/2010/main" val="3578653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BE3C2-28E5-4969-AEC1-58AB1533078C}"/>
              </a:ext>
            </a:extLst>
          </p:cNvPr>
          <p:cNvSpPr>
            <a:spLocks noGrp="1"/>
          </p:cNvSpPr>
          <p:nvPr>
            <p:ph type="title"/>
          </p:nvPr>
        </p:nvSpPr>
        <p:spPr>
          <a:xfrm>
            <a:off x="723619" y="891241"/>
            <a:ext cx="2543680" cy="5075519"/>
          </a:xfrm>
        </p:spPr>
        <p:txBody>
          <a:bodyPr>
            <a:normAutofit/>
          </a:bodyPr>
          <a:lstStyle/>
          <a:p>
            <a:pPr algn="r"/>
            <a:r>
              <a:rPr lang="en-AU" sz="2000" dirty="0">
                <a:solidFill>
                  <a:srgbClr val="92D050"/>
                </a:solidFill>
              </a:rPr>
              <a:t>COURT ORDERED </a:t>
            </a:r>
            <a:br>
              <a:rPr lang="en-AU" sz="2000" dirty="0">
                <a:solidFill>
                  <a:srgbClr val="92D050"/>
                </a:solidFill>
              </a:rPr>
            </a:br>
            <a:r>
              <a:rPr lang="en-AU" sz="2000" dirty="0">
                <a:solidFill>
                  <a:srgbClr val="92D050"/>
                </a:solidFill>
              </a:rPr>
              <a:t>POOLING – s579E</a:t>
            </a:r>
          </a:p>
        </p:txBody>
      </p:sp>
      <p:sp>
        <p:nvSpPr>
          <p:cNvPr id="3" name="Content Placeholder 2">
            <a:extLst>
              <a:ext uri="{FF2B5EF4-FFF2-40B4-BE49-F238E27FC236}">
                <a16:creationId xmlns:a16="http://schemas.microsoft.com/office/drawing/2014/main" id="{B4DC77F1-3ABD-4737-9410-E11E04D04A88}"/>
              </a:ext>
            </a:extLst>
          </p:cNvPr>
          <p:cNvSpPr>
            <a:spLocks noGrp="1"/>
          </p:cNvSpPr>
          <p:nvPr>
            <p:ph idx="1"/>
          </p:nvPr>
        </p:nvSpPr>
        <p:spPr>
          <a:xfrm>
            <a:off x="3404459" y="683415"/>
            <a:ext cx="8205649" cy="5075519"/>
          </a:xfrm>
          <a:solidFill>
            <a:schemeClr val="bg2"/>
          </a:solidFill>
        </p:spPr>
        <p:txBody>
          <a:bodyPr anchor="ctr">
            <a:normAutofit fontScale="32500" lnSpcReduction="20000"/>
          </a:bodyPr>
          <a:lstStyle/>
          <a:p>
            <a:pPr marL="0" indent="0" algn="just">
              <a:buNone/>
            </a:pPr>
            <a:r>
              <a:rPr lang="en-AU" sz="3100" i="1" dirty="0">
                <a:effectLst/>
              </a:rPr>
              <a:t>579E Pooling orders</a:t>
            </a:r>
            <a:endParaRPr lang="en-AU" sz="3100" dirty="0">
              <a:effectLst/>
            </a:endParaRPr>
          </a:p>
          <a:p>
            <a:pPr marL="0" indent="0" algn="just">
              <a:buNone/>
            </a:pPr>
            <a:r>
              <a:rPr lang="en-AU" sz="3100" i="1" dirty="0">
                <a:effectLst/>
              </a:rPr>
              <a:t>(1) Making of pooling order</a:t>
            </a:r>
            <a:endParaRPr lang="en-AU" sz="3100" dirty="0">
              <a:effectLst/>
            </a:endParaRPr>
          </a:p>
          <a:p>
            <a:pPr marL="0" indent="0" algn="just">
              <a:buNone/>
            </a:pPr>
            <a:r>
              <a:rPr lang="en-AU" sz="3100" i="1" dirty="0">
                <a:effectLst/>
              </a:rPr>
              <a:t>If it appears to the Court that the following conditions are satisfied in relation to a group of 2 or more companies:</a:t>
            </a:r>
            <a:endParaRPr lang="en-AU" sz="3100" dirty="0">
              <a:effectLst/>
            </a:endParaRPr>
          </a:p>
          <a:p>
            <a:pPr marL="0" indent="0">
              <a:buNone/>
            </a:pPr>
            <a:r>
              <a:rPr lang="en-AU" sz="3100" i="1" dirty="0"/>
              <a:t>(a) </a:t>
            </a:r>
            <a:r>
              <a:rPr lang="en-AU" sz="3100" b="1" i="1" dirty="0"/>
              <a:t>each company in the group is being wound up</a:t>
            </a:r>
            <a:r>
              <a:rPr lang="en-AU" sz="3100" i="1" dirty="0"/>
              <a:t>;</a:t>
            </a:r>
            <a:endParaRPr lang="en-AU" sz="3100" dirty="0"/>
          </a:p>
          <a:p>
            <a:pPr marL="0" indent="0">
              <a:buNone/>
            </a:pPr>
            <a:r>
              <a:rPr lang="en-AU" sz="3100" i="1" dirty="0"/>
              <a:t>(b</a:t>
            </a:r>
            <a:r>
              <a:rPr lang="en-AU" sz="3100" b="1" i="1" dirty="0"/>
              <a:t>) any of the following </a:t>
            </a:r>
            <a:r>
              <a:rPr lang="en-AU" sz="3100" i="1" dirty="0"/>
              <a:t>subparagraphs applies:</a:t>
            </a:r>
            <a:endParaRPr lang="en-AU" sz="3100" dirty="0"/>
          </a:p>
          <a:p>
            <a:pPr marL="0" indent="0" algn="just">
              <a:buNone/>
            </a:pPr>
            <a:r>
              <a:rPr lang="en-AU" sz="3100" i="1" dirty="0">
                <a:effectLst/>
              </a:rPr>
              <a:t>(</a:t>
            </a:r>
            <a:r>
              <a:rPr lang="en-AU" sz="3100" i="1" dirty="0" err="1">
                <a:effectLst/>
              </a:rPr>
              <a:t>i</a:t>
            </a:r>
            <a:r>
              <a:rPr lang="en-AU" sz="3100" i="1" dirty="0">
                <a:effectLst/>
              </a:rPr>
              <a:t>)         each company in the group is a related body corporate of each other company in the group;</a:t>
            </a:r>
            <a:endParaRPr lang="en-AU" sz="3100" dirty="0">
              <a:effectLst/>
            </a:endParaRPr>
          </a:p>
          <a:p>
            <a:pPr marL="0" indent="0" algn="just">
              <a:buNone/>
            </a:pPr>
            <a:r>
              <a:rPr lang="en-AU" sz="3100" i="1" dirty="0">
                <a:effectLst/>
              </a:rPr>
              <a:t>(ii)        apart from this section, the companies in the group are jointly liable for one or more debts or claims;</a:t>
            </a:r>
            <a:endParaRPr lang="en-AU" sz="3100" dirty="0">
              <a:effectLst/>
            </a:endParaRPr>
          </a:p>
          <a:p>
            <a:pPr marL="0" indent="0" algn="just">
              <a:buNone/>
            </a:pPr>
            <a:r>
              <a:rPr lang="en-AU" sz="3100" i="1" dirty="0">
                <a:effectLst/>
              </a:rPr>
              <a:t>(iii)       the companies in the group jointly own or operate particular property that is or was used, or for use, in connection with a business, a scheme, or an undertaking, carried on jointly by the companies in the group;</a:t>
            </a:r>
            <a:endParaRPr lang="en-AU" sz="3100" dirty="0">
              <a:effectLst/>
            </a:endParaRPr>
          </a:p>
          <a:p>
            <a:pPr marL="0" indent="0" algn="just">
              <a:buNone/>
            </a:pPr>
            <a:r>
              <a:rPr lang="en-AU" sz="3100" i="1" dirty="0">
                <a:effectLst/>
              </a:rPr>
              <a:t>(iv)       </a:t>
            </a:r>
            <a:r>
              <a:rPr lang="en-AU" sz="3100" b="1" i="1" dirty="0">
                <a:effectLst/>
              </a:rPr>
              <a:t>one or more companies in the group own particular property that is or was used, or for use, by any or all of the companies in the group in connection with a business, a scheme, or an undertaking, carried on jointly by the companies in the group;</a:t>
            </a:r>
            <a:endParaRPr lang="en-AU" sz="3100" dirty="0">
              <a:effectLst/>
            </a:endParaRPr>
          </a:p>
          <a:p>
            <a:pPr marL="0" indent="0" algn="just">
              <a:buNone/>
            </a:pPr>
            <a:r>
              <a:rPr lang="en-AU" sz="3100" i="1" dirty="0">
                <a:effectLst/>
              </a:rPr>
              <a:t>the Court may, if the Court is satisfied that it is just and equitable to do so, by order, determine that the group is a pooled group for the purposes of this section.</a:t>
            </a:r>
            <a:endParaRPr lang="en-AU" sz="3100" dirty="0">
              <a:effectLst/>
            </a:endParaRPr>
          </a:p>
          <a:p>
            <a:pPr marL="0" indent="0" algn="just">
              <a:buNone/>
            </a:pPr>
            <a:r>
              <a:rPr lang="en-AU" sz="3100" i="1" dirty="0">
                <a:effectLst/>
              </a:rPr>
              <a:t>…………</a:t>
            </a:r>
          </a:p>
          <a:p>
            <a:pPr marL="0" indent="0" algn="just">
              <a:buNone/>
            </a:pPr>
            <a:r>
              <a:rPr lang="en-AU" sz="3100" i="1" dirty="0">
                <a:effectLst/>
              </a:rPr>
              <a:t>(10) The Court </a:t>
            </a:r>
            <a:r>
              <a:rPr lang="en-AU" sz="3100" b="1" i="1" u="sng" dirty="0">
                <a:effectLst/>
              </a:rPr>
              <a:t>must not make a pooling order </a:t>
            </a:r>
            <a:r>
              <a:rPr lang="en-AU" sz="3100" i="1" dirty="0">
                <a:effectLst/>
              </a:rPr>
              <a:t>in relation to a group of 2 or more companies if:</a:t>
            </a:r>
            <a:endParaRPr lang="en-AU" sz="3100" dirty="0">
              <a:effectLst/>
            </a:endParaRPr>
          </a:p>
          <a:p>
            <a:pPr marL="0" indent="0" algn="just">
              <a:buNone/>
            </a:pPr>
            <a:r>
              <a:rPr lang="en-AU" sz="3100" i="1" dirty="0">
                <a:effectLst/>
              </a:rPr>
              <a:t>(a)  both:</a:t>
            </a:r>
            <a:endParaRPr lang="en-AU" sz="3100" dirty="0">
              <a:effectLst/>
            </a:endParaRPr>
          </a:p>
          <a:p>
            <a:pPr marL="0" indent="0" algn="just">
              <a:buNone/>
            </a:pPr>
            <a:r>
              <a:rPr lang="en-AU" sz="3100" i="1" dirty="0">
                <a:effectLst/>
              </a:rPr>
              <a:t>(</a:t>
            </a:r>
            <a:r>
              <a:rPr lang="en-AU" sz="3100" i="1" dirty="0" err="1">
                <a:effectLst/>
              </a:rPr>
              <a:t>i</a:t>
            </a:r>
            <a:r>
              <a:rPr lang="en-AU" sz="3100" i="1" dirty="0">
                <a:effectLst/>
              </a:rPr>
              <a:t>) </a:t>
            </a:r>
            <a:r>
              <a:rPr lang="en-AU" sz="3100" b="1" i="1" dirty="0">
                <a:effectLst/>
              </a:rPr>
              <a:t>the Court is satisfied the order would materially disadvantage an eligible unsecured creditor</a:t>
            </a:r>
            <a:r>
              <a:rPr lang="en-AU" sz="3100" i="1" dirty="0">
                <a:effectLst/>
              </a:rPr>
              <a:t> of a company in the group; and</a:t>
            </a:r>
            <a:endParaRPr lang="en-AU" sz="3100" dirty="0">
              <a:effectLst/>
            </a:endParaRPr>
          </a:p>
          <a:p>
            <a:pPr marL="0" indent="0" algn="just">
              <a:buNone/>
            </a:pPr>
            <a:r>
              <a:rPr lang="en-AU" sz="3100" i="1" dirty="0">
                <a:effectLst/>
              </a:rPr>
              <a:t>(ii) t</a:t>
            </a:r>
            <a:r>
              <a:rPr lang="en-AU" sz="3100" b="1" i="1" dirty="0">
                <a:effectLst/>
              </a:rPr>
              <a:t>he eligible unsecured creditor has not consented </a:t>
            </a:r>
            <a:r>
              <a:rPr lang="en-AU" sz="3100" i="1" dirty="0">
                <a:effectLst/>
              </a:rPr>
              <a:t>to the making of the order; </a:t>
            </a:r>
            <a:endParaRPr lang="en-AU" sz="3100" dirty="0">
              <a:effectLst/>
            </a:endParaRPr>
          </a:p>
          <a:p>
            <a:pPr marL="0" indent="0" algn="just">
              <a:buNone/>
            </a:pPr>
            <a:r>
              <a:rPr lang="en-AU" sz="2300" i="1" dirty="0">
                <a:effectLst/>
              </a:rPr>
              <a:t>……</a:t>
            </a:r>
            <a:endParaRPr lang="en-AU" sz="2300" dirty="0">
              <a:effectLst/>
            </a:endParaRPr>
          </a:p>
          <a:p>
            <a:pPr marL="0" indent="0">
              <a:buNone/>
            </a:pPr>
            <a:endParaRPr lang="en-AU" dirty="0"/>
          </a:p>
        </p:txBody>
      </p:sp>
      <p:pic>
        <p:nvPicPr>
          <p:cNvPr id="13" name="Picture 12" descr="A close up of a sign&#10;&#10;Description automatically generated">
            <a:extLst>
              <a:ext uri="{FF2B5EF4-FFF2-40B4-BE49-F238E27FC236}">
                <a16:creationId xmlns:a16="http://schemas.microsoft.com/office/drawing/2014/main" id="{CD19EF77-23F2-4B56-A19C-FA4BA67019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13743" y="5896094"/>
            <a:ext cx="1499004" cy="528495"/>
          </a:xfrm>
          <a:prstGeom prst="rect">
            <a:avLst/>
          </a:prstGeom>
        </p:spPr>
      </p:pic>
      <p:sp>
        <p:nvSpPr>
          <p:cNvPr id="15" name="TextBox 14">
            <a:extLst>
              <a:ext uri="{FF2B5EF4-FFF2-40B4-BE49-F238E27FC236}">
                <a16:creationId xmlns:a16="http://schemas.microsoft.com/office/drawing/2014/main" id="{8A66890F-B9EA-75C4-6910-569064239AEA}"/>
              </a:ext>
            </a:extLst>
          </p:cNvPr>
          <p:cNvSpPr txBox="1"/>
          <p:nvPr/>
        </p:nvSpPr>
        <p:spPr>
          <a:xfrm>
            <a:off x="1399309" y="1745673"/>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7404735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tint val="95000"/>
              </a:schemeClr>
              <a:schemeClr val="bg1">
                <a:shade val="92000"/>
                <a:satMod val="115000"/>
              </a:schemeClr>
            </a:duotone>
          </a:blip>
          <a:tile tx="0" ty="0" sx="60000" sy="6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BE3C2-28E5-4969-AEC1-58AB1533078C}"/>
              </a:ext>
            </a:extLst>
          </p:cNvPr>
          <p:cNvSpPr>
            <a:spLocks noGrp="1"/>
          </p:cNvSpPr>
          <p:nvPr>
            <p:ph type="title"/>
          </p:nvPr>
        </p:nvSpPr>
        <p:spPr>
          <a:xfrm>
            <a:off x="1192625" y="1420706"/>
            <a:ext cx="3466540" cy="4016587"/>
          </a:xfrm>
        </p:spPr>
        <p:txBody>
          <a:bodyPr>
            <a:normAutofit/>
          </a:bodyPr>
          <a:lstStyle/>
          <a:p>
            <a:pPr algn="r"/>
            <a:r>
              <a:rPr lang="en-AU" sz="2000" b="0" dirty="0">
                <a:solidFill>
                  <a:srgbClr val="92D050"/>
                </a:solidFill>
              </a:rPr>
              <a:t>Why Pool?</a:t>
            </a:r>
          </a:p>
        </p:txBody>
      </p:sp>
      <p:sp>
        <p:nvSpPr>
          <p:cNvPr id="3" name="Content Placeholder 2">
            <a:extLst>
              <a:ext uri="{FF2B5EF4-FFF2-40B4-BE49-F238E27FC236}">
                <a16:creationId xmlns:a16="http://schemas.microsoft.com/office/drawing/2014/main" id="{B4DC77F1-3ABD-4737-9410-E11E04D04A88}"/>
              </a:ext>
            </a:extLst>
          </p:cNvPr>
          <p:cNvSpPr>
            <a:spLocks noGrp="1"/>
          </p:cNvSpPr>
          <p:nvPr>
            <p:ph idx="1"/>
          </p:nvPr>
        </p:nvSpPr>
        <p:spPr>
          <a:xfrm>
            <a:off x="5236723" y="1420706"/>
            <a:ext cx="5514758" cy="4016587"/>
          </a:xfrm>
        </p:spPr>
        <p:txBody>
          <a:bodyPr anchor="ctr">
            <a:normAutofit/>
          </a:bodyPr>
          <a:lstStyle/>
          <a:p>
            <a:r>
              <a:rPr lang="en-AU" dirty="0"/>
              <a:t>Avoid cost of separate administrations</a:t>
            </a:r>
          </a:p>
          <a:p>
            <a:r>
              <a:rPr lang="en-AU" dirty="0"/>
              <a:t>No need to determine which asset belongs to which company, or where liabilities fall </a:t>
            </a:r>
          </a:p>
          <a:p>
            <a:r>
              <a:rPr lang="en-AU" dirty="0"/>
              <a:t>No need to deal with intragroup claims</a:t>
            </a:r>
          </a:p>
          <a:p>
            <a:r>
              <a:rPr lang="en-AU" b="1" dirty="0"/>
              <a:t>Allows fee recovery </a:t>
            </a:r>
            <a:r>
              <a:rPr lang="en-AU" dirty="0"/>
              <a:t>in respect of assetless companies</a:t>
            </a:r>
          </a:p>
          <a:p>
            <a:r>
              <a:rPr lang="en-AU" dirty="0"/>
              <a:t>Allows asset rich companies to fund recoveries in asset poor companies without risk of breach of duty</a:t>
            </a:r>
          </a:p>
          <a:p>
            <a:pPr marL="0" indent="0">
              <a:buNone/>
            </a:pPr>
            <a:endParaRPr lang="en-AU" dirty="0">
              <a:solidFill>
                <a:schemeClr val="tx1">
                  <a:lumMod val="75000"/>
                  <a:lumOff val="25000"/>
                </a:schemeClr>
              </a:solidFill>
            </a:endParaRPr>
          </a:p>
        </p:txBody>
      </p:sp>
      <p:pic>
        <p:nvPicPr>
          <p:cNvPr id="13" name="Picture 12" descr="A close up of a sign&#10;&#10;Description automatically generated">
            <a:extLst>
              <a:ext uri="{FF2B5EF4-FFF2-40B4-BE49-F238E27FC236}">
                <a16:creationId xmlns:a16="http://schemas.microsoft.com/office/drawing/2014/main" id="{2998A493-20C6-45AA-B4F9-780D7EE2E8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63577" y="5494779"/>
            <a:ext cx="1499004" cy="528495"/>
          </a:xfrm>
          <a:prstGeom prst="rect">
            <a:avLst/>
          </a:prstGeom>
        </p:spPr>
      </p:pic>
    </p:spTree>
    <p:extLst>
      <p:ext uri="{BB962C8B-B14F-4D97-AF65-F5344CB8AC3E}">
        <p14:creationId xmlns:p14="http://schemas.microsoft.com/office/powerpoint/2010/main" val="1441816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BE3C2-28E5-4969-AEC1-58AB1533078C}"/>
              </a:ext>
            </a:extLst>
          </p:cNvPr>
          <p:cNvSpPr>
            <a:spLocks noGrp="1"/>
          </p:cNvSpPr>
          <p:nvPr>
            <p:ph type="title"/>
          </p:nvPr>
        </p:nvSpPr>
        <p:spPr>
          <a:xfrm>
            <a:off x="723619" y="891241"/>
            <a:ext cx="3939084" cy="5075519"/>
          </a:xfrm>
        </p:spPr>
        <p:txBody>
          <a:bodyPr>
            <a:normAutofit/>
          </a:bodyPr>
          <a:lstStyle/>
          <a:p>
            <a:pPr algn="r"/>
            <a:r>
              <a:rPr lang="en-AU" sz="2000" dirty="0">
                <a:solidFill>
                  <a:srgbClr val="92D050"/>
                </a:solidFill>
              </a:rPr>
              <a:t>HURDLES</a:t>
            </a:r>
          </a:p>
        </p:txBody>
      </p:sp>
      <p:sp>
        <p:nvSpPr>
          <p:cNvPr id="3" name="Content Placeholder 2">
            <a:extLst>
              <a:ext uri="{FF2B5EF4-FFF2-40B4-BE49-F238E27FC236}">
                <a16:creationId xmlns:a16="http://schemas.microsoft.com/office/drawing/2014/main" id="{B4DC77F1-3ABD-4737-9410-E11E04D04A88}"/>
              </a:ext>
            </a:extLst>
          </p:cNvPr>
          <p:cNvSpPr>
            <a:spLocks noGrp="1"/>
          </p:cNvSpPr>
          <p:nvPr>
            <p:ph idx="1"/>
          </p:nvPr>
        </p:nvSpPr>
        <p:spPr>
          <a:xfrm>
            <a:off x="5300812" y="891241"/>
            <a:ext cx="5978834" cy="5075519"/>
          </a:xfrm>
          <a:solidFill>
            <a:schemeClr val="bg1"/>
          </a:solidFill>
        </p:spPr>
        <p:txBody>
          <a:bodyPr anchor="ctr">
            <a:normAutofit/>
          </a:bodyPr>
          <a:lstStyle/>
          <a:p>
            <a:pPr>
              <a:buFont typeface="Arial" panose="020B0604020202020204" pitchFamily="34" charset="0"/>
              <a:buChar char="•"/>
            </a:pPr>
            <a:r>
              <a:rPr lang="en-AU" dirty="0"/>
              <a:t>Pooling a group where the companies are not related by ownership</a:t>
            </a:r>
            <a:br>
              <a:rPr lang="en-AU" dirty="0"/>
            </a:br>
            <a:endParaRPr lang="en-AU" dirty="0"/>
          </a:p>
          <a:p>
            <a:pPr>
              <a:buFont typeface="Arial" panose="020B0604020202020204" pitchFamily="34" charset="0"/>
              <a:buChar char="•"/>
            </a:pPr>
            <a:r>
              <a:rPr lang="en-AU" dirty="0"/>
              <a:t>Overcoming the no disadvantage test</a:t>
            </a:r>
          </a:p>
          <a:p>
            <a:pPr marL="0" indent="0">
              <a:buNone/>
            </a:pPr>
            <a:endParaRPr lang="en-AU" dirty="0"/>
          </a:p>
        </p:txBody>
      </p:sp>
      <p:pic>
        <p:nvPicPr>
          <p:cNvPr id="9" name="Picture 8" descr="A close up of a sign&#10;&#10;Description automatically generated">
            <a:extLst>
              <a:ext uri="{FF2B5EF4-FFF2-40B4-BE49-F238E27FC236}">
                <a16:creationId xmlns:a16="http://schemas.microsoft.com/office/drawing/2014/main" id="{A3B5CD66-206C-4CF6-B6FA-EEF0DCCBBD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13743" y="5896094"/>
            <a:ext cx="1499004" cy="528495"/>
          </a:xfrm>
          <a:prstGeom prst="rect">
            <a:avLst/>
          </a:prstGeom>
        </p:spPr>
      </p:pic>
    </p:spTree>
    <p:extLst>
      <p:ext uri="{BB962C8B-B14F-4D97-AF65-F5344CB8AC3E}">
        <p14:creationId xmlns:p14="http://schemas.microsoft.com/office/powerpoint/2010/main" val="2714707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tint val="95000"/>
              </a:schemeClr>
              <a:schemeClr val="bg1">
                <a:shade val="92000"/>
                <a:satMod val="115000"/>
              </a:schemeClr>
            </a:duotone>
          </a:blip>
          <a:tile tx="0" ty="0" sx="60000" sy="6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BE3C2-28E5-4969-AEC1-58AB1533078C}"/>
              </a:ext>
            </a:extLst>
          </p:cNvPr>
          <p:cNvSpPr>
            <a:spLocks noGrp="1"/>
          </p:cNvSpPr>
          <p:nvPr>
            <p:ph type="title"/>
          </p:nvPr>
        </p:nvSpPr>
        <p:spPr>
          <a:xfrm>
            <a:off x="1192625" y="1420706"/>
            <a:ext cx="3466540" cy="4016587"/>
          </a:xfrm>
        </p:spPr>
        <p:txBody>
          <a:bodyPr>
            <a:normAutofit/>
          </a:bodyPr>
          <a:lstStyle/>
          <a:p>
            <a:pPr algn="r"/>
            <a:r>
              <a:rPr lang="en-AU" sz="2000" dirty="0">
                <a:solidFill>
                  <a:srgbClr val="92D050"/>
                </a:solidFill>
              </a:rPr>
              <a:t>TWO CASES</a:t>
            </a:r>
          </a:p>
        </p:txBody>
      </p:sp>
      <p:sp>
        <p:nvSpPr>
          <p:cNvPr id="3" name="Content Placeholder 2">
            <a:extLst>
              <a:ext uri="{FF2B5EF4-FFF2-40B4-BE49-F238E27FC236}">
                <a16:creationId xmlns:a16="http://schemas.microsoft.com/office/drawing/2014/main" id="{B4DC77F1-3ABD-4737-9410-E11E04D04A88}"/>
              </a:ext>
            </a:extLst>
          </p:cNvPr>
          <p:cNvSpPr>
            <a:spLocks noGrp="1"/>
          </p:cNvSpPr>
          <p:nvPr>
            <p:ph idx="1"/>
          </p:nvPr>
        </p:nvSpPr>
        <p:spPr>
          <a:xfrm>
            <a:off x="5236723" y="1420706"/>
            <a:ext cx="5514758" cy="4016587"/>
          </a:xfrm>
        </p:spPr>
        <p:txBody>
          <a:bodyPr anchor="ctr">
            <a:normAutofit/>
          </a:bodyPr>
          <a:lstStyle/>
          <a:p>
            <a:r>
              <a:rPr lang="en-AU" dirty="0">
                <a:solidFill>
                  <a:schemeClr val="tx1">
                    <a:lumMod val="75000"/>
                    <a:lumOff val="25000"/>
                  </a:schemeClr>
                </a:solidFill>
              </a:rPr>
              <a:t>IMO Atlas Gaming Holdings Pty Ltd [2023] VSC 91</a:t>
            </a:r>
          </a:p>
          <a:p>
            <a:endParaRPr lang="en-AU" dirty="0">
              <a:solidFill>
                <a:schemeClr val="tx1">
                  <a:lumMod val="75000"/>
                  <a:lumOff val="25000"/>
                </a:schemeClr>
              </a:solidFill>
            </a:endParaRPr>
          </a:p>
          <a:p>
            <a:r>
              <a:rPr lang="en-AU" dirty="0">
                <a:solidFill>
                  <a:schemeClr val="tx1">
                    <a:lumMod val="75000"/>
                    <a:lumOff val="25000"/>
                  </a:schemeClr>
                </a:solidFill>
              </a:rPr>
              <a:t>Blakeley v </a:t>
            </a:r>
            <a:r>
              <a:rPr lang="en-AU" dirty="0" err="1">
                <a:solidFill>
                  <a:schemeClr val="tx1">
                    <a:lumMod val="75000"/>
                    <a:lumOff val="25000"/>
                  </a:schemeClr>
                </a:solidFill>
              </a:rPr>
              <a:t>Ausmart</a:t>
            </a:r>
            <a:r>
              <a:rPr lang="en-AU" dirty="0">
                <a:solidFill>
                  <a:schemeClr val="tx1">
                    <a:lumMod val="75000"/>
                    <a:lumOff val="25000"/>
                  </a:schemeClr>
                </a:solidFill>
              </a:rPr>
              <a:t> Services Pty Ltd (in </a:t>
            </a:r>
            <a:r>
              <a:rPr lang="en-AU" dirty="0" err="1">
                <a:solidFill>
                  <a:schemeClr val="tx1">
                    <a:lumMod val="75000"/>
                    <a:lumOff val="25000"/>
                  </a:schemeClr>
                </a:solidFill>
              </a:rPr>
              <a:t>liq</a:t>
            </a:r>
            <a:r>
              <a:rPr lang="en-AU" dirty="0">
                <a:solidFill>
                  <a:schemeClr val="tx1">
                    <a:lumMod val="75000"/>
                    <a:lumOff val="25000"/>
                  </a:schemeClr>
                </a:solidFill>
              </a:rPr>
              <a:t>), in the matter of </a:t>
            </a:r>
            <a:r>
              <a:rPr lang="en-AU" dirty="0" err="1">
                <a:solidFill>
                  <a:schemeClr val="tx1">
                    <a:lumMod val="75000"/>
                    <a:lumOff val="25000"/>
                  </a:schemeClr>
                </a:solidFill>
              </a:rPr>
              <a:t>Ausmart</a:t>
            </a:r>
            <a:r>
              <a:rPr lang="en-AU" dirty="0">
                <a:solidFill>
                  <a:schemeClr val="tx1">
                    <a:lumMod val="75000"/>
                    <a:lumOff val="25000"/>
                  </a:schemeClr>
                </a:solidFill>
              </a:rPr>
              <a:t> Services Pty Ltd (in </a:t>
            </a:r>
            <a:r>
              <a:rPr lang="en-AU" dirty="0" err="1">
                <a:solidFill>
                  <a:schemeClr val="tx1">
                    <a:lumMod val="75000"/>
                    <a:lumOff val="25000"/>
                  </a:schemeClr>
                </a:solidFill>
              </a:rPr>
              <a:t>liq</a:t>
            </a:r>
            <a:r>
              <a:rPr lang="en-AU" dirty="0">
                <a:solidFill>
                  <a:schemeClr val="tx1">
                    <a:lumMod val="75000"/>
                    <a:lumOff val="25000"/>
                  </a:schemeClr>
                </a:solidFill>
              </a:rPr>
              <a:t>) [2021] FCA 1470</a:t>
            </a:r>
          </a:p>
          <a:p>
            <a:pPr marL="0" indent="0">
              <a:buNone/>
            </a:pPr>
            <a:endParaRPr lang="en-AU" dirty="0">
              <a:solidFill>
                <a:schemeClr val="tx1">
                  <a:lumMod val="75000"/>
                  <a:lumOff val="25000"/>
                </a:schemeClr>
              </a:solidFill>
            </a:endParaRPr>
          </a:p>
          <a:p>
            <a:pPr marL="0" indent="0">
              <a:buNone/>
            </a:pPr>
            <a:endParaRPr lang="en-AU" dirty="0">
              <a:solidFill>
                <a:schemeClr val="tx1">
                  <a:lumMod val="75000"/>
                  <a:lumOff val="25000"/>
                </a:schemeClr>
              </a:solidFill>
            </a:endParaRPr>
          </a:p>
        </p:txBody>
      </p:sp>
      <p:pic>
        <p:nvPicPr>
          <p:cNvPr id="13" name="Picture 12" descr="A close up of a sign&#10;&#10;Description automatically generated">
            <a:extLst>
              <a:ext uri="{FF2B5EF4-FFF2-40B4-BE49-F238E27FC236}">
                <a16:creationId xmlns:a16="http://schemas.microsoft.com/office/drawing/2014/main" id="{B64B8A8D-071E-452B-BED8-84DE91CD2B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63577" y="5494779"/>
            <a:ext cx="1499004" cy="528495"/>
          </a:xfrm>
          <a:prstGeom prst="rect">
            <a:avLst/>
          </a:prstGeom>
        </p:spPr>
      </p:pic>
    </p:spTree>
    <p:extLst>
      <p:ext uri="{BB962C8B-B14F-4D97-AF65-F5344CB8AC3E}">
        <p14:creationId xmlns:p14="http://schemas.microsoft.com/office/powerpoint/2010/main" val="3547165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7036A47-6A9B-407B-91D2-5485A56D4113}"/>
              </a:ext>
            </a:extLst>
          </p:cNvPr>
          <p:cNvSpPr txBox="1">
            <a:spLocks/>
          </p:cNvSpPr>
          <p:nvPr/>
        </p:nvSpPr>
        <p:spPr>
          <a:xfrm>
            <a:off x="723619" y="891241"/>
            <a:ext cx="3939084" cy="50755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4000" b="1" i="0" kern="1200" cap="none" spc="-70" baseline="0" dirty="0">
                <a:solidFill>
                  <a:schemeClr val="tx1">
                    <a:lumMod val="85000"/>
                    <a:lumOff val="15000"/>
                  </a:schemeClr>
                </a:solidFill>
                <a:effectLst/>
                <a:latin typeface="+mj-lt"/>
                <a:ea typeface="+mn-ea"/>
                <a:cs typeface="+mn-cs"/>
              </a:defRPr>
            </a:lvl1pPr>
          </a:lstStyle>
          <a:p>
            <a:pPr algn="r">
              <a:spcAft>
                <a:spcPts val="600"/>
              </a:spcAft>
            </a:pPr>
            <a:r>
              <a:rPr lang="en-US" sz="2000" spc="0" dirty="0">
                <a:solidFill>
                  <a:srgbClr val="92D050"/>
                </a:solidFill>
              </a:rPr>
              <a:t>USE OF COMMON PROPERTY</a:t>
            </a:r>
          </a:p>
        </p:txBody>
      </p:sp>
      <p:sp>
        <p:nvSpPr>
          <p:cNvPr id="7" name="Content Placeholder 2">
            <a:extLst>
              <a:ext uri="{FF2B5EF4-FFF2-40B4-BE49-F238E27FC236}">
                <a16:creationId xmlns:a16="http://schemas.microsoft.com/office/drawing/2014/main" id="{6181AE2D-1139-4D9C-925B-2F2ED39989EA}"/>
              </a:ext>
            </a:extLst>
          </p:cNvPr>
          <p:cNvSpPr>
            <a:spLocks noGrp="1"/>
          </p:cNvSpPr>
          <p:nvPr>
            <p:ph idx="1"/>
          </p:nvPr>
        </p:nvSpPr>
        <p:spPr>
          <a:xfrm>
            <a:off x="5300812" y="891241"/>
            <a:ext cx="5978834" cy="5075519"/>
          </a:xfrm>
        </p:spPr>
        <p:txBody>
          <a:bodyPr vert="horz" lIns="91440" tIns="45720" rIns="91440" bIns="45720" rtlCol="0" anchor="ctr">
            <a:normAutofit/>
          </a:bodyPr>
          <a:lstStyle/>
          <a:p>
            <a:pPr algn="just"/>
            <a:r>
              <a:rPr lang="en-AU" b="1" dirty="0">
                <a:solidFill>
                  <a:srgbClr val="333333"/>
                </a:solidFill>
                <a:effectLst/>
              </a:rPr>
              <a:t>Group definition - (iv)</a:t>
            </a:r>
          </a:p>
          <a:p>
            <a:pPr lvl="1" indent="0" algn="just">
              <a:buNone/>
            </a:pPr>
            <a:endParaRPr lang="en-AU" dirty="0"/>
          </a:p>
          <a:p>
            <a:pPr lvl="1" indent="0" algn="just">
              <a:buNone/>
            </a:pPr>
            <a:r>
              <a:rPr lang="en-AU" b="1" i="1" u="sng" dirty="0">
                <a:effectLst/>
              </a:rPr>
              <a:t>one or more companies in the group </a:t>
            </a:r>
            <a:r>
              <a:rPr lang="en-AU" b="1" i="1" u="sng" dirty="0">
                <a:effectLst/>
                <a:highlight>
                  <a:srgbClr val="FFFF00"/>
                </a:highlight>
              </a:rPr>
              <a:t>own particular property</a:t>
            </a:r>
            <a:r>
              <a:rPr lang="en-AU" b="1" i="1" u="sng" dirty="0">
                <a:effectLst/>
              </a:rPr>
              <a:t> that is or was used, or for use, </a:t>
            </a:r>
            <a:r>
              <a:rPr lang="en-AU" b="1" i="1" u="sng" dirty="0">
                <a:effectLst/>
                <a:highlight>
                  <a:srgbClr val="00FFFF"/>
                </a:highlight>
              </a:rPr>
              <a:t>by any or all of the companies in the group</a:t>
            </a:r>
            <a:r>
              <a:rPr lang="en-AU" b="1" i="1" u="sng" dirty="0">
                <a:effectLst/>
              </a:rPr>
              <a:t> in connection </a:t>
            </a:r>
            <a:r>
              <a:rPr lang="en-AU" b="1" i="1" u="sng" dirty="0">
                <a:effectLst/>
                <a:highlight>
                  <a:srgbClr val="FF00FF"/>
                </a:highlight>
              </a:rPr>
              <a:t>with a business, a scheme, or an undertaking, carried on jointly </a:t>
            </a:r>
            <a:r>
              <a:rPr lang="en-AU" b="1" i="1" u="sng" dirty="0">
                <a:effectLst/>
              </a:rPr>
              <a:t>by the companies in the group;</a:t>
            </a:r>
            <a:endParaRPr lang="en-AU" dirty="0">
              <a:effectLst/>
            </a:endParaRPr>
          </a:p>
          <a:p>
            <a:pPr marL="0">
              <a:lnSpc>
                <a:spcPct val="100000"/>
              </a:lnSpc>
            </a:pPr>
            <a:endParaRPr lang="en-US" dirty="0"/>
          </a:p>
        </p:txBody>
      </p:sp>
      <p:sp>
        <p:nvSpPr>
          <p:cNvPr id="5" name="Content Placeholder 2">
            <a:extLst>
              <a:ext uri="{FF2B5EF4-FFF2-40B4-BE49-F238E27FC236}">
                <a16:creationId xmlns:a16="http://schemas.microsoft.com/office/drawing/2014/main" id="{23168CE1-6D3A-4EDC-A17B-28FC6ADD266B}"/>
              </a:ext>
            </a:extLst>
          </p:cNvPr>
          <p:cNvSpPr txBox="1">
            <a:spLocks/>
          </p:cNvSpPr>
          <p:nvPr/>
        </p:nvSpPr>
        <p:spPr>
          <a:xfrm>
            <a:off x="5300812" y="891241"/>
            <a:ext cx="5978834" cy="5075519"/>
          </a:xfrm>
          <a:prstGeom prst="rect">
            <a:avLst/>
          </a:prstGeom>
        </p:spPr>
        <p:txBody>
          <a:bodyPr vert="horz" lIns="91440" tIns="45720" rIns="91440" bIns="45720" rtlCol="0" anchor="ctr">
            <a:normAutofit/>
          </a:bodyPr>
          <a:lst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a:lstStyle>
          <a:p>
            <a:pPr marL="0" indent="0">
              <a:buFont typeface="Garamond" pitchFamily="18" charset="0"/>
              <a:buNone/>
            </a:pPr>
            <a:endParaRPr lang="en-AU" dirty="0"/>
          </a:p>
        </p:txBody>
      </p:sp>
      <p:pic>
        <p:nvPicPr>
          <p:cNvPr id="13" name="Picture 12" descr="A close up of a sign&#10;&#10;Description automatically generated">
            <a:extLst>
              <a:ext uri="{FF2B5EF4-FFF2-40B4-BE49-F238E27FC236}">
                <a16:creationId xmlns:a16="http://schemas.microsoft.com/office/drawing/2014/main" id="{C388487A-9BAF-4603-8DE4-DAF0FED018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13743" y="5896094"/>
            <a:ext cx="1499004" cy="528495"/>
          </a:xfrm>
          <a:prstGeom prst="rect">
            <a:avLst/>
          </a:prstGeom>
        </p:spPr>
      </p:pic>
    </p:spTree>
    <p:extLst>
      <p:ext uri="{BB962C8B-B14F-4D97-AF65-F5344CB8AC3E}">
        <p14:creationId xmlns:p14="http://schemas.microsoft.com/office/powerpoint/2010/main" val="1308731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tint val="95000"/>
              </a:schemeClr>
              <a:schemeClr val="bg1">
                <a:shade val="92000"/>
                <a:satMod val="115000"/>
              </a:schemeClr>
            </a:duotone>
          </a:blip>
          <a:tile tx="0" ty="0" sx="60000" sy="6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BE3C2-28E5-4969-AEC1-58AB1533078C}"/>
              </a:ext>
            </a:extLst>
          </p:cNvPr>
          <p:cNvSpPr>
            <a:spLocks noGrp="1"/>
          </p:cNvSpPr>
          <p:nvPr>
            <p:ph type="title"/>
          </p:nvPr>
        </p:nvSpPr>
        <p:spPr>
          <a:xfrm>
            <a:off x="1192625" y="1420706"/>
            <a:ext cx="3466540" cy="4016587"/>
          </a:xfrm>
        </p:spPr>
        <p:txBody>
          <a:bodyPr>
            <a:normAutofit/>
          </a:bodyPr>
          <a:lstStyle/>
          <a:p>
            <a:pPr algn="r"/>
            <a:r>
              <a:rPr lang="en-AU" sz="2000" dirty="0">
                <a:solidFill>
                  <a:srgbClr val="92D050"/>
                </a:solidFill>
              </a:rPr>
              <a:t>GROUP</a:t>
            </a:r>
          </a:p>
        </p:txBody>
      </p:sp>
      <p:sp>
        <p:nvSpPr>
          <p:cNvPr id="3" name="Content Placeholder 2">
            <a:extLst>
              <a:ext uri="{FF2B5EF4-FFF2-40B4-BE49-F238E27FC236}">
                <a16:creationId xmlns:a16="http://schemas.microsoft.com/office/drawing/2014/main" id="{B4DC77F1-3ABD-4737-9410-E11E04D04A88}"/>
              </a:ext>
            </a:extLst>
          </p:cNvPr>
          <p:cNvSpPr>
            <a:spLocks noGrp="1"/>
          </p:cNvSpPr>
          <p:nvPr>
            <p:ph idx="1"/>
          </p:nvPr>
        </p:nvSpPr>
        <p:spPr>
          <a:xfrm>
            <a:off x="5151214" y="1219200"/>
            <a:ext cx="5600267" cy="4585855"/>
          </a:xfrm>
        </p:spPr>
        <p:txBody>
          <a:bodyPr anchor="ctr">
            <a:normAutofit/>
          </a:bodyPr>
          <a:lstStyle/>
          <a:p>
            <a:pPr marL="0" indent="0">
              <a:buNone/>
            </a:pPr>
            <a:r>
              <a:rPr lang="en-AU" dirty="0"/>
              <a:t>A group of companies in this context does not require common shareholdings or control, unlike section 579E(1)(b)(</a:t>
            </a:r>
            <a:r>
              <a:rPr lang="en-AU" dirty="0" err="1"/>
              <a:t>i</a:t>
            </a:r>
            <a:r>
              <a:rPr lang="en-AU" dirty="0"/>
              <a:t>).  </a:t>
            </a:r>
          </a:p>
          <a:p>
            <a:pPr marL="0" indent="0">
              <a:buNone/>
            </a:pPr>
            <a:r>
              <a:rPr lang="en-AU" dirty="0"/>
              <a:t>In this context, </a:t>
            </a:r>
            <a:r>
              <a:rPr lang="en-AU" b="1" dirty="0"/>
              <a:t>“</a:t>
            </a:r>
            <a:r>
              <a:rPr lang="en-AU" b="1" i="1" dirty="0"/>
              <a:t>group</a:t>
            </a:r>
            <a:r>
              <a:rPr lang="en-AU" b="1" dirty="0"/>
              <a:t>” means nothing more than a collection or plurality and the reference to a “group” does not, of itself, make it necessary to find any relationship or shared characteristic</a:t>
            </a:r>
            <a:r>
              <a:rPr lang="en-AU" dirty="0"/>
              <a:t>. </a:t>
            </a:r>
          </a:p>
          <a:p>
            <a:pPr marL="0" indent="0">
              <a:buNone/>
            </a:pPr>
            <a:endParaRPr lang="en-AU" dirty="0"/>
          </a:p>
          <a:p>
            <a:pPr marL="0" indent="0">
              <a:buNone/>
            </a:pPr>
            <a:endParaRPr lang="en-AU" dirty="0">
              <a:solidFill>
                <a:schemeClr val="tx1">
                  <a:lumMod val="75000"/>
                  <a:lumOff val="25000"/>
                </a:schemeClr>
              </a:solidFill>
            </a:endParaRPr>
          </a:p>
        </p:txBody>
      </p:sp>
      <p:pic>
        <p:nvPicPr>
          <p:cNvPr id="13" name="Picture 12" descr="A close up of a sign&#10;&#10;Description automatically generated">
            <a:extLst>
              <a:ext uri="{FF2B5EF4-FFF2-40B4-BE49-F238E27FC236}">
                <a16:creationId xmlns:a16="http://schemas.microsoft.com/office/drawing/2014/main" id="{B64B8A8D-071E-452B-BED8-84DE91CD2B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63577" y="5494779"/>
            <a:ext cx="1499004" cy="528495"/>
          </a:xfrm>
          <a:prstGeom prst="rect">
            <a:avLst/>
          </a:prstGeom>
        </p:spPr>
      </p:pic>
    </p:spTree>
    <p:extLst>
      <p:ext uri="{BB962C8B-B14F-4D97-AF65-F5344CB8AC3E}">
        <p14:creationId xmlns:p14="http://schemas.microsoft.com/office/powerpoint/2010/main" val="19857474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tint val="95000"/>
              </a:schemeClr>
              <a:schemeClr val="bg1">
                <a:shade val="92000"/>
                <a:satMod val="115000"/>
              </a:schemeClr>
            </a:duotone>
          </a:blip>
          <a:tile tx="0" ty="0" sx="60000" sy="6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BE3C2-28E5-4969-AEC1-58AB1533078C}"/>
              </a:ext>
            </a:extLst>
          </p:cNvPr>
          <p:cNvSpPr>
            <a:spLocks noGrp="1"/>
          </p:cNvSpPr>
          <p:nvPr>
            <p:ph type="title"/>
          </p:nvPr>
        </p:nvSpPr>
        <p:spPr>
          <a:xfrm>
            <a:off x="1192625" y="1420706"/>
            <a:ext cx="3466540" cy="4016587"/>
          </a:xfrm>
        </p:spPr>
        <p:txBody>
          <a:bodyPr>
            <a:normAutofit/>
          </a:bodyPr>
          <a:lstStyle/>
          <a:p>
            <a:pPr algn="r"/>
            <a:r>
              <a:rPr lang="en-AU" sz="1600" i="1" dirty="0">
                <a:solidFill>
                  <a:srgbClr val="92D050"/>
                </a:solidFill>
              </a:rPr>
              <a:t>BUISINESS SCHEME OR UNDERTAKING</a:t>
            </a:r>
            <a:endParaRPr lang="en-AU" sz="1600" dirty="0">
              <a:solidFill>
                <a:srgbClr val="92D050"/>
              </a:solidFill>
            </a:endParaRPr>
          </a:p>
        </p:txBody>
      </p:sp>
      <p:sp>
        <p:nvSpPr>
          <p:cNvPr id="3" name="Content Placeholder 2">
            <a:extLst>
              <a:ext uri="{FF2B5EF4-FFF2-40B4-BE49-F238E27FC236}">
                <a16:creationId xmlns:a16="http://schemas.microsoft.com/office/drawing/2014/main" id="{B4DC77F1-3ABD-4737-9410-E11E04D04A88}"/>
              </a:ext>
            </a:extLst>
          </p:cNvPr>
          <p:cNvSpPr>
            <a:spLocks noGrp="1"/>
          </p:cNvSpPr>
          <p:nvPr>
            <p:ph idx="1"/>
          </p:nvPr>
        </p:nvSpPr>
        <p:spPr>
          <a:xfrm>
            <a:off x="5236723" y="1420706"/>
            <a:ext cx="5514758" cy="4016587"/>
          </a:xfrm>
        </p:spPr>
        <p:txBody>
          <a:bodyPr anchor="ctr">
            <a:normAutofit fontScale="92500" lnSpcReduction="20000"/>
          </a:bodyPr>
          <a:lstStyle/>
          <a:p>
            <a:pPr marL="0" indent="0">
              <a:buNone/>
            </a:pPr>
            <a:r>
              <a:rPr lang="en-AU" dirty="0"/>
              <a:t>A “</a:t>
            </a:r>
            <a:r>
              <a:rPr lang="en-AU" i="1" dirty="0"/>
              <a:t>business, scheme or undertaking</a:t>
            </a:r>
            <a:r>
              <a:rPr lang="en-AU" dirty="0"/>
              <a:t>” has been interpreted broadly:</a:t>
            </a:r>
          </a:p>
          <a:p>
            <a:pPr marL="468630" indent="-285750">
              <a:buFont typeface="Arial" panose="020B0604020202020204" pitchFamily="34" charset="0"/>
              <a:buChar char="•"/>
            </a:pPr>
            <a:r>
              <a:rPr lang="en-AU" dirty="0"/>
              <a:t>a </a:t>
            </a:r>
            <a:r>
              <a:rPr lang="en-AU" b="1" dirty="0"/>
              <a:t>business carried on jointly </a:t>
            </a:r>
            <a:r>
              <a:rPr lang="en-AU" dirty="0"/>
              <a:t>by a large number of companies </a:t>
            </a:r>
            <a:r>
              <a:rPr lang="en-AU" b="1" dirty="0"/>
              <a:t>is difficult to establish</a:t>
            </a:r>
            <a:r>
              <a:rPr lang="en-AU" dirty="0"/>
              <a:t>, given that each entity is likely to carry on a separate business functions;</a:t>
            </a:r>
          </a:p>
          <a:p>
            <a:pPr marL="468630" indent="-285750">
              <a:buFont typeface="Arial" panose="020B0604020202020204" pitchFamily="34" charset="0"/>
              <a:buChar char="•"/>
            </a:pPr>
            <a:r>
              <a:rPr lang="en-AU" dirty="0"/>
              <a:t>however</a:t>
            </a:r>
            <a:r>
              <a:rPr lang="en-AU" b="1" dirty="0"/>
              <a:t>, a ‘</a:t>
            </a:r>
            <a:r>
              <a:rPr lang="en-AU" b="1" i="1" dirty="0"/>
              <a:t>scheme</a:t>
            </a:r>
            <a:r>
              <a:rPr lang="en-AU" b="1" dirty="0"/>
              <a:t>’ is broader than a business </a:t>
            </a:r>
            <a:r>
              <a:rPr lang="en-AU" dirty="0"/>
              <a:t>and is easier to establish: carrying on a scheme in this context “is therefore nothing more than the habitual pursuit of a course of conduct </a:t>
            </a:r>
            <a:r>
              <a:rPr lang="en-AU" b="1" dirty="0"/>
              <a:t>in accordance with a program or plan of action</a:t>
            </a:r>
            <a:r>
              <a:rPr lang="en-AU" dirty="0"/>
              <a:t>”;</a:t>
            </a:r>
          </a:p>
          <a:p>
            <a:pPr marL="468630" indent="-285750">
              <a:buFont typeface="Arial" panose="020B0604020202020204" pitchFamily="34" charset="0"/>
              <a:buChar char="•"/>
            </a:pPr>
            <a:r>
              <a:rPr lang="en-AU" dirty="0"/>
              <a:t>the fact that all group companies </a:t>
            </a:r>
            <a:r>
              <a:rPr lang="en-AU" b="1" dirty="0"/>
              <a:t>participated in preparing consolidated accounts, and owned several other companies jointly</a:t>
            </a:r>
            <a:r>
              <a:rPr lang="en-AU" dirty="0"/>
              <a:t>, is sufficient to join the overall group in a scheme to calculate and generate revenues that could be enjoyed by certain downstream companies in the relevant group.</a:t>
            </a:r>
          </a:p>
          <a:p>
            <a:pPr marL="0" indent="0">
              <a:buNone/>
            </a:pPr>
            <a:endParaRPr lang="en-AU" dirty="0">
              <a:solidFill>
                <a:schemeClr val="tx1">
                  <a:lumMod val="75000"/>
                  <a:lumOff val="25000"/>
                </a:schemeClr>
              </a:solidFill>
            </a:endParaRPr>
          </a:p>
        </p:txBody>
      </p:sp>
      <p:pic>
        <p:nvPicPr>
          <p:cNvPr id="13" name="Picture 12" descr="A close up of a sign&#10;&#10;Description automatically generated">
            <a:extLst>
              <a:ext uri="{FF2B5EF4-FFF2-40B4-BE49-F238E27FC236}">
                <a16:creationId xmlns:a16="http://schemas.microsoft.com/office/drawing/2014/main" id="{B64B8A8D-071E-452B-BED8-84DE91CD2B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63577" y="5494779"/>
            <a:ext cx="1499004" cy="528495"/>
          </a:xfrm>
          <a:prstGeom prst="rect">
            <a:avLst/>
          </a:prstGeom>
        </p:spPr>
      </p:pic>
    </p:spTree>
    <p:extLst>
      <p:ext uri="{BB962C8B-B14F-4D97-AF65-F5344CB8AC3E}">
        <p14:creationId xmlns:p14="http://schemas.microsoft.com/office/powerpoint/2010/main" val="2600576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tint val="95000"/>
              </a:schemeClr>
              <a:schemeClr val="bg1">
                <a:shade val="92000"/>
                <a:satMod val="115000"/>
              </a:schemeClr>
            </a:duotone>
          </a:blip>
          <a:tile tx="0" ty="0" sx="60000" sy="6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BE3C2-28E5-4969-AEC1-58AB1533078C}"/>
              </a:ext>
            </a:extLst>
          </p:cNvPr>
          <p:cNvSpPr>
            <a:spLocks noGrp="1"/>
          </p:cNvSpPr>
          <p:nvPr>
            <p:ph type="title"/>
          </p:nvPr>
        </p:nvSpPr>
        <p:spPr>
          <a:xfrm>
            <a:off x="1192625" y="1420706"/>
            <a:ext cx="3466540" cy="4016587"/>
          </a:xfrm>
        </p:spPr>
        <p:txBody>
          <a:bodyPr>
            <a:normAutofit/>
          </a:bodyPr>
          <a:lstStyle/>
          <a:p>
            <a:pPr algn="r"/>
            <a:r>
              <a:rPr lang="en-AU" sz="2000" dirty="0">
                <a:solidFill>
                  <a:srgbClr val="92D050"/>
                </a:solidFill>
              </a:rPr>
              <a:t>PROPERTY</a:t>
            </a:r>
          </a:p>
        </p:txBody>
      </p:sp>
      <p:sp>
        <p:nvSpPr>
          <p:cNvPr id="3" name="Content Placeholder 2">
            <a:extLst>
              <a:ext uri="{FF2B5EF4-FFF2-40B4-BE49-F238E27FC236}">
                <a16:creationId xmlns:a16="http://schemas.microsoft.com/office/drawing/2014/main" id="{B4DC77F1-3ABD-4737-9410-E11E04D04A88}"/>
              </a:ext>
            </a:extLst>
          </p:cNvPr>
          <p:cNvSpPr>
            <a:spLocks noGrp="1"/>
          </p:cNvSpPr>
          <p:nvPr>
            <p:ph idx="1"/>
          </p:nvPr>
        </p:nvSpPr>
        <p:spPr>
          <a:xfrm>
            <a:off x="5054738" y="942109"/>
            <a:ext cx="5696743" cy="4876799"/>
          </a:xfrm>
        </p:spPr>
        <p:txBody>
          <a:bodyPr anchor="ctr">
            <a:normAutofit/>
          </a:bodyPr>
          <a:lstStyle/>
          <a:p>
            <a:pPr marL="0" indent="0">
              <a:buNone/>
            </a:pPr>
            <a:r>
              <a:rPr lang="en-AU" dirty="0"/>
              <a:t>Property in this context has been found to be as follows:</a:t>
            </a:r>
          </a:p>
          <a:p>
            <a:pPr marL="742950" lvl="1" indent="-285750">
              <a:buFont typeface="Arial" panose="020B0604020202020204" pitchFamily="34" charset="0"/>
              <a:buChar char="•"/>
            </a:pPr>
            <a:r>
              <a:rPr lang="en-AU" sz="1400" dirty="0"/>
              <a:t>the “</a:t>
            </a:r>
            <a:r>
              <a:rPr lang="en-AU" sz="1400" i="1" dirty="0"/>
              <a:t>particular property</a:t>
            </a:r>
            <a:r>
              <a:rPr lang="en-AU" sz="1400" dirty="0"/>
              <a:t>” may be property that is </a:t>
            </a:r>
            <a:r>
              <a:rPr lang="en-AU" sz="1400" b="1" dirty="0"/>
              <a:t>used at present by the group or that has been used by the group in the past</a:t>
            </a:r>
            <a:r>
              <a:rPr lang="en-AU" sz="1400" dirty="0"/>
              <a:t>, but the property must be presently owned by one or more group companies;</a:t>
            </a:r>
          </a:p>
          <a:p>
            <a:pPr marL="742950" lvl="1" indent="-285750">
              <a:buFont typeface="Arial" panose="020B0604020202020204" pitchFamily="34" charset="0"/>
              <a:buChar char="•"/>
            </a:pPr>
            <a:r>
              <a:rPr lang="en-AU" sz="1400" dirty="0"/>
              <a:t>“</a:t>
            </a:r>
            <a:r>
              <a:rPr lang="en-AU" sz="1400" i="1" dirty="0"/>
              <a:t>Property</a:t>
            </a:r>
            <a:r>
              <a:rPr lang="en-AU" sz="1400" dirty="0"/>
              <a:t>” </a:t>
            </a:r>
            <a:r>
              <a:rPr lang="en-AU" sz="1400" b="1" dirty="0"/>
              <a:t>is not limited to tangible property</a:t>
            </a:r>
            <a:r>
              <a:rPr lang="en-AU" sz="1400" dirty="0"/>
              <a:t> and can include intangible property including intellectual property or rights in action for a debt; </a:t>
            </a:r>
          </a:p>
          <a:p>
            <a:pPr marL="742950" lvl="1" indent="-285750">
              <a:buFont typeface="Arial" panose="020B0604020202020204" pitchFamily="34" charset="0"/>
              <a:buChar char="•"/>
            </a:pPr>
            <a:r>
              <a:rPr lang="en-AU" sz="1400" dirty="0"/>
              <a:t>“</a:t>
            </a:r>
            <a:r>
              <a:rPr lang="en-AU" sz="1400" i="1" dirty="0"/>
              <a:t>Property</a:t>
            </a:r>
            <a:r>
              <a:rPr lang="en-AU" sz="1400" b="1" dirty="0"/>
              <a:t>” includes intercompany loans </a:t>
            </a:r>
            <a:r>
              <a:rPr lang="en-AU" sz="1400" dirty="0"/>
              <a:t>within the group, in the sense that the debtor company’s assets are utilised to support the indebtedness.  For example, intercompany indebtedness </a:t>
            </a:r>
            <a:r>
              <a:rPr lang="en-AU" sz="1400" b="1" dirty="0"/>
              <a:t>under a deed of cross guarantee</a:t>
            </a:r>
            <a:r>
              <a:rPr lang="en-AU" sz="1400" dirty="0"/>
              <a:t> was held to give rise to relevant property, being the chose in action constituted by the guarantee;</a:t>
            </a:r>
          </a:p>
          <a:p>
            <a:pPr marL="742950" lvl="1" indent="-285750">
              <a:buFont typeface="Arial" panose="020B0604020202020204" pitchFamily="34" charset="0"/>
              <a:buChar char="•"/>
            </a:pPr>
            <a:r>
              <a:rPr lang="en-AU" sz="1400" dirty="0"/>
              <a:t>a company may </a:t>
            </a:r>
            <a:r>
              <a:rPr lang="en-AU" sz="1400" b="1" dirty="0"/>
              <a:t>“</a:t>
            </a:r>
            <a:r>
              <a:rPr lang="en-AU" sz="1400" b="1" i="1" dirty="0"/>
              <a:t>use</a:t>
            </a:r>
            <a:r>
              <a:rPr lang="en-AU" sz="1400" b="1" dirty="0"/>
              <a:t>” property merely by holding it</a:t>
            </a:r>
            <a:r>
              <a:rPr lang="en-AU" sz="1400" dirty="0"/>
              <a:t>, providing that doing so provides some benefit or advantage.</a:t>
            </a:r>
          </a:p>
          <a:p>
            <a:pPr marL="0" indent="0">
              <a:buNone/>
            </a:pPr>
            <a:endParaRPr lang="en-AU" dirty="0">
              <a:solidFill>
                <a:schemeClr val="tx1">
                  <a:lumMod val="75000"/>
                  <a:lumOff val="25000"/>
                </a:schemeClr>
              </a:solidFill>
            </a:endParaRPr>
          </a:p>
        </p:txBody>
      </p:sp>
      <p:pic>
        <p:nvPicPr>
          <p:cNvPr id="13" name="Picture 12" descr="A close up of a sign&#10;&#10;Description automatically generated">
            <a:extLst>
              <a:ext uri="{FF2B5EF4-FFF2-40B4-BE49-F238E27FC236}">
                <a16:creationId xmlns:a16="http://schemas.microsoft.com/office/drawing/2014/main" id="{B64B8A8D-071E-452B-BED8-84DE91CD2B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63577" y="5494779"/>
            <a:ext cx="1499004" cy="528495"/>
          </a:xfrm>
          <a:prstGeom prst="rect">
            <a:avLst/>
          </a:prstGeom>
        </p:spPr>
      </p:pic>
    </p:spTree>
    <p:extLst>
      <p:ext uri="{BB962C8B-B14F-4D97-AF65-F5344CB8AC3E}">
        <p14:creationId xmlns:p14="http://schemas.microsoft.com/office/powerpoint/2010/main" val="20645774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7036A47-6A9B-407B-91D2-5485A56D4113}"/>
              </a:ext>
            </a:extLst>
          </p:cNvPr>
          <p:cNvSpPr txBox="1">
            <a:spLocks/>
          </p:cNvSpPr>
          <p:nvPr/>
        </p:nvSpPr>
        <p:spPr>
          <a:xfrm>
            <a:off x="723619" y="891241"/>
            <a:ext cx="3939084" cy="50755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4000" b="1" i="0" kern="1200" cap="none" spc="-70" baseline="0" dirty="0">
                <a:solidFill>
                  <a:schemeClr val="tx1">
                    <a:lumMod val="85000"/>
                    <a:lumOff val="15000"/>
                  </a:schemeClr>
                </a:solidFill>
                <a:effectLst/>
                <a:latin typeface="+mj-lt"/>
                <a:ea typeface="+mn-ea"/>
                <a:cs typeface="+mn-cs"/>
              </a:defRPr>
            </a:lvl1pPr>
          </a:lstStyle>
          <a:p>
            <a:pPr algn="r">
              <a:spcAft>
                <a:spcPts val="600"/>
              </a:spcAft>
            </a:pPr>
            <a:r>
              <a:rPr lang="en-US" sz="2000" spc="0" dirty="0">
                <a:solidFill>
                  <a:srgbClr val="92D050"/>
                </a:solidFill>
              </a:rPr>
              <a:t>NO DISADVANTAGE</a:t>
            </a:r>
          </a:p>
        </p:txBody>
      </p:sp>
      <p:sp>
        <p:nvSpPr>
          <p:cNvPr id="7" name="Content Placeholder 2">
            <a:extLst>
              <a:ext uri="{FF2B5EF4-FFF2-40B4-BE49-F238E27FC236}">
                <a16:creationId xmlns:a16="http://schemas.microsoft.com/office/drawing/2014/main" id="{6181AE2D-1139-4D9C-925B-2F2ED39989EA}"/>
              </a:ext>
            </a:extLst>
          </p:cNvPr>
          <p:cNvSpPr>
            <a:spLocks noGrp="1"/>
          </p:cNvSpPr>
          <p:nvPr>
            <p:ph idx="1"/>
          </p:nvPr>
        </p:nvSpPr>
        <p:spPr>
          <a:xfrm>
            <a:off x="5300812" y="891241"/>
            <a:ext cx="5978834" cy="5075519"/>
          </a:xfrm>
        </p:spPr>
        <p:txBody>
          <a:bodyPr vert="horz" lIns="91440" tIns="45720" rIns="91440" bIns="45720" rtlCol="0" anchor="ctr">
            <a:normAutofit/>
          </a:bodyPr>
          <a:lstStyle/>
          <a:p>
            <a:pPr marL="0" indent="0">
              <a:lnSpc>
                <a:spcPct val="100000"/>
              </a:lnSpc>
              <a:buNone/>
            </a:pPr>
            <a:r>
              <a:rPr lang="en-US" dirty="0"/>
              <a:t>Problem:  what if you have one or more asset rich companies where pooling may result in the creditors of those companies receiving a lower return after pooling?</a:t>
            </a:r>
          </a:p>
        </p:txBody>
      </p:sp>
      <p:sp>
        <p:nvSpPr>
          <p:cNvPr id="5" name="Content Placeholder 2">
            <a:extLst>
              <a:ext uri="{FF2B5EF4-FFF2-40B4-BE49-F238E27FC236}">
                <a16:creationId xmlns:a16="http://schemas.microsoft.com/office/drawing/2014/main" id="{23168CE1-6D3A-4EDC-A17B-28FC6ADD266B}"/>
              </a:ext>
            </a:extLst>
          </p:cNvPr>
          <p:cNvSpPr txBox="1">
            <a:spLocks/>
          </p:cNvSpPr>
          <p:nvPr/>
        </p:nvSpPr>
        <p:spPr>
          <a:xfrm>
            <a:off x="5300812" y="891241"/>
            <a:ext cx="5978834" cy="5075519"/>
          </a:xfrm>
          <a:prstGeom prst="rect">
            <a:avLst/>
          </a:prstGeom>
        </p:spPr>
        <p:txBody>
          <a:bodyPr vert="horz" lIns="91440" tIns="45720" rIns="91440" bIns="45720" rtlCol="0" anchor="ctr">
            <a:normAutofit/>
          </a:bodyPr>
          <a:lst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a:lstStyle>
          <a:p>
            <a:pPr marL="0" indent="0">
              <a:buFont typeface="Garamond" pitchFamily="18" charset="0"/>
              <a:buNone/>
            </a:pPr>
            <a:endParaRPr lang="en-AU" dirty="0"/>
          </a:p>
        </p:txBody>
      </p:sp>
      <p:pic>
        <p:nvPicPr>
          <p:cNvPr id="13" name="Picture 12" descr="A close up of a sign&#10;&#10;Description automatically generated">
            <a:extLst>
              <a:ext uri="{FF2B5EF4-FFF2-40B4-BE49-F238E27FC236}">
                <a16:creationId xmlns:a16="http://schemas.microsoft.com/office/drawing/2014/main" id="{C388487A-9BAF-4603-8DE4-DAF0FED018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13743" y="5896094"/>
            <a:ext cx="1499004" cy="528495"/>
          </a:xfrm>
          <a:prstGeom prst="rect">
            <a:avLst/>
          </a:prstGeom>
        </p:spPr>
      </p:pic>
    </p:spTree>
    <p:extLst>
      <p:ext uri="{BB962C8B-B14F-4D97-AF65-F5344CB8AC3E}">
        <p14:creationId xmlns:p14="http://schemas.microsoft.com/office/powerpoint/2010/main" val="42904169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7036A47-6A9B-407B-91D2-5485A56D4113}"/>
              </a:ext>
            </a:extLst>
          </p:cNvPr>
          <p:cNvSpPr txBox="1">
            <a:spLocks/>
          </p:cNvSpPr>
          <p:nvPr/>
        </p:nvSpPr>
        <p:spPr>
          <a:xfrm>
            <a:off x="723619" y="891241"/>
            <a:ext cx="2991131" cy="50755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4000" b="1" i="0" kern="1200" cap="none" spc="-70" baseline="0" dirty="0">
                <a:solidFill>
                  <a:schemeClr val="tx1">
                    <a:lumMod val="85000"/>
                    <a:lumOff val="15000"/>
                  </a:schemeClr>
                </a:solidFill>
                <a:effectLst/>
                <a:latin typeface="+mj-lt"/>
                <a:ea typeface="+mn-ea"/>
                <a:cs typeface="+mn-cs"/>
              </a:defRPr>
            </a:lvl1pPr>
          </a:lstStyle>
          <a:p>
            <a:pPr algn="r">
              <a:spcAft>
                <a:spcPts val="600"/>
              </a:spcAft>
            </a:pPr>
            <a:r>
              <a:rPr lang="en-US" sz="2000" spc="0" dirty="0">
                <a:solidFill>
                  <a:srgbClr val="92D050"/>
                </a:solidFill>
              </a:rPr>
              <a:t>FACTORS IN ASSESSING DISADVANTAGE</a:t>
            </a:r>
          </a:p>
        </p:txBody>
      </p:sp>
      <p:sp>
        <p:nvSpPr>
          <p:cNvPr id="7" name="Content Placeholder 2">
            <a:extLst>
              <a:ext uri="{FF2B5EF4-FFF2-40B4-BE49-F238E27FC236}">
                <a16:creationId xmlns:a16="http://schemas.microsoft.com/office/drawing/2014/main" id="{6181AE2D-1139-4D9C-925B-2F2ED39989EA}"/>
              </a:ext>
            </a:extLst>
          </p:cNvPr>
          <p:cNvSpPr>
            <a:spLocks noGrp="1"/>
          </p:cNvSpPr>
          <p:nvPr>
            <p:ph idx="1"/>
          </p:nvPr>
        </p:nvSpPr>
        <p:spPr>
          <a:xfrm>
            <a:off x="3857625" y="433411"/>
            <a:ext cx="7422021" cy="5767364"/>
          </a:xfrm>
          <a:solidFill>
            <a:schemeClr val="bg1"/>
          </a:solidFill>
        </p:spPr>
        <p:txBody>
          <a:bodyPr vert="horz" lIns="91440" tIns="45720" rIns="91440" bIns="45720" rtlCol="0" anchor="ctr">
            <a:normAutofit fontScale="92500" lnSpcReduction="10000"/>
          </a:bodyPr>
          <a:lstStyle/>
          <a:p>
            <a:pPr marL="0">
              <a:lnSpc>
                <a:spcPct val="100000"/>
              </a:lnSpc>
            </a:pPr>
            <a:r>
              <a:rPr lang="en-AU" b="1" dirty="0"/>
              <a:t>non-material disadvantages </a:t>
            </a:r>
            <a:r>
              <a:rPr lang="en-AU" dirty="0"/>
              <a:t>do not require the consent of the affected creditors</a:t>
            </a:r>
          </a:p>
          <a:p>
            <a:pPr marL="0">
              <a:lnSpc>
                <a:spcPct val="100000"/>
              </a:lnSpc>
            </a:pPr>
            <a:r>
              <a:rPr lang="en-AU" dirty="0"/>
              <a:t>the focus of the court is on </a:t>
            </a:r>
            <a:r>
              <a:rPr lang="en-AU" b="1" dirty="0"/>
              <a:t>advantages and detriment to an eligible unsecured creditor </a:t>
            </a:r>
            <a:r>
              <a:rPr lang="en-AU" dirty="0"/>
              <a:t>of a company, rather than the overall benefit of pooling to all creditors taken as a whole</a:t>
            </a:r>
          </a:p>
          <a:p>
            <a:pPr marL="0">
              <a:lnSpc>
                <a:spcPct val="100000"/>
              </a:lnSpc>
            </a:pPr>
            <a:r>
              <a:rPr lang="en-AU" dirty="0"/>
              <a:t>a small reduction of a possible divided to a particular group is not likely to be considered a </a:t>
            </a:r>
            <a:r>
              <a:rPr lang="en-AU" b="1" dirty="0"/>
              <a:t>material disadvantage</a:t>
            </a:r>
          </a:p>
          <a:p>
            <a:pPr marL="0">
              <a:lnSpc>
                <a:spcPct val="100000"/>
              </a:lnSpc>
            </a:pPr>
            <a:r>
              <a:rPr lang="en-AU" dirty="0"/>
              <a:t>significance will be placed on a </a:t>
            </a:r>
            <a:r>
              <a:rPr lang="en-AU" b="1" dirty="0"/>
              <a:t>failure by an unsecured creditor to appear </a:t>
            </a:r>
            <a:r>
              <a:rPr lang="en-AU" dirty="0"/>
              <a:t>and object to the order having been given notice, as to whether the alleged disadvantage is significant</a:t>
            </a:r>
          </a:p>
          <a:p>
            <a:pPr marL="0">
              <a:lnSpc>
                <a:spcPct val="100000"/>
              </a:lnSpc>
            </a:pPr>
            <a:r>
              <a:rPr lang="en-AU" dirty="0"/>
              <a:t>In all cases it appears that the applicant liquidators had prepared </a:t>
            </a:r>
            <a:r>
              <a:rPr lang="en-AU" b="1" dirty="0"/>
              <a:t>detailed analysis </a:t>
            </a:r>
            <a:r>
              <a:rPr lang="en-AU" dirty="0"/>
              <a:t>of the proposed orders and their effect in a circular to creditors</a:t>
            </a:r>
          </a:p>
          <a:p>
            <a:pPr marL="0">
              <a:lnSpc>
                <a:spcPct val="100000"/>
              </a:lnSpc>
            </a:pPr>
            <a:r>
              <a:rPr lang="en-AU" dirty="0"/>
              <a:t>small or non-existent recoveries in asset rich companies without the litigation </a:t>
            </a:r>
            <a:r>
              <a:rPr lang="en-AU" b="1" dirty="0"/>
              <a:t>funding available from pooling</a:t>
            </a:r>
          </a:p>
          <a:p>
            <a:pPr marL="0">
              <a:lnSpc>
                <a:spcPct val="100000"/>
              </a:lnSpc>
            </a:pPr>
            <a:r>
              <a:rPr lang="en-AU" b="1" dirty="0"/>
              <a:t>comparative cost of alternative funding models </a:t>
            </a:r>
            <a:r>
              <a:rPr lang="en-AU" dirty="0"/>
              <a:t>– including external funders or assignment of choses in action</a:t>
            </a:r>
          </a:p>
          <a:p>
            <a:pPr marL="0">
              <a:lnSpc>
                <a:spcPct val="100000"/>
              </a:lnSpc>
            </a:pPr>
            <a:r>
              <a:rPr lang="en-AU" b="1" dirty="0"/>
              <a:t>savings generated </a:t>
            </a:r>
            <a:r>
              <a:rPr lang="en-AU" dirty="0"/>
              <a:t>by avoiding separate liquidations of the pooled entities</a:t>
            </a:r>
          </a:p>
          <a:p>
            <a:pPr marL="0">
              <a:lnSpc>
                <a:spcPct val="100000"/>
              </a:lnSpc>
            </a:pPr>
            <a:r>
              <a:rPr lang="en-AU" dirty="0"/>
              <a:t>difficulty in identifying the company in a group which </a:t>
            </a:r>
            <a:r>
              <a:rPr lang="en-AU" b="1" dirty="0"/>
              <a:t>is entitled to recovery of a pooled asset </a:t>
            </a:r>
            <a:r>
              <a:rPr lang="en-AU" dirty="0"/>
              <a:t>(one or more companies in the group has competing claims)</a:t>
            </a:r>
          </a:p>
          <a:p>
            <a:pPr marL="0">
              <a:lnSpc>
                <a:spcPct val="100000"/>
              </a:lnSpc>
            </a:pPr>
            <a:r>
              <a:rPr lang="en-AU" b="1" dirty="0"/>
              <a:t>priority creditors </a:t>
            </a:r>
            <a:r>
              <a:rPr lang="en-AU" dirty="0"/>
              <a:t>would retain their priority against the pooled assets: see section 579E(5)</a:t>
            </a:r>
          </a:p>
          <a:p>
            <a:pPr marL="0">
              <a:lnSpc>
                <a:spcPct val="100000"/>
              </a:lnSpc>
            </a:pPr>
            <a:r>
              <a:rPr lang="en-AU" dirty="0"/>
              <a:t>liquidator applicant </a:t>
            </a:r>
            <a:r>
              <a:rPr lang="en-AU" b="1" dirty="0"/>
              <a:t>does not bear an onus </a:t>
            </a:r>
            <a:r>
              <a:rPr lang="en-AU" dirty="0"/>
              <a:t>of disproving a negative:  i.e. proving to the Court that no eligible creditor will suffer material disadvantage</a:t>
            </a:r>
            <a:endParaRPr lang="en-US" dirty="0"/>
          </a:p>
          <a:p>
            <a:pPr marL="0">
              <a:lnSpc>
                <a:spcPct val="100000"/>
              </a:lnSpc>
            </a:pPr>
            <a:endParaRPr lang="en-US" dirty="0"/>
          </a:p>
        </p:txBody>
      </p:sp>
      <p:sp>
        <p:nvSpPr>
          <p:cNvPr id="5" name="Content Placeholder 2">
            <a:extLst>
              <a:ext uri="{FF2B5EF4-FFF2-40B4-BE49-F238E27FC236}">
                <a16:creationId xmlns:a16="http://schemas.microsoft.com/office/drawing/2014/main" id="{23168CE1-6D3A-4EDC-A17B-28FC6ADD266B}"/>
              </a:ext>
            </a:extLst>
          </p:cNvPr>
          <p:cNvSpPr txBox="1">
            <a:spLocks/>
          </p:cNvSpPr>
          <p:nvPr/>
        </p:nvSpPr>
        <p:spPr>
          <a:xfrm>
            <a:off x="5300812" y="891241"/>
            <a:ext cx="5978834" cy="5075519"/>
          </a:xfrm>
          <a:prstGeom prst="rect">
            <a:avLst/>
          </a:prstGeom>
        </p:spPr>
        <p:txBody>
          <a:bodyPr vert="horz" lIns="91440" tIns="45720" rIns="91440" bIns="45720" rtlCol="0" anchor="ctr">
            <a:normAutofit/>
          </a:bodyPr>
          <a:lst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a:lstStyle>
          <a:p>
            <a:pPr marL="0" indent="0">
              <a:buFont typeface="Garamond" pitchFamily="18" charset="0"/>
              <a:buNone/>
            </a:pPr>
            <a:endParaRPr lang="en-AU" dirty="0"/>
          </a:p>
        </p:txBody>
      </p:sp>
      <p:pic>
        <p:nvPicPr>
          <p:cNvPr id="13" name="Picture 12" descr="A close up of a sign&#10;&#10;Description automatically generated">
            <a:extLst>
              <a:ext uri="{FF2B5EF4-FFF2-40B4-BE49-F238E27FC236}">
                <a16:creationId xmlns:a16="http://schemas.microsoft.com/office/drawing/2014/main" id="{C388487A-9BAF-4603-8DE4-DAF0FED018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13743" y="5896094"/>
            <a:ext cx="1499004" cy="528495"/>
          </a:xfrm>
          <a:prstGeom prst="rect">
            <a:avLst/>
          </a:prstGeom>
        </p:spPr>
      </p:pic>
    </p:spTree>
    <p:extLst>
      <p:ext uri="{BB962C8B-B14F-4D97-AF65-F5344CB8AC3E}">
        <p14:creationId xmlns:p14="http://schemas.microsoft.com/office/powerpoint/2010/main" val="13182409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blurry image of a library&#10;&#10;Description automatically generated">
            <a:extLst>
              <a:ext uri="{FF2B5EF4-FFF2-40B4-BE49-F238E27FC236}">
                <a16:creationId xmlns:a16="http://schemas.microsoft.com/office/drawing/2014/main" id="{C6D078FB-442E-428E-97F1-9E951B4E4A7F}"/>
              </a:ext>
            </a:extLst>
          </p:cNvPr>
          <p:cNvPicPr>
            <a:picLocks noChangeAspect="1"/>
          </p:cNvPicPr>
          <p:nvPr/>
        </p:nvPicPr>
        <p:blipFill rotWithShape="1">
          <a:blip r:embed="rId2"/>
          <a:srcRect t="1049" r="-1" b="14660"/>
          <a:stretch/>
        </p:blipFill>
        <p:spPr>
          <a:xfrm>
            <a:off x="3048" y="10"/>
            <a:ext cx="12188952" cy="6857990"/>
          </a:xfrm>
          <a:prstGeom prst="rect">
            <a:avLst/>
          </a:prstGeom>
        </p:spPr>
      </p:pic>
      <p:pic>
        <p:nvPicPr>
          <p:cNvPr id="4" name="Picture 3" descr="A close up of a sign&#10;&#10;Description automatically generated">
            <a:extLst>
              <a:ext uri="{FF2B5EF4-FFF2-40B4-BE49-F238E27FC236}">
                <a16:creationId xmlns:a16="http://schemas.microsoft.com/office/drawing/2014/main" id="{6997B420-D621-4417-87A8-2CA3313C13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029" y="893737"/>
            <a:ext cx="4717942" cy="1663377"/>
          </a:xfrm>
          <a:prstGeom prst="rect">
            <a:avLst/>
          </a:prstGeom>
        </p:spPr>
      </p:pic>
      <p:sp>
        <p:nvSpPr>
          <p:cNvPr id="5" name="TextBox 4">
            <a:extLst>
              <a:ext uri="{FF2B5EF4-FFF2-40B4-BE49-F238E27FC236}">
                <a16:creationId xmlns:a16="http://schemas.microsoft.com/office/drawing/2014/main" id="{0AAB986C-C987-4C0B-8F9B-A88ABC5A0C9F}"/>
              </a:ext>
            </a:extLst>
          </p:cNvPr>
          <p:cNvSpPr txBox="1"/>
          <p:nvPr/>
        </p:nvSpPr>
        <p:spPr>
          <a:xfrm>
            <a:off x="2926080" y="3815005"/>
            <a:ext cx="5852160" cy="2616101"/>
          </a:xfrm>
          <a:prstGeom prst="rect">
            <a:avLst/>
          </a:prstGeom>
          <a:noFill/>
        </p:spPr>
        <p:txBody>
          <a:bodyPr wrap="square" rtlCol="0">
            <a:spAutoFit/>
          </a:bodyPr>
          <a:lstStyle/>
          <a:p>
            <a:pPr algn="ctr"/>
            <a:r>
              <a:rPr lang="en-AU" sz="2000" dirty="0"/>
              <a:t>205 William Street</a:t>
            </a:r>
          </a:p>
          <a:p>
            <a:pPr algn="ctr"/>
            <a:r>
              <a:rPr lang="en-AU" sz="2000" dirty="0"/>
              <a:t>Melbourne VIC 3000</a:t>
            </a:r>
          </a:p>
          <a:p>
            <a:pPr algn="ctr"/>
            <a:r>
              <a:rPr lang="en-AU" sz="2000" b="1" dirty="0">
                <a:solidFill>
                  <a:srgbClr val="92D050"/>
                </a:solidFill>
                <a:ea typeface="Adobe Gothic Std B" panose="020B0800000000000000" pitchFamily="34" charset="-128"/>
              </a:rPr>
              <a:t>T</a:t>
            </a:r>
            <a:r>
              <a:rPr lang="en-AU" sz="2000" b="1" dirty="0"/>
              <a:t> </a:t>
            </a:r>
            <a:r>
              <a:rPr lang="en-AU" sz="2000" dirty="0"/>
              <a:t>(03) 9225 7777</a:t>
            </a:r>
          </a:p>
          <a:p>
            <a:pPr algn="ctr"/>
            <a:r>
              <a:rPr lang="en-AU" sz="2000" b="1" dirty="0">
                <a:solidFill>
                  <a:srgbClr val="92D050"/>
                </a:solidFill>
                <a:ea typeface="Adobe Gothic Std B" panose="020B0800000000000000" pitchFamily="34" charset="-128"/>
              </a:rPr>
              <a:t>F</a:t>
            </a:r>
            <a:r>
              <a:rPr lang="en-AU" sz="2000" dirty="0"/>
              <a:t> (03) 9225 8480</a:t>
            </a:r>
          </a:p>
          <a:p>
            <a:pPr algn="ctr"/>
            <a:endParaRPr lang="en-AU" sz="2000" dirty="0"/>
          </a:p>
          <a:p>
            <a:pPr algn="ctr"/>
            <a:r>
              <a:rPr lang="en-AU" sz="2000" b="1" dirty="0">
                <a:solidFill>
                  <a:srgbClr val="92D050"/>
                </a:solidFill>
                <a:ea typeface="Adobe Gothic Std B" panose="020B0800000000000000" pitchFamily="34" charset="-128"/>
              </a:rPr>
              <a:t>E</a:t>
            </a:r>
            <a:r>
              <a:rPr lang="en-AU" sz="2000" b="1" dirty="0"/>
              <a:t> </a:t>
            </a:r>
            <a:r>
              <a:rPr lang="en-AU" sz="2000" b="1" dirty="0">
                <a:solidFill>
                  <a:srgbClr val="92D050"/>
                </a:solidFill>
                <a:ea typeface="Adobe Gothic Std B" panose="020B0800000000000000" pitchFamily="34" charset="-128"/>
                <a:hlinkClick r:id="rId4">
                  <a:extLst>
                    <a:ext uri="{A12FA001-AC4F-418D-AE19-62706E023703}">
                      <ahyp:hlinkClr xmlns:ahyp="http://schemas.microsoft.com/office/drawing/2018/hyperlinkcolor" val="tx"/>
                    </a:ext>
                  </a:extLst>
                </a:hlinkClick>
              </a:rPr>
              <a:t>foleys@foleys.com.au</a:t>
            </a:r>
            <a:r>
              <a:rPr lang="en-AU" sz="2000" b="1" dirty="0">
                <a:solidFill>
                  <a:srgbClr val="92D050"/>
                </a:solidFill>
                <a:ea typeface="Adobe Gothic Std B" panose="020B0800000000000000" pitchFamily="34" charset="-128"/>
              </a:rPr>
              <a:t> </a:t>
            </a:r>
          </a:p>
          <a:p>
            <a:pPr algn="ctr"/>
            <a:endParaRPr lang="en-AU" sz="2000" b="1" dirty="0"/>
          </a:p>
          <a:p>
            <a:pPr algn="ctr"/>
            <a:r>
              <a:rPr lang="en-AU" sz="2400" b="1" dirty="0">
                <a:solidFill>
                  <a:srgbClr val="92D050"/>
                </a:solidFill>
                <a:ea typeface="Adobe Gothic Std B" panose="020B0800000000000000" pitchFamily="34" charset="-128"/>
                <a:hlinkClick r:id="rId5">
                  <a:extLst>
                    <a:ext uri="{A12FA001-AC4F-418D-AE19-62706E023703}">
                      <ahyp:hlinkClr xmlns:ahyp="http://schemas.microsoft.com/office/drawing/2018/hyperlinkcolor" val="tx"/>
                    </a:ext>
                  </a:extLst>
                </a:hlinkClick>
              </a:rPr>
              <a:t>www.foleys.com.au</a:t>
            </a:r>
            <a:r>
              <a:rPr lang="en-AU" sz="2400" b="1" dirty="0">
                <a:solidFill>
                  <a:srgbClr val="92D050"/>
                </a:solidFill>
                <a:ea typeface="Adobe Gothic Std B" panose="020B0800000000000000" pitchFamily="34" charset="-128"/>
              </a:rPr>
              <a:t> </a:t>
            </a:r>
          </a:p>
        </p:txBody>
      </p:sp>
      <p:sp>
        <p:nvSpPr>
          <p:cNvPr id="15" name="TextBox 14">
            <a:extLst>
              <a:ext uri="{FF2B5EF4-FFF2-40B4-BE49-F238E27FC236}">
                <a16:creationId xmlns:a16="http://schemas.microsoft.com/office/drawing/2014/main" id="{7675F6FC-380F-4E1F-A659-D1984DE0C693}"/>
              </a:ext>
            </a:extLst>
          </p:cNvPr>
          <p:cNvSpPr txBox="1"/>
          <p:nvPr/>
        </p:nvSpPr>
        <p:spPr>
          <a:xfrm>
            <a:off x="3169920" y="2557114"/>
            <a:ext cx="5852160" cy="830997"/>
          </a:xfrm>
          <a:prstGeom prst="rect">
            <a:avLst/>
          </a:prstGeom>
          <a:noFill/>
        </p:spPr>
        <p:txBody>
          <a:bodyPr wrap="square" rtlCol="0">
            <a:spAutoFit/>
          </a:bodyPr>
          <a:lstStyle/>
          <a:p>
            <a:pPr algn="ctr"/>
            <a:r>
              <a:rPr lang="en-AU" sz="2400" b="1" dirty="0">
                <a:latin typeface="+mj-lt"/>
                <a:ea typeface="Adobe Gothic Std B" panose="020B0800000000000000" pitchFamily="34" charset="-128"/>
              </a:rPr>
              <a:t>Boutique clerking service emphasising exclusivity &amp; loyalty for barristers</a:t>
            </a:r>
          </a:p>
        </p:txBody>
      </p:sp>
    </p:spTree>
    <p:extLst>
      <p:ext uri="{BB962C8B-B14F-4D97-AF65-F5344CB8AC3E}">
        <p14:creationId xmlns:p14="http://schemas.microsoft.com/office/powerpoint/2010/main" val="25660236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AnalogousFromLightSeedRightStep">
      <a:dk1>
        <a:srgbClr val="000000"/>
      </a:dk1>
      <a:lt1>
        <a:srgbClr val="FFFFFF"/>
      </a:lt1>
      <a:dk2>
        <a:srgbClr val="413524"/>
      </a:dk2>
      <a:lt2>
        <a:srgbClr val="E2E8E6"/>
      </a:lt2>
      <a:accent1>
        <a:srgbClr val="CC90A0"/>
      </a:accent1>
      <a:accent2>
        <a:srgbClr val="C18377"/>
      </a:accent2>
      <a:accent3>
        <a:srgbClr val="C09F74"/>
      </a:accent3>
      <a:accent4>
        <a:srgbClr val="A8A768"/>
      </a:accent4>
      <a:accent5>
        <a:srgbClr val="96AB78"/>
      </a:accent5>
      <a:accent6>
        <a:srgbClr val="7AB16D"/>
      </a:accent6>
      <a:hlink>
        <a:srgbClr val="568F80"/>
      </a:hlink>
      <a:folHlink>
        <a:srgbClr val="828282"/>
      </a:folHlink>
    </a:clrScheme>
    <a:fontScheme name="Montserrat">
      <a:majorFont>
        <a:latin typeface="Montserrat SemiBold"/>
        <a:ea typeface=""/>
        <a:cs typeface=""/>
      </a:majorFont>
      <a:minorFont>
        <a:latin typeface="Montserrat"/>
        <a:ea typeface=""/>
        <a:cs typeface=""/>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Foley's List PPT template" id="{381D49F2-FB22-427A-A33A-9F7E7F9BDF28}" vid="{C28B5504-B29B-45AC-BB48-4E4AB59CAD3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AD90F5D201BDC4EACD36D36808718D2" ma:contentTypeVersion="6" ma:contentTypeDescription="Create a new document." ma:contentTypeScope="" ma:versionID="a55839cd923773706c94f220b7883984">
  <xsd:schema xmlns:xsd="http://www.w3.org/2001/XMLSchema" xmlns:xs="http://www.w3.org/2001/XMLSchema" xmlns:p="http://schemas.microsoft.com/office/2006/metadata/properties" xmlns:ns2="2bc38fb9-5803-4f30-9f6f-21e11035f241" xmlns:ns3="d312173c-581e-4c90-93e3-0f900b92c485" targetNamespace="http://schemas.microsoft.com/office/2006/metadata/properties" ma:root="true" ma:fieldsID="edf3a669209bd3c177abec2855160a60" ns2:_="" ns3:_="">
    <xsd:import namespace="2bc38fb9-5803-4f30-9f6f-21e11035f241"/>
    <xsd:import namespace="d312173c-581e-4c90-93e3-0f900b92c48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c38fb9-5803-4f30-9f6f-21e11035f24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312173c-581e-4c90-93e3-0f900b92c48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4E87FB4-961B-41EF-ABEB-60E4C93918CA}">
  <ds:schemaRefs>
    <ds:schemaRef ds:uri="http://schemas.microsoft.com/sharepoint/v3/contenttype/forms"/>
  </ds:schemaRefs>
</ds:datastoreItem>
</file>

<file path=customXml/itemProps2.xml><?xml version="1.0" encoding="utf-8"?>
<ds:datastoreItem xmlns:ds="http://schemas.openxmlformats.org/officeDocument/2006/customXml" ds:itemID="{38384CF8-A00E-4D00-AE6B-85F182BE0A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bc38fb9-5803-4f30-9f6f-21e11035f241"/>
    <ds:schemaRef ds:uri="d312173c-581e-4c90-93e3-0f900b92c48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E999031-149C-4FBA-B058-04537ECBCB62}">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4204</TotalTime>
  <Words>1324</Words>
  <Application>Microsoft Macintosh PowerPoint</Application>
  <PresentationFormat>Widescreen</PresentationFormat>
  <Paragraphs>99</Paragraphs>
  <Slides>14</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Adobe Gothic Std B</vt:lpstr>
      <vt:lpstr>Arial</vt:lpstr>
      <vt:lpstr>Calibri</vt:lpstr>
      <vt:lpstr>Garamond</vt:lpstr>
      <vt:lpstr>Montserrat</vt:lpstr>
      <vt:lpstr>Montserrat SemiBold</vt:lpstr>
      <vt:lpstr>SavonVTI</vt:lpstr>
      <vt:lpstr>POOLING – TWO HURDLES</vt:lpstr>
      <vt:lpstr>INTRODUCTION</vt:lpstr>
      <vt:lpstr>WHAT IS POOLING</vt:lpstr>
      <vt:lpstr>COURT ORDERED  POOLING – s579E</vt:lpstr>
      <vt:lpstr>Why Pool?</vt:lpstr>
      <vt:lpstr>HURDLES</vt:lpstr>
      <vt:lpstr>TWO CASES</vt:lpstr>
      <vt:lpstr>PowerPoint Presentation</vt:lpstr>
      <vt:lpstr>GROUP</vt:lpstr>
      <vt:lpstr>BUISINESS SCHEME OR UNDERTAKING</vt:lpstr>
      <vt:lpstr>PROPERTY</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POOLING – TWO HURDLES</dc:title>
  <dc:creator/>
  <cp:lastModifiedBy>Mark McKillop</cp:lastModifiedBy>
  <cp:revision>20</cp:revision>
  <cp:lastPrinted>2020-01-20T00:12:50Z</cp:lastPrinted>
  <dcterms:created xsi:type="dcterms:W3CDTF">2020-01-17T05:15:05Z</dcterms:created>
  <dcterms:modified xsi:type="dcterms:W3CDTF">2024-07-06T06:36:38Z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0x010100EAD90F5D201BDC4EACD36D36808718D2</vt:lpwstr>
  </property>
</Properties>
</file>