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1" r:id="rId3"/>
    <p:sldId id="258" r:id="rId4"/>
    <p:sldId id="296" r:id="rId5"/>
    <p:sldId id="297" r:id="rId6"/>
    <p:sldId id="298" r:id="rId7"/>
    <p:sldId id="299" r:id="rId8"/>
    <p:sldId id="266" r:id="rId9"/>
    <p:sldId id="270" r:id="rId10"/>
    <p:sldId id="295" r:id="rId11"/>
    <p:sldId id="269" r:id="rId12"/>
    <p:sldId id="267" r:id="rId13"/>
    <p:sldId id="276" r:id="rId14"/>
    <p:sldId id="282" r:id="rId15"/>
    <p:sldId id="280" r:id="rId16"/>
    <p:sldId id="281" r:id="rId17"/>
    <p:sldId id="279" r:id="rId18"/>
    <p:sldId id="265" r:id="rId19"/>
    <p:sldId id="286" r:id="rId20"/>
    <p:sldId id="300" r:id="rId21"/>
    <p:sldId id="285" r:id="rId22"/>
    <p:sldId id="290" r:id="rId23"/>
    <p:sldId id="289" r:id="rId24"/>
    <p:sldId id="288" r:id="rId25"/>
    <p:sldId id="287" r:id="rId26"/>
    <p:sldId id="292" r:id="rId27"/>
    <p:sldId id="291" r:id="rId28"/>
    <p:sldId id="29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83C0"/>
    <a:srgbClr val="FFFFFF"/>
    <a:srgbClr val="2A46AA"/>
    <a:srgbClr val="859D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66531" autoAdjust="0"/>
  </p:normalViewPr>
  <p:slideViewPr>
    <p:cSldViewPr snapToGrid="0">
      <p:cViewPr varScale="1">
        <p:scale>
          <a:sx n="83" d="100"/>
          <a:sy n="83" d="100"/>
        </p:scale>
        <p:origin x="9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F4DED0-B7B8-44F7-8C16-8568D065B7AD}" type="doc">
      <dgm:prSet loTypeId="urn:microsoft.com/office/officeart/2018/2/layout/IconVerticalSolid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0B0977E1-D209-0C45-A6DF-7A2360320033}">
      <dgm:prSet/>
      <dgm:spPr/>
      <dgm:t>
        <a:bodyPr/>
        <a:lstStyle/>
        <a:p>
          <a:r>
            <a:rPr lang="en-GB" i="1" u="none"/>
            <a:t>Kirkalocka Gold SPV Pty Ltd (Receivers and Managers Appointed) v Zenith Pacific (KLK) Pty Ltd </a:t>
          </a:r>
          <a:r>
            <a:rPr lang="en-GB" i="0" u="none"/>
            <a:t>[2024] FCA 428</a:t>
          </a:r>
        </a:p>
      </dgm:t>
    </dgm:pt>
    <dgm:pt modelId="{22EBCAF4-9ACB-2F4F-8B66-8313CCB939F6}" type="parTrans" cxnId="{03386E20-CA51-6D48-8804-02A163A43A7F}">
      <dgm:prSet/>
      <dgm:spPr/>
      <dgm:t>
        <a:bodyPr/>
        <a:lstStyle/>
        <a:p>
          <a:endParaRPr lang="en-GB" sz="3600"/>
        </a:p>
      </dgm:t>
    </dgm:pt>
    <dgm:pt modelId="{0785BF0E-79A2-E04B-BF7D-31D0384A36AB}" type="sibTrans" cxnId="{03386E20-CA51-6D48-8804-02A163A43A7F}">
      <dgm:prSet/>
      <dgm:spPr/>
      <dgm:t>
        <a:bodyPr/>
        <a:lstStyle/>
        <a:p>
          <a:endParaRPr lang="en-GB"/>
        </a:p>
      </dgm:t>
    </dgm:pt>
    <dgm:pt modelId="{7B9CC4FB-A8CA-884F-A2F0-0E33EB3AAA4E}">
      <dgm:prSet/>
      <dgm:spPr/>
      <dgm:t>
        <a:bodyPr/>
        <a:lstStyle/>
        <a:p>
          <a:r>
            <a:rPr lang="en-AU" b="0" i="1"/>
            <a:t>Re Qenos Pty Ltd (administrators appointed) </a:t>
          </a:r>
          <a:r>
            <a:rPr lang="en-AU" b="0" i="0"/>
            <a:t>[2024] NSWSC 483</a:t>
          </a:r>
          <a:endParaRPr lang="en-AU" b="0"/>
        </a:p>
      </dgm:t>
    </dgm:pt>
    <dgm:pt modelId="{67ADFC9C-D4D9-DD48-80CB-603AFC95034B}" type="parTrans" cxnId="{87DF9309-F414-A048-A28D-D1318F4D0421}">
      <dgm:prSet/>
      <dgm:spPr/>
      <dgm:t>
        <a:bodyPr/>
        <a:lstStyle/>
        <a:p>
          <a:endParaRPr lang="en-GB" sz="3600"/>
        </a:p>
      </dgm:t>
    </dgm:pt>
    <dgm:pt modelId="{458E5131-28EC-4C47-88BE-4F8074DBABFF}" type="sibTrans" cxnId="{87DF9309-F414-A048-A28D-D1318F4D0421}">
      <dgm:prSet/>
      <dgm:spPr/>
      <dgm:t>
        <a:bodyPr/>
        <a:lstStyle/>
        <a:p>
          <a:endParaRPr lang="en-GB"/>
        </a:p>
      </dgm:t>
    </dgm:pt>
    <dgm:pt modelId="{0F8F9FC3-C4AD-E445-AC3D-329A236AE7EB}">
      <dgm:prSet/>
      <dgm:spPr/>
      <dgm:t>
        <a:bodyPr/>
        <a:lstStyle/>
        <a:p>
          <a:r>
            <a:rPr lang="en-AU" i="1"/>
            <a:t>Bluewaters Power 1 Pty Ltd v The Griffin Coal Mining Company Pty Ltd </a:t>
          </a:r>
          <a:r>
            <a:rPr lang="en-AU" i="0"/>
            <a:t>[2019] WASC 438</a:t>
          </a:r>
        </a:p>
      </dgm:t>
    </dgm:pt>
    <dgm:pt modelId="{AEA02CC2-3DB4-5840-AC11-5C58CB5AFAFE}" type="parTrans" cxnId="{3E7FD523-8432-D24C-8EA6-366A808B44DD}">
      <dgm:prSet/>
      <dgm:spPr/>
      <dgm:t>
        <a:bodyPr/>
        <a:lstStyle/>
        <a:p>
          <a:endParaRPr lang="en-GB" sz="3600"/>
        </a:p>
      </dgm:t>
    </dgm:pt>
    <dgm:pt modelId="{7C49DBF0-70A3-6B45-80D0-368B4BDD202E}" type="sibTrans" cxnId="{3E7FD523-8432-D24C-8EA6-366A808B44DD}">
      <dgm:prSet/>
      <dgm:spPr/>
      <dgm:t>
        <a:bodyPr/>
        <a:lstStyle/>
        <a:p>
          <a:endParaRPr lang="en-GB"/>
        </a:p>
      </dgm:t>
    </dgm:pt>
    <dgm:pt modelId="{1341705F-0BEC-D242-A14A-E896786B4D1B}">
      <dgm:prSet/>
      <dgm:spPr/>
      <dgm:t>
        <a:bodyPr/>
        <a:lstStyle/>
        <a:p>
          <a:r>
            <a:rPr lang="en-GB" i="1"/>
            <a:t>Forge Group Power Pty Limited (in liquidation) (receivers and managers appointed) v General Electric International Inc </a:t>
          </a:r>
          <a:r>
            <a:rPr lang="en-GB"/>
            <a:t>[2016] NSWSC 52</a:t>
          </a:r>
        </a:p>
      </dgm:t>
    </dgm:pt>
    <dgm:pt modelId="{BB0BD202-70D5-8F45-9BD7-E9C478714382}" type="parTrans" cxnId="{BD64F2B0-98DF-874C-9841-402DF719FA54}">
      <dgm:prSet/>
      <dgm:spPr/>
      <dgm:t>
        <a:bodyPr/>
        <a:lstStyle/>
        <a:p>
          <a:endParaRPr lang="en-GB" sz="3600"/>
        </a:p>
      </dgm:t>
    </dgm:pt>
    <dgm:pt modelId="{2B222B60-5A26-4545-A63C-32A49D6C6794}" type="sibTrans" cxnId="{BD64F2B0-98DF-874C-9841-402DF719FA54}">
      <dgm:prSet/>
      <dgm:spPr/>
      <dgm:t>
        <a:bodyPr/>
        <a:lstStyle/>
        <a:p>
          <a:endParaRPr lang="en-GB"/>
        </a:p>
      </dgm:t>
    </dgm:pt>
    <dgm:pt modelId="{F01FB752-EFCB-4F81-8FD2-D1C8AD3D85D5}" type="pres">
      <dgm:prSet presAssocID="{93F4DED0-B7B8-44F7-8C16-8568D065B7AD}" presName="root" presStyleCnt="0">
        <dgm:presLayoutVars>
          <dgm:dir/>
          <dgm:resizeHandles val="exact"/>
        </dgm:presLayoutVars>
      </dgm:prSet>
      <dgm:spPr/>
    </dgm:pt>
    <dgm:pt modelId="{AF18C299-A385-4DDE-9F4D-C5994BDEE2A2}" type="pres">
      <dgm:prSet presAssocID="{0B0977E1-D209-0C45-A6DF-7A2360320033}" presName="compNode" presStyleCnt="0"/>
      <dgm:spPr/>
    </dgm:pt>
    <dgm:pt modelId="{40DDEF76-69A3-4209-85D2-D0FF3E90466F}" type="pres">
      <dgm:prSet presAssocID="{0B0977E1-D209-0C45-A6DF-7A2360320033}" presName="bgRect" presStyleLbl="bgShp" presStyleIdx="0" presStyleCnt="4" custScaleY="90909"/>
      <dgm:spPr/>
    </dgm:pt>
    <dgm:pt modelId="{E5B6731C-5459-42CD-8E2C-40581B1BC912}" type="pres">
      <dgm:prSet presAssocID="{0B0977E1-D209-0C45-A6DF-7A23603200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old bars"/>
        </a:ext>
      </dgm:extLst>
    </dgm:pt>
    <dgm:pt modelId="{BDC71E43-87C1-408C-8DB6-192AB2B4E8CC}" type="pres">
      <dgm:prSet presAssocID="{0B0977E1-D209-0C45-A6DF-7A2360320033}" presName="spaceRect" presStyleCnt="0"/>
      <dgm:spPr/>
    </dgm:pt>
    <dgm:pt modelId="{1B01DEC8-2C7A-4637-AE57-216508F161EE}" type="pres">
      <dgm:prSet presAssocID="{0B0977E1-D209-0C45-A6DF-7A2360320033}" presName="parTx" presStyleLbl="revTx" presStyleIdx="0" presStyleCnt="4">
        <dgm:presLayoutVars>
          <dgm:chMax val="0"/>
          <dgm:chPref val="0"/>
        </dgm:presLayoutVars>
      </dgm:prSet>
      <dgm:spPr/>
    </dgm:pt>
    <dgm:pt modelId="{74CD3B95-FD34-47BF-8DC4-B0B9794A9ECC}" type="pres">
      <dgm:prSet presAssocID="{0785BF0E-79A2-E04B-BF7D-31D0384A36AB}" presName="sibTrans" presStyleCnt="0"/>
      <dgm:spPr/>
    </dgm:pt>
    <dgm:pt modelId="{481BE5FA-4DBD-4663-BAB1-211ADA141252}" type="pres">
      <dgm:prSet presAssocID="{7B9CC4FB-A8CA-884F-A2F0-0E33EB3AAA4E}" presName="compNode" presStyleCnt="0"/>
      <dgm:spPr/>
    </dgm:pt>
    <dgm:pt modelId="{F1C34692-5CCD-4318-895D-0A553E488C70}" type="pres">
      <dgm:prSet presAssocID="{7B9CC4FB-A8CA-884F-A2F0-0E33EB3AAA4E}" presName="bgRect" presStyleLbl="bgShp" presStyleIdx="1" presStyleCnt="4"/>
      <dgm:spPr/>
    </dgm:pt>
    <dgm:pt modelId="{7038664F-6DF0-44AB-9316-037F522BD3D1}" type="pres">
      <dgm:prSet presAssocID="{7B9CC4FB-A8CA-884F-A2F0-0E33EB3AAA4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5BD3F22D-CD5C-4398-BB5A-4182C981A4E0}" type="pres">
      <dgm:prSet presAssocID="{7B9CC4FB-A8CA-884F-A2F0-0E33EB3AAA4E}" presName="spaceRect" presStyleCnt="0"/>
      <dgm:spPr/>
    </dgm:pt>
    <dgm:pt modelId="{78FFAA4D-E7DC-4911-826F-34BA870F901C}" type="pres">
      <dgm:prSet presAssocID="{7B9CC4FB-A8CA-884F-A2F0-0E33EB3AAA4E}" presName="parTx" presStyleLbl="revTx" presStyleIdx="1" presStyleCnt="4">
        <dgm:presLayoutVars>
          <dgm:chMax val="0"/>
          <dgm:chPref val="0"/>
        </dgm:presLayoutVars>
      </dgm:prSet>
      <dgm:spPr/>
    </dgm:pt>
    <dgm:pt modelId="{B031A69E-9889-41FB-8F5D-8A12CCF5B5BD}" type="pres">
      <dgm:prSet presAssocID="{458E5131-28EC-4C47-88BE-4F8074DBABFF}" presName="sibTrans" presStyleCnt="0"/>
      <dgm:spPr/>
    </dgm:pt>
    <dgm:pt modelId="{9D2EDF34-6127-4AD6-BDE2-33FA96C6BF9C}" type="pres">
      <dgm:prSet presAssocID="{1341705F-0BEC-D242-A14A-E896786B4D1B}" presName="compNode" presStyleCnt="0"/>
      <dgm:spPr/>
    </dgm:pt>
    <dgm:pt modelId="{08A3C4CF-C939-4746-B764-54DC7531D7DC}" type="pres">
      <dgm:prSet presAssocID="{1341705F-0BEC-D242-A14A-E896786B4D1B}" presName="bgRect" presStyleLbl="bgShp" presStyleIdx="2" presStyleCnt="4"/>
      <dgm:spPr/>
    </dgm:pt>
    <dgm:pt modelId="{916DA95E-3B11-4F3B-93E4-3A9A0E69172E}" type="pres">
      <dgm:prSet presAssocID="{1341705F-0BEC-D242-A14A-E896786B4D1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actory"/>
        </a:ext>
      </dgm:extLst>
    </dgm:pt>
    <dgm:pt modelId="{7391ECC6-5E96-4B3A-A670-4148629163DF}" type="pres">
      <dgm:prSet presAssocID="{1341705F-0BEC-D242-A14A-E896786B4D1B}" presName="spaceRect" presStyleCnt="0"/>
      <dgm:spPr/>
    </dgm:pt>
    <dgm:pt modelId="{406A69E7-9661-4E6B-8ADC-9091B6B92D86}" type="pres">
      <dgm:prSet presAssocID="{1341705F-0BEC-D242-A14A-E896786B4D1B}" presName="parTx" presStyleLbl="revTx" presStyleIdx="2" presStyleCnt="4">
        <dgm:presLayoutVars>
          <dgm:chMax val="0"/>
          <dgm:chPref val="0"/>
        </dgm:presLayoutVars>
      </dgm:prSet>
      <dgm:spPr/>
    </dgm:pt>
    <dgm:pt modelId="{80A1F9F5-8613-406E-A6CB-22123B4A473F}" type="pres">
      <dgm:prSet presAssocID="{2B222B60-5A26-4545-A63C-32A49D6C6794}" presName="sibTrans" presStyleCnt="0"/>
      <dgm:spPr/>
    </dgm:pt>
    <dgm:pt modelId="{F6D9AB3C-915B-49C2-976F-C2CCFE60453D}" type="pres">
      <dgm:prSet presAssocID="{0F8F9FC3-C4AD-E445-AC3D-329A236AE7EB}" presName="compNode" presStyleCnt="0"/>
      <dgm:spPr/>
    </dgm:pt>
    <dgm:pt modelId="{1D6B47B5-CB7B-44B1-8127-DAA54BF8DD34}" type="pres">
      <dgm:prSet presAssocID="{0F8F9FC3-C4AD-E445-AC3D-329A236AE7EB}" presName="bgRect" presStyleLbl="bgShp" presStyleIdx="3" presStyleCnt="4"/>
      <dgm:spPr/>
    </dgm:pt>
    <dgm:pt modelId="{479F58AA-E3AF-480C-B9BC-63D0C5C845D0}" type="pres">
      <dgm:prSet presAssocID="{0F8F9FC3-C4AD-E445-AC3D-329A236AE7E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iosk"/>
        </a:ext>
      </dgm:extLst>
    </dgm:pt>
    <dgm:pt modelId="{8D101D17-5373-4C91-8B69-0D9C1744FC1D}" type="pres">
      <dgm:prSet presAssocID="{0F8F9FC3-C4AD-E445-AC3D-329A236AE7EB}" presName="spaceRect" presStyleCnt="0"/>
      <dgm:spPr/>
    </dgm:pt>
    <dgm:pt modelId="{78D030BC-C4A4-44A4-973A-F7F219766553}" type="pres">
      <dgm:prSet presAssocID="{0F8F9FC3-C4AD-E445-AC3D-329A236AE7EB}" presName="parTx" presStyleLbl="revTx" presStyleIdx="3" presStyleCnt="4">
        <dgm:presLayoutVars>
          <dgm:chMax val="0"/>
          <dgm:chPref val="0"/>
        </dgm:presLayoutVars>
      </dgm:prSet>
      <dgm:spPr/>
    </dgm:pt>
  </dgm:ptLst>
  <dgm:cxnLst>
    <dgm:cxn modelId="{87DF9309-F414-A048-A28D-D1318F4D0421}" srcId="{93F4DED0-B7B8-44F7-8C16-8568D065B7AD}" destId="{7B9CC4FB-A8CA-884F-A2F0-0E33EB3AAA4E}" srcOrd="1" destOrd="0" parTransId="{67ADFC9C-D4D9-DD48-80CB-603AFC95034B}" sibTransId="{458E5131-28EC-4C47-88BE-4F8074DBABFF}"/>
    <dgm:cxn modelId="{03386E20-CA51-6D48-8804-02A163A43A7F}" srcId="{93F4DED0-B7B8-44F7-8C16-8568D065B7AD}" destId="{0B0977E1-D209-0C45-A6DF-7A2360320033}" srcOrd="0" destOrd="0" parTransId="{22EBCAF4-9ACB-2F4F-8B66-8313CCB939F6}" sibTransId="{0785BF0E-79A2-E04B-BF7D-31D0384A36AB}"/>
    <dgm:cxn modelId="{3E7FD523-8432-D24C-8EA6-366A808B44DD}" srcId="{93F4DED0-B7B8-44F7-8C16-8568D065B7AD}" destId="{0F8F9FC3-C4AD-E445-AC3D-329A236AE7EB}" srcOrd="3" destOrd="0" parTransId="{AEA02CC2-3DB4-5840-AC11-5C58CB5AFAFE}" sibTransId="{7C49DBF0-70A3-6B45-80D0-368B4BDD202E}"/>
    <dgm:cxn modelId="{E0A1122B-4F3A-8743-8B45-EBEC9E25CAAA}" type="presOf" srcId="{1341705F-0BEC-D242-A14A-E896786B4D1B}" destId="{406A69E7-9661-4E6B-8ADC-9091B6B92D86}" srcOrd="0" destOrd="0" presId="urn:microsoft.com/office/officeart/2018/2/layout/IconVerticalSolidList"/>
    <dgm:cxn modelId="{4F2F6131-AEF2-6942-B30D-0D30BA71447F}" type="presOf" srcId="{0F8F9FC3-C4AD-E445-AC3D-329A236AE7EB}" destId="{78D030BC-C4A4-44A4-973A-F7F219766553}" srcOrd="0" destOrd="0" presId="urn:microsoft.com/office/officeart/2018/2/layout/IconVerticalSolidList"/>
    <dgm:cxn modelId="{DDA97460-6BD5-6A4D-8884-04AD8000EFED}" type="presOf" srcId="{7B9CC4FB-A8CA-884F-A2F0-0E33EB3AAA4E}" destId="{78FFAA4D-E7DC-4911-826F-34BA870F901C}" srcOrd="0" destOrd="0" presId="urn:microsoft.com/office/officeart/2018/2/layout/IconVerticalSolidList"/>
    <dgm:cxn modelId="{BD64F2B0-98DF-874C-9841-402DF719FA54}" srcId="{93F4DED0-B7B8-44F7-8C16-8568D065B7AD}" destId="{1341705F-0BEC-D242-A14A-E896786B4D1B}" srcOrd="2" destOrd="0" parTransId="{BB0BD202-70D5-8F45-9BD7-E9C478714382}" sibTransId="{2B222B60-5A26-4545-A63C-32A49D6C6794}"/>
    <dgm:cxn modelId="{9C5659B7-4EC1-B646-A921-37D215640230}" type="presOf" srcId="{0B0977E1-D209-0C45-A6DF-7A2360320033}" destId="{1B01DEC8-2C7A-4637-AE57-216508F161EE}" srcOrd="0" destOrd="0" presId="urn:microsoft.com/office/officeart/2018/2/layout/IconVerticalSolidList"/>
    <dgm:cxn modelId="{BA6862E9-82FE-FD43-AC1F-BCA10D21B496}" type="presOf" srcId="{93F4DED0-B7B8-44F7-8C16-8568D065B7AD}" destId="{F01FB752-EFCB-4F81-8FD2-D1C8AD3D85D5}" srcOrd="0" destOrd="0" presId="urn:microsoft.com/office/officeart/2018/2/layout/IconVerticalSolidList"/>
    <dgm:cxn modelId="{446AE446-6723-1B49-8D0A-F4462F1B3013}" type="presParOf" srcId="{F01FB752-EFCB-4F81-8FD2-D1C8AD3D85D5}" destId="{AF18C299-A385-4DDE-9F4D-C5994BDEE2A2}" srcOrd="0" destOrd="0" presId="urn:microsoft.com/office/officeart/2018/2/layout/IconVerticalSolidList"/>
    <dgm:cxn modelId="{E2A50F89-6D1E-E84D-B532-8F85C08F79E9}" type="presParOf" srcId="{AF18C299-A385-4DDE-9F4D-C5994BDEE2A2}" destId="{40DDEF76-69A3-4209-85D2-D0FF3E90466F}" srcOrd="0" destOrd="0" presId="urn:microsoft.com/office/officeart/2018/2/layout/IconVerticalSolidList"/>
    <dgm:cxn modelId="{3214518B-A3AF-8742-800B-1D88AD063029}" type="presParOf" srcId="{AF18C299-A385-4DDE-9F4D-C5994BDEE2A2}" destId="{E5B6731C-5459-42CD-8E2C-40581B1BC912}" srcOrd="1" destOrd="0" presId="urn:microsoft.com/office/officeart/2018/2/layout/IconVerticalSolidList"/>
    <dgm:cxn modelId="{05091668-7C85-6C4F-9330-9E88377A399E}" type="presParOf" srcId="{AF18C299-A385-4DDE-9F4D-C5994BDEE2A2}" destId="{BDC71E43-87C1-408C-8DB6-192AB2B4E8CC}" srcOrd="2" destOrd="0" presId="urn:microsoft.com/office/officeart/2018/2/layout/IconVerticalSolidList"/>
    <dgm:cxn modelId="{6FA829B1-B044-8C48-A1EC-5F0E21CE715D}" type="presParOf" srcId="{AF18C299-A385-4DDE-9F4D-C5994BDEE2A2}" destId="{1B01DEC8-2C7A-4637-AE57-216508F161EE}" srcOrd="3" destOrd="0" presId="urn:microsoft.com/office/officeart/2018/2/layout/IconVerticalSolidList"/>
    <dgm:cxn modelId="{14BAA299-BA24-A94E-AC12-33E09879672F}" type="presParOf" srcId="{F01FB752-EFCB-4F81-8FD2-D1C8AD3D85D5}" destId="{74CD3B95-FD34-47BF-8DC4-B0B9794A9ECC}" srcOrd="1" destOrd="0" presId="urn:microsoft.com/office/officeart/2018/2/layout/IconVerticalSolidList"/>
    <dgm:cxn modelId="{7B2E586B-DBA4-F042-972E-179F8CA061D6}" type="presParOf" srcId="{F01FB752-EFCB-4F81-8FD2-D1C8AD3D85D5}" destId="{481BE5FA-4DBD-4663-BAB1-211ADA141252}" srcOrd="2" destOrd="0" presId="urn:microsoft.com/office/officeart/2018/2/layout/IconVerticalSolidList"/>
    <dgm:cxn modelId="{8355F242-D992-C045-BDA6-58834971F327}" type="presParOf" srcId="{481BE5FA-4DBD-4663-BAB1-211ADA141252}" destId="{F1C34692-5CCD-4318-895D-0A553E488C70}" srcOrd="0" destOrd="0" presId="urn:microsoft.com/office/officeart/2018/2/layout/IconVerticalSolidList"/>
    <dgm:cxn modelId="{576F5DF8-C6C4-4A48-A326-18084257C51E}" type="presParOf" srcId="{481BE5FA-4DBD-4663-BAB1-211ADA141252}" destId="{7038664F-6DF0-44AB-9316-037F522BD3D1}" srcOrd="1" destOrd="0" presId="urn:microsoft.com/office/officeart/2018/2/layout/IconVerticalSolidList"/>
    <dgm:cxn modelId="{B6B23DB0-9524-6A40-80F8-84BB800840BD}" type="presParOf" srcId="{481BE5FA-4DBD-4663-BAB1-211ADA141252}" destId="{5BD3F22D-CD5C-4398-BB5A-4182C981A4E0}" srcOrd="2" destOrd="0" presId="urn:microsoft.com/office/officeart/2018/2/layout/IconVerticalSolidList"/>
    <dgm:cxn modelId="{86996910-1035-3B41-B9DE-646E6B9F6B4A}" type="presParOf" srcId="{481BE5FA-4DBD-4663-BAB1-211ADA141252}" destId="{78FFAA4D-E7DC-4911-826F-34BA870F901C}" srcOrd="3" destOrd="0" presId="urn:microsoft.com/office/officeart/2018/2/layout/IconVerticalSolidList"/>
    <dgm:cxn modelId="{0DC4D87C-9DA4-1343-B9DD-1825FD9E36FF}" type="presParOf" srcId="{F01FB752-EFCB-4F81-8FD2-D1C8AD3D85D5}" destId="{B031A69E-9889-41FB-8F5D-8A12CCF5B5BD}" srcOrd="3" destOrd="0" presId="urn:microsoft.com/office/officeart/2018/2/layout/IconVerticalSolidList"/>
    <dgm:cxn modelId="{625F54B2-9C24-6B4D-B6B5-5525BDA4EE0C}" type="presParOf" srcId="{F01FB752-EFCB-4F81-8FD2-D1C8AD3D85D5}" destId="{9D2EDF34-6127-4AD6-BDE2-33FA96C6BF9C}" srcOrd="4" destOrd="0" presId="urn:microsoft.com/office/officeart/2018/2/layout/IconVerticalSolidList"/>
    <dgm:cxn modelId="{114DC20B-272E-1242-8BC4-7FCAC13A7004}" type="presParOf" srcId="{9D2EDF34-6127-4AD6-BDE2-33FA96C6BF9C}" destId="{08A3C4CF-C939-4746-B764-54DC7531D7DC}" srcOrd="0" destOrd="0" presId="urn:microsoft.com/office/officeart/2018/2/layout/IconVerticalSolidList"/>
    <dgm:cxn modelId="{A51A72C8-F24B-0F4B-8CBA-364F46E0E41E}" type="presParOf" srcId="{9D2EDF34-6127-4AD6-BDE2-33FA96C6BF9C}" destId="{916DA95E-3B11-4F3B-93E4-3A9A0E69172E}" srcOrd="1" destOrd="0" presId="urn:microsoft.com/office/officeart/2018/2/layout/IconVerticalSolidList"/>
    <dgm:cxn modelId="{0852C3F8-25B3-3A45-8B4F-245C52C96DFC}" type="presParOf" srcId="{9D2EDF34-6127-4AD6-BDE2-33FA96C6BF9C}" destId="{7391ECC6-5E96-4B3A-A670-4148629163DF}" srcOrd="2" destOrd="0" presId="urn:microsoft.com/office/officeart/2018/2/layout/IconVerticalSolidList"/>
    <dgm:cxn modelId="{03DB9B60-5273-3B4D-9B38-45827006FD64}" type="presParOf" srcId="{9D2EDF34-6127-4AD6-BDE2-33FA96C6BF9C}" destId="{406A69E7-9661-4E6B-8ADC-9091B6B92D86}" srcOrd="3" destOrd="0" presId="urn:microsoft.com/office/officeart/2018/2/layout/IconVerticalSolidList"/>
    <dgm:cxn modelId="{02B2263A-366D-7C44-97E2-10F750BA8130}" type="presParOf" srcId="{F01FB752-EFCB-4F81-8FD2-D1C8AD3D85D5}" destId="{80A1F9F5-8613-406E-A6CB-22123B4A473F}" srcOrd="5" destOrd="0" presId="urn:microsoft.com/office/officeart/2018/2/layout/IconVerticalSolidList"/>
    <dgm:cxn modelId="{A4D123AA-0B87-904D-B9E2-88C921C39D2B}" type="presParOf" srcId="{F01FB752-EFCB-4F81-8FD2-D1C8AD3D85D5}" destId="{F6D9AB3C-915B-49C2-976F-C2CCFE60453D}" srcOrd="6" destOrd="0" presId="urn:microsoft.com/office/officeart/2018/2/layout/IconVerticalSolidList"/>
    <dgm:cxn modelId="{7A3E8D01-CE30-6A42-B9E1-BFE8A9ECD9E7}" type="presParOf" srcId="{F6D9AB3C-915B-49C2-976F-C2CCFE60453D}" destId="{1D6B47B5-CB7B-44B1-8127-DAA54BF8DD34}" srcOrd="0" destOrd="0" presId="urn:microsoft.com/office/officeart/2018/2/layout/IconVerticalSolidList"/>
    <dgm:cxn modelId="{6B82E6BA-4425-FE41-B154-82E1791FD107}" type="presParOf" srcId="{F6D9AB3C-915B-49C2-976F-C2CCFE60453D}" destId="{479F58AA-E3AF-480C-B9BC-63D0C5C845D0}" srcOrd="1" destOrd="0" presId="urn:microsoft.com/office/officeart/2018/2/layout/IconVerticalSolidList"/>
    <dgm:cxn modelId="{07A4475C-BC1F-1946-BC42-2A3CF52D5A99}" type="presParOf" srcId="{F6D9AB3C-915B-49C2-976F-C2CCFE60453D}" destId="{8D101D17-5373-4C91-8B69-0D9C1744FC1D}" srcOrd="2" destOrd="0" presId="urn:microsoft.com/office/officeart/2018/2/layout/IconVerticalSolidList"/>
    <dgm:cxn modelId="{C1408612-29DC-0041-947A-4CAF2C125963}" type="presParOf" srcId="{F6D9AB3C-915B-49C2-976F-C2CCFE60453D}" destId="{78D030BC-C4A4-44A4-973A-F7F21976655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DEF76-69A3-4209-85D2-D0FF3E90466F}">
      <dsp:nvSpPr>
        <dsp:cNvPr id="0" name=""/>
        <dsp:cNvSpPr/>
      </dsp:nvSpPr>
      <dsp:spPr>
        <a:xfrm>
          <a:off x="0" y="43411"/>
          <a:ext cx="10515600" cy="8320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B6731C-5459-42CD-8E2C-40581B1BC912}">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01DEC8-2C7A-4637-AE57-216508F161EE}">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i="1" u="none" kern="1200"/>
            <a:t>Kirkalocka Gold SPV Pty Ltd (Receivers and Managers Appointed) v Zenith Pacific (KLK) Pty Ltd </a:t>
          </a:r>
          <a:r>
            <a:rPr lang="en-GB" sz="2200" i="0" u="none" kern="1200"/>
            <a:t>[2024] FCA 428</a:t>
          </a:r>
        </a:p>
      </dsp:txBody>
      <dsp:txXfrm>
        <a:off x="1057183" y="1805"/>
        <a:ext cx="9458416" cy="915310"/>
      </dsp:txXfrm>
    </dsp:sp>
    <dsp:sp modelId="{F1C34692-5CCD-4318-895D-0A553E488C70}">
      <dsp:nvSpPr>
        <dsp:cNvPr id="0" name=""/>
        <dsp:cNvSpPr/>
      </dsp:nvSpPr>
      <dsp:spPr>
        <a:xfrm>
          <a:off x="0" y="1145944"/>
          <a:ext cx="105156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38664F-6DF0-44AB-9316-037F522BD3D1}">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FFAA4D-E7DC-4911-826F-34BA870F901C}">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AU" sz="2200" b="0" i="1" kern="1200"/>
            <a:t>Re Qenos Pty Ltd (administrators appointed) </a:t>
          </a:r>
          <a:r>
            <a:rPr lang="en-AU" sz="2200" b="0" i="0" kern="1200"/>
            <a:t>[2024] NSWSC 483</a:t>
          </a:r>
          <a:endParaRPr lang="en-AU" sz="2200" b="0" kern="1200"/>
        </a:p>
      </dsp:txBody>
      <dsp:txXfrm>
        <a:off x="1057183" y="1145944"/>
        <a:ext cx="9458416" cy="915310"/>
      </dsp:txXfrm>
    </dsp:sp>
    <dsp:sp modelId="{08A3C4CF-C939-4746-B764-54DC7531D7DC}">
      <dsp:nvSpPr>
        <dsp:cNvPr id="0" name=""/>
        <dsp:cNvSpPr/>
      </dsp:nvSpPr>
      <dsp:spPr>
        <a:xfrm>
          <a:off x="0" y="2290082"/>
          <a:ext cx="105156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6DA95E-3B11-4F3B-93E4-3A9A0E69172E}">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6A69E7-9661-4E6B-8ADC-9091B6B92D86}">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i="1" kern="1200"/>
            <a:t>Forge Group Power Pty Limited (in liquidation) (receivers and managers appointed) v General Electric International Inc </a:t>
          </a:r>
          <a:r>
            <a:rPr lang="en-GB" sz="2200" kern="1200"/>
            <a:t>[2016] NSWSC 52</a:t>
          </a:r>
        </a:p>
      </dsp:txBody>
      <dsp:txXfrm>
        <a:off x="1057183" y="2290082"/>
        <a:ext cx="9458416" cy="915310"/>
      </dsp:txXfrm>
    </dsp:sp>
    <dsp:sp modelId="{1D6B47B5-CB7B-44B1-8127-DAA54BF8DD34}">
      <dsp:nvSpPr>
        <dsp:cNvPr id="0" name=""/>
        <dsp:cNvSpPr/>
      </dsp:nvSpPr>
      <dsp:spPr>
        <a:xfrm>
          <a:off x="0" y="3434221"/>
          <a:ext cx="105156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9F58AA-E3AF-480C-B9BC-63D0C5C845D0}">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D030BC-C4A4-44A4-973A-F7F219766553}">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AU" sz="2200" i="1" kern="1200"/>
            <a:t>Bluewaters Power 1 Pty Ltd v The Griffin Coal Mining Company Pty Ltd </a:t>
          </a:r>
          <a:r>
            <a:rPr lang="en-AU" sz="2200" i="0" kern="1200"/>
            <a:t>[2019] WASC 438</a:t>
          </a:r>
        </a:p>
      </dsp:txBody>
      <dsp:txXfrm>
        <a:off x="1057183" y="3434221"/>
        <a:ext cx="9458416"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8EC4D-403D-4FB8-8D8B-224512668467}" type="datetimeFigureOut">
              <a:rPr lang="en-AU" smtClean="0"/>
              <a:t>10/10/2024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40BED-F2CE-497F-9813-C67934DD5C05}" type="slidenum">
              <a:rPr lang="en-AU" smtClean="0"/>
              <a:t>‹#›</a:t>
            </a:fld>
            <a:endParaRPr lang="en-AU"/>
          </a:p>
        </p:txBody>
      </p:sp>
    </p:spTree>
    <p:extLst>
      <p:ext uri="{BB962C8B-B14F-4D97-AF65-F5344CB8AC3E}">
        <p14:creationId xmlns:p14="http://schemas.microsoft.com/office/powerpoint/2010/main" val="359174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B40BED-F2CE-497F-9813-C67934DD5C05}" type="slidenum">
              <a:rPr lang="en-AU" smtClean="0"/>
              <a:t>3</a:t>
            </a:fld>
            <a:endParaRPr lang="en-AU"/>
          </a:p>
        </p:txBody>
      </p:sp>
    </p:spTree>
    <p:extLst>
      <p:ext uri="{BB962C8B-B14F-4D97-AF65-F5344CB8AC3E}">
        <p14:creationId xmlns:p14="http://schemas.microsoft.com/office/powerpoint/2010/main" val="3248629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AU" sz="1800" dirty="0">
                <a:effectLst/>
                <a:latin typeface="Calibri" panose="020F0502020204030204" pitchFamily="34" charset="0"/>
                <a:ea typeface="Calibri" panose="020F0502020204030204" pitchFamily="34" charset="0"/>
                <a:cs typeface="Times New Roman" panose="02020603050405020304" pitchFamily="18" charset="0"/>
              </a:rPr>
              <a:t>What is a security interest?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AU" sz="1800" dirty="0">
                <a:effectLst/>
                <a:latin typeface="Calibri" panose="020F0502020204030204" pitchFamily="34" charset="0"/>
                <a:ea typeface="Calibri" panose="020F0502020204030204" pitchFamily="34" charset="0"/>
                <a:cs typeface="Times New Roman" panose="02020603050405020304" pitchFamily="18" charset="0"/>
              </a:rPr>
              <a:t>A security interest </a:t>
            </a:r>
            <a:r>
              <a:rPr lang="en-GB" sz="1800" dirty="0">
                <a:effectLst/>
                <a:latin typeface="Calibri" panose="020F0502020204030204" pitchFamily="34" charset="0"/>
                <a:ea typeface="Calibri" panose="020F0502020204030204" pitchFamily="34" charset="0"/>
                <a:cs typeface="Times New Roman" panose="02020603050405020304" pitchFamily="18" charset="0"/>
              </a:rPr>
              <a:t>secures payment of a debt or other obligation regardless of the form of the transaction.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AU" sz="1800" dirty="0">
                <a:effectLst/>
                <a:latin typeface="Calibri" panose="020F0502020204030204" pitchFamily="34" charset="0"/>
                <a:ea typeface="Calibri" panose="020F0502020204030204" pitchFamily="34" charset="0"/>
                <a:cs typeface="Times New Roman" panose="02020603050405020304" pitchFamily="18" charset="0"/>
              </a:rPr>
              <a:t>The definition for a security interest is set out at s12.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covers a range of transactions some of which would historically have been covered by a clear and intentional security, like a charge or a chattel mortgage, and also other securities which perhaps weren’t considered to be a formal security. Some examples are:</a:t>
            </a:r>
          </a:p>
          <a:p>
            <a:pPr marL="914400" marR="0" lvl="2"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Retention of title clauses in sale agreements whereby a purchaser has possession of personal property, but does not acquire title from the vendor until the full purchase price is paid.</a:t>
            </a: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Financing leases where personal property is leased for payments that cover the cost of the personal property and the lessee has the ability to acquire title to the personal property.</a:t>
            </a: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Consignment agreements. </a:t>
            </a:r>
          </a:p>
          <a:p>
            <a:pPr marL="857250" marR="0" lvl="1"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1314450" marR="0" lvl="2" indent="-400050" algn="l" defTabSz="914400" rtl="0" eaLnBrk="1" fontAlgn="auto" latinLnBrk="0" hangingPunct="1">
              <a:lnSpc>
                <a:spcPct val="100000"/>
              </a:lnSpc>
              <a:spcBef>
                <a:spcPts val="0"/>
              </a:spcBef>
              <a:spcAft>
                <a:spcPts val="0"/>
              </a:spcAft>
              <a:buClrTx/>
              <a:buSzTx/>
              <a:buFont typeface="Wingdings" panose="05000000000000000000" pitchFamily="2" charset="2"/>
              <a:buAutoNum type="romanLcPeriod"/>
              <a:tabLst/>
              <a:defRPr/>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AU" sz="1800" dirty="0">
                <a:effectLst/>
                <a:latin typeface="Calibri" panose="020F0502020204030204" pitchFamily="34" charset="0"/>
                <a:ea typeface="Calibri" panose="020F0502020204030204" pitchFamily="34" charset="0"/>
                <a:cs typeface="Times New Roman" panose="02020603050405020304" pitchFamily="18" charset="0"/>
              </a:rPr>
              <a:t>Wh</a:t>
            </a:r>
            <a:r>
              <a:rPr lang="en-AU" sz="1800" dirty="0">
                <a:effectLst/>
                <a:latin typeface="Calibri" panose="020F0502020204030204" pitchFamily="34" charset="0"/>
                <a:ea typeface="Calibri" panose="020F0502020204030204" pitchFamily="34" charset="0"/>
                <a:cs typeface="Times" panose="02020603050405020304" pitchFamily="18" charset="0"/>
              </a:rPr>
              <a:t>ether a specific debt is secured can be opaque.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endParaRPr lang="en-US" sz="1800" dirty="0">
              <a:effectLst/>
              <a:latin typeface="Calibri" panose="020F0502020204030204" pitchFamily="34" charset="0"/>
              <a:ea typeface="Calibri" panose="020F0502020204030204" pitchFamily="34" charset="0"/>
              <a:cs typeface="Times" panose="02020603050405020304" pitchFamily="18"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r>
              <a:rPr lang="en-US" sz="1800" dirty="0">
                <a:effectLst/>
                <a:latin typeface="Calibri" panose="020F0502020204030204" pitchFamily="34" charset="0"/>
                <a:ea typeface="Calibri" panose="020F0502020204030204" pitchFamily="34" charset="0"/>
                <a:cs typeface="Times" panose="02020603050405020304" pitchFamily="18" charset="0"/>
              </a:rPr>
              <a:t>The Corporations Act does not define “unsecured debt” however other terms are, such as “secured creditor”, “security interest” and so forth, at sections 51 to 51F.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AU" sz="1800" dirty="0">
              <a:effectLst/>
              <a:latin typeface="Calibri" panose="020F0502020204030204" pitchFamily="34" charset="0"/>
              <a:ea typeface="Calibri" panose="020F0502020204030204" pitchFamily="34" charset="0"/>
              <a:cs typeface="Times"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AU" sz="1800" dirty="0">
                <a:effectLst/>
                <a:latin typeface="Calibri" panose="020F0502020204030204" pitchFamily="34" charset="0"/>
                <a:ea typeface="Calibri" panose="020F0502020204030204" pitchFamily="34" charset="0"/>
              </a:rPr>
              <a:t>All that is required, is: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endParaRPr lang="en-AU" sz="1800" dirty="0">
              <a:effectLst/>
              <a:latin typeface="Calibri" panose="020F0502020204030204" pitchFamily="34" charset="0"/>
              <a:ea typeface="Calibri" panose="020F0502020204030204" pitchFamily="34" charset="0"/>
              <a:cs typeface="Times" panose="02020603050405020304" pitchFamily="18"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r>
              <a:rPr lang="en-AU" sz="1800" dirty="0">
                <a:effectLst/>
                <a:latin typeface="Calibri" panose="020F0502020204030204" pitchFamily="34" charset="0"/>
                <a:ea typeface="Calibri" panose="020F0502020204030204" pitchFamily="34" charset="0"/>
              </a:rPr>
              <a:t>A transaction – some consensual arrangement;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endParaRPr lang="en-AU" sz="1800" dirty="0">
              <a:effectLst/>
              <a:latin typeface="Calibri" panose="020F0502020204030204" pitchFamily="34" charset="0"/>
              <a:ea typeface="Calibri" panose="020F050202020403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r>
              <a:rPr lang="en-AU" sz="1800" dirty="0">
                <a:effectLst/>
                <a:latin typeface="Calibri" panose="020F0502020204030204" pitchFamily="34" charset="0"/>
                <a:ea typeface="Calibri" panose="020F0502020204030204" pitchFamily="34" charset="0"/>
              </a:rPr>
              <a:t>Which gives rise to an interest in personal property; and</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endParaRPr lang="en-AU" sz="1800" dirty="0">
              <a:effectLst/>
              <a:latin typeface="Calibri" panose="020F0502020204030204" pitchFamily="34" charset="0"/>
              <a:ea typeface="Calibri" panose="020F050202020403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lphaLcPeriod"/>
              <a:tabLst/>
              <a:defRPr/>
            </a:pPr>
            <a:r>
              <a:rPr lang="en-AU" sz="1800" dirty="0">
                <a:effectLst/>
                <a:latin typeface="Calibri" panose="020F0502020204030204" pitchFamily="34" charset="0"/>
                <a:ea typeface="Calibri" panose="020F0502020204030204" pitchFamily="34" charset="0"/>
              </a:rPr>
              <a:t>Which secures payment or performance of some other obligation.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AU"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AU" sz="1200" dirty="0">
              <a:effectLst/>
              <a:latin typeface="Calibri" panose="020F0502020204030204" pitchFamily="34" charset="0"/>
              <a:ea typeface="Calibri" panose="020F0502020204030204" pitchFamily="34" charset="0"/>
            </a:endParaRPr>
          </a:p>
          <a:p>
            <a:pPr marL="171450" indent="-171450">
              <a:buFont typeface="Wingdings" panose="05000000000000000000" pitchFamily="2" charset="2"/>
              <a:buChar char="Ø"/>
            </a:pPr>
            <a:endParaRPr lang="en-AU" sz="1200" b="0" i="0" kern="1200" dirty="0">
              <a:solidFill>
                <a:schemeClr val="tx1"/>
              </a:solidFill>
              <a:effectLst/>
              <a:latin typeface="+mn-lt"/>
              <a:ea typeface="+mn-ea"/>
              <a:cs typeface="+mn-cs"/>
            </a:endParaRP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C8B40BED-F2CE-497F-9813-C67934DD5C05}" type="slidenum">
              <a:rPr lang="en-AU" smtClean="0"/>
              <a:t>8</a:t>
            </a:fld>
            <a:endParaRPr lang="en-AU"/>
          </a:p>
        </p:txBody>
      </p:sp>
    </p:spTree>
    <p:extLst>
      <p:ext uri="{BB962C8B-B14F-4D97-AF65-F5344CB8AC3E}">
        <p14:creationId xmlns:p14="http://schemas.microsoft.com/office/powerpoint/2010/main" val="1139643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i="1" dirty="0" err="1">
                <a:effectLst/>
                <a:latin typeface="Calibri" panose="020F0502020204030204" pitchFamily="34" charset="0"/>
                <a:ea typeface="Calibri" panose="020F0502020204030204" pitchFamily="34" charset="0"/>
              </a:rPr>
              <a:t>Bluewaters</a:t>
            </a:r>
            <a:r>
              <a:rPr lang="en-AU" sz="1800" i="1" dirty="0">
                <a:effectLst/>
                <a:latin typeface="Calibri" panose="020F0502020204030204" pitchFamily="34" charset="0"/>
                <a:ea typeface="Calibri" panose="020F0502020204030204" pitchFamily="34" charset="0"/>
              </a:rPr>
              <a:t> Power 1 Pty Ltd v The Griffin Coal Mining Company Pty Ltd </a:t>
            </a:r>
            <a:endParaRPr lang="en-AU" sz="1800" dirty="0">
              <a:effectLst/>
              <a:latin typeface="Calibri" panose="020F0502020204030204" pitchFamily="34" charset="0"/>
              <a:ea typeface="Calibri" panose="020F0502020204030204" pitchFamily="34" charset="0"/>
            </a:endParaRPr>
          </a:p>
          <a:p>
            <a:r>
              <a:rPr lang="en-AU" sz="1800" dirty="0">
                <a:effectLst/>
                <a:latin typeface="Calibri" panose="020F0502020204030204" pitchFamily="34" charset="0"/>
                <a:ea typeface="Calibri" panose="020F0502020204030204" pitchFamily="34" charset="0"/>
              </a:rPr>
              <a:t>[2019] WASC 438</a:t>
            </a:r>
            <a:r>
              <a:rPr lang="en-AU" sz="1800" i="1" dirty="0">
                <a:effectLst/>
                <a:latin typeface="Calibri" panose="020F0502020204030204" pitchFamily="34" charset="0"/>
                <a:ea typeface="Calibri" panose="020F0502020204030204" pitchFamily="34" charset="0"/>
              </a:rPr>
              <a:t> </a:t>
            </a:r>
            <a:r>
              <a:rPr lang="en-AU" sz="1800" dirty="0">
                <a:effectLst/>
                <a:latin typeface="Calibri" panose="020F0502020204030204" pitchFamily="34" charset="0"/>
                <a:ea typeface="Calibri" panose="020F0502020204030204" pitchFamily="34" charset="0"/>
              </a:rPr>
              <a:t>(</a:t>
            </a:r>
            <a:r>
              <a:rPr lang="en-AU" sz="1800" b="1" dirty="0" err="1">
                <a:effectLst/>
                <a:latin typeface="Calibri" panose="020F0502020204030204" pitchFamily="34" charset="0"/>
                <a:ea typeface="Calibri" panose="020F0502020204030204" pitchFamily="34" charset="0"/>
              </a:rPr>
              <a:t>Bluewaters</a:t>
            </a:r>
            <a:r>
              <a:rPr lang="en-AU" sz="1800" dirty="0">
                <a:effectLst/>
                <a:latin typeface="Calibri" panose="020F0502020204030204" pitchFamily="34" charset="0"/>
                <a:ea typeface="Calibri" panose="020F050202020403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AU" sz="1800" dirty="0">
                <a:effectLst/>
                <a:latin typeface="Calibri" panose="020F0502020204030204" pitchFamily="34" charset="0"/>
                <a:ea typeface="Calibri" panose="020F0502020204030204" pitchFamily="34" charset="0"/>
              </a:rPr>
              <a:t>“Demonstrating how wide a security interest can be:  the case of step in rights”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AU" sz="1800" dirty="0">
              <a:effectLst/>
              <a:latin typeface="Calibri" panose="020F0502020204030204" pitchFamily="34" charset="0"/>
              <a:ea typeface="Calibri" panose="020F0502020204030204" pitchFamily="34"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This case is an interesting demonstration of the wide meaning of “security interest”.</a:t>
            </a:r>
            <a:endParaRPr lang="en-AU" sz="1200" dirty="0">
              <a:effectLst/>
              <a:latin typeface="Times New Roman" panose="02020603050405020304" pitchFamily="18" charset="0"/>
              <a:ea typeface="Times New Roman" panose="02020603050405020304" pitchFamily="18" charset="0"/>
            </a:endParaRPr>
          </a:p>
          <a:p>
            <a:pPr marL="228600">
              <a:lnSpc>
                <a:spcPct val="115000"/>
              </a:lnSpc>
            </a:pPr>
            <a:r>
              <a:rPr lang="en-AU" sz="1200" i="1"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The plaintiff companies (</a:t>
            </a:r>
            <a:r>
              <a:rPr lang="en-AU" sz="1200" b="1" dirty="0" err="1">
                <a:solidFill>
                  <a:srgbClr val="454545"/>
                </a:solidFill>
                <a:effectLst/>
                <a:latin typeface="Times New Roman" panose="02020603050405020304" pitchFamily="18" charset="0"/>
                <a:ea typeface="Times New Roman" panose="02020603050405020304" pitchFamily="18" charset="0"/>
              </a:rPr>
              <a:t>Bluewaters</a:t>
            </a:r>
            <a:r>
              <a:rPr lang="en-AU" sz="1200" b="1" dirty="0">
                <a:solidFill>
                  <a:srgbClr val="454545"/>
                </a:solidFill>
                <a:effectLst/>
                <a:latin typeface="Times New Roman" panose="02020603050405020304" pitchFamily="18" charset="0"/>
                <a:ea typeface="Times New Roman" panose="02020603050405020304" pitchFamily="18" charset="0"/>
              </a:rPr>
              <a:t> Power</a:t>
            </a:r>
            <a:r>
              <a:rPr lang="en-AU" sz="1200" dirty="0">
                <a:solidFill>
                  <a:srgbClr val="454545"/>
                </a:solidFill>
                <a:effectLst/>
                <a:latin typeface="Times New Roman" panose="02020603050405020304" pitchFamily="18" charset="0"/>
                <a:ea typeface="Times New Roman" panose="02020603050405020304" pitchFamily="18" charset="0"/>
              </a:rPr>
              <a:t>) operate a coal fired power station in Collie, WA.  The coal to feed the station is sourced from an adjacent coal mine, operated by the defendant (</a:t>
            </a:r>
            <a:r>
              <a:rPr lang="en-AU" sz="1200" b="1" dirty="0">
                <a:solidFill>
                  <a:srgbClr val="454545"/>
                </a:solidFill>
                <a:effectLst/>
                <a:latin typeface="Times New Roman" panose="02020603050405020304" pitchFamily="18" charset="0"/>
                <a:ea typeface="Times New Roman" panose="02020603050405020304" pitchFamily="18" charset="0"/>
              </a:rPr>
              <a:t>Griffin Coal</a:t>
            </a:r>
            <a:r>
              <a:rPr lang="en-AU" sz="1200" dirty="0">
                <a:solidFill>
                  <a:srgbClr val="454545"/>
                </a:solidFill>
                <a:effectLst/>
                <a:latin typeface="Times New Roman" panose="02020603050405020304" pitchFamily="18" charset="0"/>
                <a:ea typeface="Times New Roman" panose="02020603050405020304" pitchFamily="18" charset="0"/>
              </a:rPr>
              <a:t>).</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In the past,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had been a wholly owned subsidiary of Griffin Coal.  It ceased to be shortly after Griffin Coal went into administration in 2010.  As a consequence, the coal supply agreements between Griffin Coal and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were amended to introduce “step in rights” in favour of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In substance, these rights entitle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to take over the operation of the coal mine should the supply of coal be adversely affected in certain defined circumstances.  On the occurrence of a “step in event”,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can elect to enter the coal mine and take possession of all of its plant, material, equipment, documents and other information as it reasonably considers necessary to operate, maintain and manage the coal mine until the step in event is remedied.</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At the time of the creation of the step in rights,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omitted to make any registration on the PPSR in respect of the coal supply agreements.  The director of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gave evidence that the companies had not understood that there was any requirement to register and had not been so advised by their transaction lawyers.</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The proceeding was an application by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to extend the time for registration of the coal supply agreements pursuant to section 588FM.</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The Court found that the step in rights under the coal supply agreements gave rise to a security interest under the PPSA (see paragraphs 21 to 30).  The basis of the decision was that the step in rights enable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to take possession of personal property (amongst other things) for the purposes of securing performance by Griffin Coal of their obligations to supply coal under the coal supply agreements.  Accordingly, the  step in rights are an:</a:t>
            </a:r>
            <a:endParaRPr lang="en-AU" sz="1200" dirty="0">
              <a:effectLst/>
              <a:latin typeface="Times New Roman" panose="02020603050405020304" pitchFamily="18" charset="0"/>
              <a:ea typeface="Times New Roman" panose="02020603050405020304" pitchFamily="18" charset="0"/>
            </a:endParaRPr>
          </a:p>
          <a:p>
            <a:pPr marL="457200"/>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457200" indent="38100">
              <a:lnSpc>
                <a:spcPct val="115000"/>
              </a:lnSpc>
            </a:pPr>
            <a:r>
              <a:rPr lang="en-AU" sz="1200" dirty="0">
                <a:solidFill>
                  <a:srgbClr val="454545"/>
                </a:solidFill>
                <a:effectLst/>
                <a:latin typeface="Times New Roman" panose="02020603050405020304" pitchFamily="18" charset="0"/>
                <a:ea typeface="Times New Roman" panose="02020603050405020304" pitchFamily="18" charset="0"/>
              </a:rPr>
              <a:t>…</a:t>
            </a:r>
            <a:r>
              <a:rPr lang="en-AU" sz="1200" i="1" dirty="0">
                <a:solidFill>
                  <a:srgbClr val="454545"/>
                </a:solidFill>
                <a:effectLst/>
                <a:latin typeface="Times New Roman" panose="02020603050405020304" pitchFamily="18" charset="0"/>
                <a:ea typeface="Times New Roman" panose="02020603050405020304" pitchFamily="18" charset="0"/>
              </a:rPr>
              <a:t>interest in personal property provided for by a transaction that, in substance, secures ….. performance of an obligation</a:t>
            </a:r>
            <a:endParaRPr lang="en-AU" sz="1200" dirty="0">
              <a:effectLst/>
              <a:latin typeface="Times New Roman" panose="02020603050405020304" pitchFamily="18" charset="0"/>
              <a:ea typeface="Times New Roman" panose="02020603050405020304" pitchFamily="18" charset="0"/>
            </a:endParaRPr>
          </a:p>
          <a:p>
            <a:pPr marL="457200" indent="38100">
              <a:lnSpc>
                <a:spcPct val="115000"/>
              </a:lnSpc>
            </a:pPr>
            <a:r>
              <a:rPr lang="en-AU" sz="1200" i="1"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The Court granted </a:t>
            </a: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an extension of time for registration of the security interest.  </a:t>
            </a:r>
            <a:endParaRPr lang="en-AU" sz="1200" dirty="0">
              <a:effectLst/>
              <a:latin typeface="Times New Roman" panose="02020603050405020304" pitchFamily="18" charset="0"/>
              <a:ea typeface="Times New Roman" panose="02020603050405020304" pitchFamily="18" charset="0"/>
            </a:endParaRPr>
          </a:p>
          <a:p>
            <a:pPr marL="228600">
              <a:lnSpc>
                <a:spcPct val="115000"/>
              </a:lnSpc>
            </a:pPr>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First, the Court found that the failure to register was inadvertent on the basis that:</a:t>
            </a:r>
            <a:endParaRPr lang="en-AU"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mj-lt"/>
              <a:buAutoNum type="alphaLcParenBoth"/>
            </a:pPr>
            <a:r>
              <a:rPr lang="en-AU" sz="1200" dirty="0" err="1">
                <a:solidFill>
                  <a:srgbClr val="454545"/>
                </a:solidFill>
                <a:effectLst/>
                <a:latin typeface="Times New Roman" panose="02020603050405020304" pitchFamily="18" charset="0"/>
                <a:ea typeface="Times New Roman" panose="02020603050405020304" pitchFamily="18" charset="0"/>
              </a:rPr>
              <a:t>Bluewaters</a:t>
            </a:r>
            <a:r>
              <a:rPr lang="en-AU" sz="1200" dirty="0">
                <a:solidFill>
                  <a:srgbClr val="454545"/>
                </a:solidFill>
                <a:effectLst/>
                <a:latin typeface="Times New Roman" panose="02020603050405020304" pitchFamily="18" charset="0"/>
                <a:ea typeface="Times New Roman" panose="02020603050405020304" pitchFamily="18" charset="0"/>
              </a:rPr>
              <a:t> Power did not comprehend that the step in rights gave rise to a registrable security interest until shortly before the proceeding was commenced in 2019;</a:t>
            </a:r>
            <a:endParaRPr lang="en-AU"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mj-lt"/>
              <a:buAutoNum type="alphaLcParenBoth"/>
            </a:pPr>
            <a:r>
              <a:rPr lang="en-AU" sz="1200" dirty="0">
                <a:solidFill>
                  <a:srgbClr val="454545"/>
                </a:solidFill>
                <a:effectLst/>
                <a:latin typeface="Times New Roman" panose="02020603050405020304" pitchFamily="18" charset="0"/>
                <a:ea typeface="Times New Roman" panose="02020603050405020304" pitchFamily="18" charset="0"/>
              </a:rPr>
              <a:t>they had not been provided with legal advice to that effect, even though a large commercial firm had advised them on the coal supply agreements when they were amended in 2013;</a:t>
            </a:r>
            <a:endParaRPr lang="en-AU"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mj-lt"/>
              <a:buAutoNum type="alphaLcParenBoth"/>
            </a:pPr>
            <a:r>
              <a:rPr lang="en-AU" sz="1200" dirty="0">
                <a:solidFill>
                  <a:srgbClr val="454545"/>
                </a:solidFill>
                <a:effectLst/>
                <a:latin typeface="Times New Roman" panose="02020603050405020304" pitchFamily="18" charset="0"/>
                <a:ea typeface="Times New Roman" panose="02020603050405020304" pitchFamily="18" charset="0"/>
              </a:rPr>
              <a:t>at the time of the failure to register, a decision in which step in rights were first identified in case law as giving rise to a security interest (</a:t>
            </a:r>
            <a:r>
              <a:rPr lang="en-AU" sz="1200" i="1" dirty="0">
                <a:solidFill>
                  <a:srgbClr val="454545"/>
                </a:solidFill>
                <a:effectLst/>
                <a:latin typeface="Times New Roman" panose="02020603050405020304" pitchFamily="18" charset="0"/>
                <a:ea typeface="Times New Roman" panose="02020603050405020304" pitchFamily="18" charset="0"/>
              </a:rPr>
              <a:t>McCloy v Manukau Institute of Technology</a:t>
            </a:r>
            <a:r>
              <a:rPr lang="en-AU" sz="1200" dirty="0">
                <a:solidFill>
                  <a:srgbClr val="454545"/>
                </a:solidFill>
                <a:effectLst/>
                <a:latin typeface="Times New Roman" panose="02020603050405020304" pitchFamily="18" charset="0"/>
                <a:ea typeface="Times New Roman" panose="02020603050405020304" pitchFamily="18" charset="0"/>
              </a:rPr>
              <a:t> [2013] 3 NZLR 390) had not been decided.</a:t>
            </a:r>
            <a:endParaRPr lang="en-AU" sz="1200" dirty="0">
              <a:effectLst/>
              <a:latin typeface="Times New Roman" panose="02020603050405020304" pitchFamily="18" charset="0"/>
              <a:ea typeface="Times New Roman" panose="02020603050405020304" pitchFamily="18" charset="0"/>
            </a:endParaRPr>
          </a:p>
          <a:p>
            <a:pPr marL="502920">
              <a:lnSpc>
                <a:spcPct val="115000"/>
              </a:lnSpc>
            </a:pPr>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en-AU" sz="1200" dirty="0">
                <a:solidFill>
                  <a:srgbClr val="454545"/>
                </a:solidFill>
                <a:effectLst/>
                <a:latin typeface="Times New Roman" panose="02020603050405020304" pitchFamily="18" charset="0"/>
                <a:ea typeface="Times New Roman" panose="02020603050405020304" pitchFamily="18" charset="0"/>
              </a:rPr>
              <a:t>Second, the Court was persuaded that it should exercise its discretion in favour of the application, since:</a:t>
            </a:r>
            <a:endParaRPr lang="en-AU" sz="1200" dirty="0">
              <a:effectLst/>
              <a:latin typeface="Times New Roman" panose="02020603050405020304" pitchFamily="18" charset="0"/>
              <a:ea typeface="Times New Roman" panose="02020603050405020304" pitchFamily="18" charset="0"/>
            </a:endParaRPr>
          </a:p>
          <a:p>
            <a:pPr marL="228600">
              <a:lnSpc>
                <a:spcPct val="115000"/>
              </a:lnSpc>
            </a:pPr>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mj-lt"/>
              <a:buAutoNum type="alphaLcParenBoth"/>
            </a:pPr>
            <a:r>
              <a:rPr lang="en-AU" sz="1200" dirty="0">
                <a:solidFill>
                  <a:srgbClr val="454545"/>
                </a:solidFill>
                <a:effectLst/>
                <a:latin typeface="Times New Roman" panose="02020603050405020304" pitchFamily="18" charset="0"/>
                <a:ea typeface="Times New Roman" panose="02020603050405020304" pitchFamily="18" charset="0"/>
              </a:rPr>
              <a:t>The Court placed significant weight on the decision of Brereton J in </a:t>
            </a:r>
            <a:r>
              <a:rPr lang="en-AU" sz="1200" i="1" dirty="0">
                <a:solidFill>
                  <a:srgbClr val="454545"/>
                </a:solidFill>
                <a:effectLst/>
                <a:latin typeface="Times New Roman" panose="02020603050405020304" pitchFamily="18" charset="0"/>
                <a:ea typeface="Times New Roman" panose="02020603050405020304" pitchFamily="18" charset="0"/>
              </a:rPr>
              <a:t>Re Appleyard Capital Pty Ltd </a:t>
            </a:r>
            <a:r>
              <a:rPr lang="en-AU" sz="1200" dirty="0">
                <a:effectLst/>
                <a:latin typeface="Times New Roman" panose="02020603050405020304" pitchFamily="18" charset="0"/>
                <a:ea typeface="Times New Roman" panose="02020603050405020304" pitchFamily="18" charset="0"/>
              </a:rPr>
              <a:t>[2014] NSWSC 782; (2014) 101 ACSR 629 </a:t>
            </a:r>
            <a:r>
              <a:rPr lang="en-AU" sz="1200" dirty="0">
                <a:solidFill>
                  <a:srgbClr val="454545"/>
                </a:solidFill>
                <a:effectLst/>
                <a:latin typeface="Times New Roman" panose="02020603050405020304" pitchFamily="18" charset="0"/>
                <a:ea typeface="Times New Roman" panose="02020603050405020304" pitchFamily="18" charset="0"/>
              </a:rPr>
              <a:t>at [28], cited in the </a:t>
            </a:r>
            <a:r>
              <a:rPr lang="en-AU" sz="1200" i="1" dirty="0" err="1">
                <a:solidFill>
                  <a:srgbClr val="454545"/>
                </a:solidFill>
                <a:effectLst/>
                <a:latin typeface="Times New Roman" panose="02020603050405020304" pitchFamily="18" charset="0"/>
                <a:ea typeface="Times New Roman" panose="02020603050405020304" pitchFamily="18" charset="0"/>
              </a:rPr>
              <a:t>Bluewaters</a:t>
            </a:r>
            <a:r>
              <a:rPr lang="en-AU" sz="1200" i="1" dirty="0">
                <a:solidFill>
                  <a:srgbClr val="454545"/>
                </a:solidFill>
                <a:effectLst/>
                <a:latin typeface="Times New Roman" panose="02020603050405020304" pitchFamily="18" charset="0"/>
                <a:ea typeface="Times New Roman" panose="02020603050405020304" pitchFamily="18" charset="0"/>
              </a:rPr>
              <a:t> </a:t>
            </a:r>
            <a:r>
              <a:rPr lang="en-AU" sz="1200" dirty="0">
                <a:solidFill>
                  <a:srgbClr val="454545"/>
                </a:solidFill>
                <a:effectLst/>
                <a:latin typeface="Times New Roman" panose="02020603050405020304" pitchFamily="18" charset="0"/>
                <a:ea typeface="Times New Roman" panose="02020603050405020304" pitchFamily="18" charset="0"/>
              </a:rPr>
              <a:t>judgment at [58].  The effect of that passage is that the insolvency or near insolvency of a grantor is not a bar to an extension order.   Although there was some evidence that Griffin Coal was in an uncertain financial position, and there was no positive evidence that it was solvent.  The Court was satisfied that concerns about the solvency of Griffin Coal could be dealt with by reserving leave to any administrator, liquidator or unsecured creditor to set aside the extension order in future on application (a so called </a:t>
            </a:r>
            <a:r>
              <a:rPr lang="en-AU" sz="1200" i="1" dirty="0">
                <a:solidFill>
                  <a:srgbClr val="454545"/>
                </a:solidFill>
                <a:effectLst/>
                <a:latin typeface="Times New Roman" panose="02020603050405020304" pitchFamily="18" charset="0"/>
                <a:ea typeface="Times New Roman" panose="02020603050405020304" pitchFamily="18" charset="0"/>
              </a:rPr>
              <a:t>Guardian Securities</a:t>
            </a:r>
            <a:r>
              <a:rPr lang="en-AU" sz="1200" dirty="0">
                <a:solidFill>
                  <a:srgbClr val="454545"/>
                </a:solidFill>
                <a:effectLst/>
                <a:latin typeface="Times New Roman" panose="02020603050405020304" pitchFamily="18" charset="0"/>
                <a:ea typeface="Times New Roman" panose="02020603050405020304" pitchFamily="18" charset="0"/>
              </a:rPr>
              <a:t> condition after the case where such a condition was first used) (see paragraphs [57] to [60]);</a:t>
            </a:r>
            <a:endParaRPr lang="en-AU" sz="1200" dirty="0">
              <a:effectLst/>
              <a:latin typeface="Times New Roman" panose="02020603050405020304" pitchFamily="18" charset="0"/>
              <a:ea typeface="Times New Roman" panose="02020603050405020304" pitchFamily="18" charset="0"/>
            </a:endParaRPr>
          </a:p>
          <a:p>
            <a:pPr marL="502920">
              <a:lnSpc>
                <a:spcPct val="115000"/>
              </a:lnSpc>
            </a:pPr>
            <a:r>
              <a:rPr lang="en-AU" sz="1200"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mj-lt"/>
              <a:buAutoNum type="alphaLcParenBoth"/>
            </a:pPr>
            <a:r>
              <a:rPr lang="en-AU" sz="1200" dirty="0">
                <a:solidFill>
                  <a:srgbClr val="454545"/>
                </a:solidFill>
                <a:effectLst/>
                <a:latin typeface="Times New Roman" panose="02020603050405020304" pitchFamily="18" charset="0"/>
                <a:ea typeface="Times New Roman" panose="02020603050405020304" pitchFamily="18" charset="0"/>
              </a:rPr>
              <a:t>although there had been a significant delay in making the application, of six years, the delay was bound up with the failure to comprehend the need to register, and no other factor.  Further, there were other </a:t>
            </a:r>
            <a:r>
              <a:rPr lang="en-AU" sz="1200" dirty="0" err="1">
                <a:solidFill>
                  <a:srgbClr val="454545"/>
                </a:solidFill>
                <a:effectLst/>
                <a:latin typeface="Times New Roman" panose="02020603050405020304" pitchFamily="18" charset="0"/>
                <a:ea typeface="Times New Roman" panose="02020603050405020304" pitchFamily="18" charset="0"/>
              </a:rPr>
              <a:t>AllPAP</a:t>
            </a:r>
            <a:r>
              <a:rPr lang="en-AU" sz="1200" dirty="0">
                <a:solidFill>
                  <a:srgbClr val="454545"/>
                </a:solidFill>
                <a:effectLst/>
                <a:latin typeface="Times New Roman" panose="02020603050405020304" pitchFamily="18" charset="0"/>
                <a:ea typeface="Times New Roman" panose="02020603050405020304" pitchFamily="18" charset="0"/>
              </a:rPr>
              <a:t> registrations on the PPSR in favour of the primary secured financier creditors of Griffin Coal, so it was unlikely that any unsecured creditor searching the register would believe that the collateral offered by Griffin Coal was unencumbered (see paragraphs [61] to [62]).</a:t>
            </a:r>
            <a:endParaRPr lang="en-AU" sz="1200" dirty="0">
              <a:effectLst/>
              <a:latin typeface="Times New Roman" panose="02020603050405020304" pitchFamily="18" charset="0"/>
              <a:ea typeface="Times New Roman" panose="02020603050405020304" pitchFamily="18" charset="0"/>
            </a:endParaRPr>
          </a:p>
          <a:p>
            <a:pPr>
              <a:lnSpc>
                <a:spcPct val="115000"/>
              </a:lnSpc>
            </a:pPr>
            <a:r>
              <a:rPr lang="en-AU" sz="1200" i="1" dirty="0">
                <a:solidFill>
                  <a:srgbClr val="454545"/>
                </a:solidFill>
                <a:effectLst/>
                <a:latin typeface="Times New Roman" panose="02020603050405020304" pitchFamily="18" charset="0"/>
                <a:ea typeface="Times New Roman" panose="02020603050405020304" pitchFamily="18" charset="0"/>
              </a:rPr>
              <a:t> </a:t>
            </a:r>
            <a:endParaRPr lang="en-AU" sz="1200" dirty="0">
              <a:effectLst/>
              <a:latin typeface="Times New Roman" panose="02020603050405020304" pitchFamily="18"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C8B40BED-F2CE-497F-9813-C67934DD5C05}" type="slidenum">
              <a:rPr lang="en-AU" smtClean="0"/>
              <a:t>25</a:t>
            </a:fld>
            <a:endParaRPr lang="en-AU"/>
          </a:p>
        </p:txBody>
      </p:sp>
    </p:spTree>
    <p:extLst>
      <p:ext uri="{BB962C8B-B14F-4D97-AF65-F5344CB8AC3E}">
        <p14:creationId xmlns:p14="http://schemas.microsoft.com/office/powerpoint/2010/main" val="3996691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028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F2F9-3C3D-44AF-3BDC-757CE17BE052}"/>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517E4E77-4F11-3A42-319E-21D7BB343A3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48F9F0B5-9D82-DAE7-D46E-4C981F250E5C}"/>
              </a:ext>
            </a:extLst>
          </p:cNvPr>
          <p:cNvSpPr>
            <a:spLocks noGrp="1"/>
          </p:cNvSpPr>
          <p:nvPr>
            <p:ph type="dt" sz="half" idx="10"/>
          </p:nvPr>
        </p:nvSpPr>
        <p:spPr/>
        <p:txBody>
          <a:bodyPr/>
          <a:lstStyle/>
          <a:p>
            <a:fld id="{C9B6BB64-5EAD-446E-BE7E-7628CCC77A47}" type="datetimeFigureOut">
              <a:rPr lang="en-AU" smtClean="0"/>
              <a:t>10/10/2024</a:t>
            </a:fld>
            <a:endParaRPr lang="en-AU"/>
          </a:p>
        </p:txBody>
      </p:sp>
      <p:sp>
        <p:nvSpPr>
          <p:cNvPr id="5" name="Footer Placeholder 4">
            <a:extLst>
              <a:ext uri="{FF2B5EF4-FFF2-40B4-BE49-F238E27FC236}">
                <a16:creationId xmlns:a16="http://schemas.microsoft.com/office/drawing/2014/main" id="{1FB997EF-9A9B-F54B-DC47-F038119CABF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571D58D-74ED-2549-5629-EBFA5D474ACA}"/>
              </a:ext>
            </a:extLst>
          </p:cNvPr>
          <p:cNvSpPr>
            <a:spLocks noGrp="1"/>
          </p:cNvSpPr>
          <p:nvPr>
            <p:ph type="sldNum" sz="quarter" idx="12"/>
          </p:nvPr>
        </p:nvSpPr>
        <p:spPr/>
        <p:txBody>
          <a:bodyPr/>
          <a:lstStyle/>
          <a:p>
            <a:fld id="{1DD57448-81AA-4B15-B39A-7983FC7D3309}" type="slidenum">
              <a:rPr lang="en-AU" smtClean="0"/>
              <a:t>‹#›</a:t>
            </a:fld>
            <a:endParaRPr lang="en-AU"/>
          </a:p>
        </p:txBody>
      </p:sp>
    </p:spTree>
    <p:extLst>
      <p:ext uri="{BB962C8B-B14F-4D97-AF65-F5344CB8AC3E}">
        <p14:creationId xmlns:p14="http://schemas.microsoft.com/office/powerpoint/2010/main" val="236605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F2F9-3C3D-44AF-3BDC-757CE17BE052}"/>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517E4E77-4F11-3A42-319E-21D7BB343A3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48F9F0B5-9D82-DAE7-D46E-4C981F250E5C}"/>
              </a:ext>
            </a:extLst>
          </p:cNvPr>
          <p:cNvSpPr>
            <a:spLocks noGrp="1"/>
          </p:cNvSpPr>
          <p:nvPr>
            <p:ph type="dt" sz="half" idx="10"/>
          </p:nvPr>
        </p:nvSpPr>
        <p:spPr/>
        <p:txBody>
          <a:bodyPr/>
          <a:lstStyle/>
          <a:p>
            <a:fld id="{C9B6BB64-5EAD-446E-BE7E-7628CCC77A47}" type="datetimeFigureOut">
              <a:rPr lang="en-AU" smtClean="0"/>
              <a:t>10/10/2024</a:t>
            </a:fld>
            <a:endParaRPr lang="en-AU"/>
          </a:p>
        </p:txBody>
      </p:sp>
      <p:sp>
        <p:nvSpPr>
          <p:cNvPr id="5" name="Footer Placeholder 4">
            <a:extLst>
              <a:ext uri="{FF2B5EF4-FFF2-40B4-BE49-F238E27FC236}">
                <a16:creationId xmlns:a16="http://schemas.microsoft.com/office/drawing/2014/main" id="{1FB997EF-9A9B-F54B-DC47-F038119CABF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571D58D-74ED-2549-5629-EBFA5D474ACA}"/>
              </a:ext>
            </a:extLst>
          </p:cNvPr>
          <p:cNvSpPr>
            <a:spLocks noGrp="1"/>
          </p:cNvSpPr>
          <p:nvPr>
            <p:ph type="sldNum" sz="quarter" idx="12"/>
          </p:nvPr>
        </p:nvSpPr>
        <p:spPr/>
        <p:txBody>
          <a:bodyPr/>
          <a:lstStyle/>
          <a:p>
            <a:fld id="{1DD57448-81AA-4B15-B39A-7983FC7D3309}" type="slidenum">
              <a:rPr lang="en-AU" smtClean="0"/>
              <a:t>‹#›</a:t>
            </a:fld>
            <a:endParaRPr lang="en-AU"/>
          </a:p>
        </p:txBody>
      </p:sp>
    </p:spTree>
    <p:extLst>
      <p:ext uri="{BB962C8B-B14F-4D97-AF65-F5344CB8AC3E}">
        <p14:creationId xmlns:p14="http://schemas.microsoft.com/office/powerpoint/2010/main" val="3725014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alphaModFix amt="61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2656F-3689-4101-FD91-DD60D027AB4B}"/>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D3222384-F85D-F35C-6666-52D943EDE770}"/>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DEB2D157-C984-D248-E978-8A893AB1BF7A}"/>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a:extLst>
              <a:ext uri="{FF2B5EF4-FFF2-40B4-BE49-F238E27FC236}">
                <a16:creationId xmlns:a16="http://schemas.microsoft.com/office/drawing/2014/main" id="{EFC624CA-60C6-EFE6-326C-D0153E902000}"/>
              </a:ext>
            </a:extLst>
          </p:cNvPr>
          <p:cNvSpPr>
            <a:spLocks noGrp="1"/>
          </p:cNvSpPr>
          <p:nvPr>
            <p:ph type="dt" sz="half" idx="10"/>
          </p:nvPr>
        </p:nvSpPr>
        <p:spPr/>
        <p:txBody>
          <a:bodyPr/>
          <a:lstStyle/>
          <a:p>
            <a:fld id="{C9B6BB64-5EAD-446E-BE7E-7628CCC77A47}" type="datetimeFigureOut">
              <a:rPr lang="en-AU" smtClean="0"/>
              <a:t>10/10/2024</a:t>
            </a:fld>
            <a:endParaRPr lang="en-AU"/>
          </a:p>
        </p:txBody>
      </p:sp>
      <p:sp>
        <p:nvSpPr>
          <p:cNvPr id="6" name="Footer Placeholder 5">
            <a:extLst>
              <a:ext uri="{FF2B5EF4-FFF2-40B4-BE49-F238E27FC236}">
                <a16:creationId xmlns:a16="http://schemas.microsoft.com/office/drawing/2014/main" id="{EB8EA2E4-DBA4-9FF6-977A-90A3B4D0D69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22B699E-021F-8287-2DB8-194D59C63660}"/>
              </a:ext>
            </a:extLst>
          </p:cNvPr>
          <p:cNvSpPr>
            <a:spLocks noGrp="1"/>
          </p:cNvSpPr>
          <p:nvPr>
            <p:ph type="sldNum" sz="quarter" idx="12"/>
          </p:nvPr>
        </p:nvSpPr>
        <p:spPr/>
        <p:txBody>
          <a:bodyPr/>
          <a:lstStyle/>
          <a:p>
            <a:fld id="{1DD57448-81AA-4B15-B39A-7983FC7D3309}" type="slidenum">
              <a:rPr lang="en-AU" smtClean="0"/>
              <a:t>‹#›</a:t>
            </a:fld>
            <a:endParaRPr lang="en-AU"/>
          </a:p>
        </p:txBody>
      </p:sp>
    </p:spTree>
    <p:extLst>
      <p:ext uri="{BB962C8B-B14F-4D97-AF65-F5344CB8AC3E}">
        <p14:creationId xmlns:p14="http://schemas.microsoft.com/office/powerpoint/2010/main" val="207430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alphaModFix amt="61000"/>
            <a:lum/>
          </a:blip>
          <a:srcRect/>
          <a:stretch>
            <a:fillRect/>
          </a:stretch>
        </a:blipFill>
        <a:effectLst/>
      </p:bgPr>
    </p:bg>
    <p:spTree>
      <p:nvGrpSpPr>
        <p:cNvPr id="1" name=""/>
        <p:cNvGrpSpPr/>
        <p:nvPr/>
      </p:nvGrpSpPr>
      <p:grpSpPr>
        <a:xfrm>
          <a:off x="0" y="0"/>
          <a:ext cx="0" cy="0"/>
          <a:chOff x="0" y="0"/>
          <a:chExt cx="0" cy="0"/>
        </a:xfrm>
      </p:grpSpPr>
      <p:pic>
        <p:nvPicPr>
          <p:cNvPr id="8" name="Picture 7" descr="A black background with red and blue text&#10;&#10;Description automatically generated">
            <a:extLst>
              <a:ext uri="{FF2B5EF4-FFF2-40B4-BE49-F238E27FC236}">
                <a16:creationId xmlns:a16="http://schemas.microsoft.com/office/drawing/2014/main" id="{1C59C768-FC2F-4363-140D-4F33BE2E1A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9879" y="1622149"/>
            <a:ext cx="2923038" cy="1133858"/>
          </a:xfrm>
          <a:prstGeom prst="rect">
            <a:avLst/>
          </a:prstGeom>
        </p:spPr>
      </p:pic>
      <p:pic>
        <p:nvPicPr>
          <p:cNvPr id="12" name="Picture 11" descr="A black background with blue and orange letters&#10;&#10;Description automatically generated">
            <a:extLst>
              <a:ext uri="{FF2B5EF4-FFF2-40B4-BE49-F238E27FC236}">
                <a16:creationId xmlns:a16="http://schemas.microsoft.com/office/drawing/2014/main" id="{267571A9-C3A8-3CD2-3FAD-7815375F70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000" y="1487984"/>
            <a:ext cx="5347600" cy="1556012"/>
          </a:xfrm>
          <a:prstGeom prst="rect">
            <a:avLst/>
          </a:prstGeom>
        </p:spPr>
      </p:pic>
      <p:sp>
        <p:nvSpPr>
          <p:cNvPr id="13" name="TextBox 12">
            <a:extLst>
              <a:ext uri="{FF2B5EF4-FFF2-40B4-BE49-F238E27FC236}">
                <a16:creationId xmlns:a16="http://schemas.microsoft.com/office/drawing/2014/main" id="{F74CD202-8A5B-3C30-EA2D-AA0801636B61}"/>
              </a:ext>
            </a:extLst>
          </p:cNvPr>
          <p:cNvSpPr txBox="1"/>
          <p:nvPr userDrawn="1"/>
        </p:nvSpPr>
        <p:spPr>
          <a:xfrm>
            <a:off x="2064470" y="593889"/>
            <a:ext cx="8465270" cy="584775"/>
          </a:xfrm>
          <a:prstGeom prst="rect">
            <a:avLst/>
          </a:prstGeom>
          <a:noFill/>
        </p:spPr>
        <p:txBody>
          <a:bodyPr wrap="square" rtlCol="0">
            <a:spAutoFit/>
          </a:bodyPr>
          <a:lstStyle/>
          <a:p>
            <a:pPr algn="ctr"/>
            <a:r>
              <a:rPr lang="en-US" sz="3200" b="1" dirty="0">
                <a:solidFill>
                  <a:srgbClr val="2A46AA"/>
                </a:solidFill>
                <a:latin typeface="Arial" panose="020B0604020202020204" pitchFamily="34" charset="0"/>
                <a:cs typeface="Arial" panose="020B0604020202020204" pitchFamily="34" charset="0"/>
              </a:rPr>
              <a:t>DIAMOND NATIONAL PARTNERS</a:t>
            </a:r>
            <a:endParaRPr lang="en-AU" sz="3200" b="1" dirty="0">
              <a:solidFill>
                <a:srgbClr val="2A46AA"/>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56FF360-7D93-8C11-33D7-1347EB5B6748}"/>
              </a:ext>
            </a:extLst>
          </p:cNvPr>
          <p:cNvSpPr txBox="1"/>
          <p:nvPr userDrawn="1"/>
        </p:nvSpPr>
        <p:spPr>
          <a:xfrm>
            <a:off x="2064470" y="3704957"/>
            <a:ext cx="8465270" cy="584775"/>
          </a:xfrm>
          <a:prstGeom prst="rect">
            <a:avLst/>
          </a:prstGeom>
          <a:noFill/>
        </p:spPr>
        <p:txBody>
          <a:bodyPr wrap="square" rtlCol="0">
            <a:spAutoFit/>
          </a:bodyPr>
          <a:lstStyle/>
          <a:p>
            <a:pPr algn="ctr"/>
            <a:r>
              <a:rPr lang="en-US" sz="3200" b="1" dirty="0">
                <a:solidFill>
                  <a:srgbClr val="2A46AA"/>
                </a:solidFill>
                <a:latin typeface="Arial" panose="020B0604020202020204" pitchFamily="34" charset="0"/>
                <a:cs typeface="Arial" panose="020B0604020202020204" pitchFamily="34" charset="0"/>
              </a:rPr>
              <a:t>PLATINUM NATIONAL PARTNERS</a:t>
            </a:r>
            <a:endParaRPr lang="en-AU" sz="3200" b="1" dirty="0">
              <a:solidFill>
                <a:srgbClr val="2A46AA"/>
              </a:solidFill>
              <a:latin typeface="Arial" panose="020B0604020202020204" pitchFamily="34" charset="0"/>
              <a:cs typeface="Arial" panose="020B0604020202020204" pitchFamily="34" charset="0"/>
            </a:endParaRPr>
          </a:p>
        </p:txBody>
      </p:sp>
      <p:pic>
        <p:nvPicPr>
          <p:cNvPr id="16" name="Picture 15" descr="A logo with a globe and a letter g&#10;&#10;Description automatically generated">
            <a:extLst>
              <a:ext uri="{FF2B5EF4-FFF2-40B4-BE49-F238E27FC236}">
                <a16:creationId xmlns:a16="http://schemas.microsoft.com/office/drawing/2014/main" id="{E51405E8-64D4-627A-6595-99CBD5FDB9E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14920" y="4407833"/>
            <a:ext cx="2923038" cy="1394360"/>
          </a:xfrm>
          <a:prstGeom prst="rect">
            <a:avLst/>
          </a:prstGeom>
        </p:spPr>
      </p:pic>
      <p:pic>
        <p:nvPicPr>
          <p:cNvPr id="22" name="Picture 21" descr="A black and blue sign with white text&#10;&#10;Description automatically generated">
            <a:extLst>
              <a:ext uri="{FF2B5EF4-FFF2-40B4-BE49-F238E27FC236}">
                <a16:creationId xmlns:a16="http://schemas.microsoft.com/office/drawing/2014/main" id="{BA1DEF1D-23E0-D0CE-AE97-43AEF23E8B5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749591" y="4818539"/>
            <a:ext cx="2526981" cy="790383"/>
          </a:xfrm>
          <a:prstGeom prst="rect">
            <a:avLst/>
          </a:prstGeom>
        </p:spPr>
      </p:pic>
    </p:spTree>
    <p:extLst>
      <p:ext uri="{BB962C8B-B14F-4D97-AF65-F5344CB8AC3E}">
        <p14:creationId xmlns:p14="http://schemas.microsoft.com/office/powerpoint/2010/main" val="16697535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E8DAD-D48B-CF64-BECD-074C39C862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E3FA8C4-E7D4-5DF1-3D9F-75EB18945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868C938-A73C-4449-3A90-56FAB07380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B6BB64-5EAD-446E-BE7E-7628CCC77A47}" type="datetimeFigureOut">
              <a:rPr lang="en-AU" smtClean="0"/>
              <a:t>10/10/2024</a:t>
            </a:fld>
            <a:endParaRPr lang="en-AU"/>
          </a:p>
        </p:txBody>
      </p:sp>
      <p:sp>
        <p:nvSpPr>
          <p:cNvPr id="5" name="Footer Placeholder 4">
            <a:extLst>
              <a:ext uri="{FF2B5EF4-FFF2-40B4-BE49-F238E27FC236}">
                <a16:creationId xmlns:a16="http://schemas.microsoft.com/office/drawing/2014/main" id="{943CE1B6-0914-4C27-0770-752BB0E68D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901DB3DB-B272-0404-3593-8EACB6B906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D57448-81AA-4B15-B39A-7983FC7D3309}" type="slidenum">
              <a:rPr lang="en-AU" smtClean="0"/>
              <a:t>‹#›</a:t>
            </a:fld>
            <a:endParaRPr lang="en-AU"/>
          </a:p>
        </p:txBody>
      </p:sp>
    </p:spTree>
    <p:extLst>
      <p:ext uri="{BB962C8B-B14F-4D97-AF65-F5344CB8AC3E}">
        <p14:creationId xmlns:p14="http://schemas.microsoft.com/office/powerpoint/2010/main" val="4071860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8.austlii.edu.au/cgi-bin/viewdoc/au/legis/cth/consol_act/ppsa2009356/s10.html#crops" TargetMode="External"/><Relationship Id="rId2" Type="http://schemas.openxmlformats.org/officeDocument/2006/relationships/hyperlink" Target="https://www8.austlii.edu.au/cgi-bin/viewdoc/au/legis/cth/consol_act/ppsa2009356/s10.html#goods" TargetMode="External"/><Relationship Id="rId1" Type="http://schemas.openxmlformats.org/officeDocument/2006/relationships/slideLayout" Target="../slideLayouts/slideLayout3.xml"/><Relationship Id="rId4" Type="http://schemas.openxmlformats.org/officeDocument/2006/relationships/hyperlink" Target="https://www8.austlii.edu.au/cgi-bin/viewdoc/au/legis/cth/consol_act/ppsa2009356/s10.html#lan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043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08F0-6AD3-0766-B4B1-8F1A40BCC144}"/>
              </a:ext>
            </a:extLst>
          </p:cNvPr>
          <p:cNvSpPr>
            <a:spLocks noGrp="1"/>
          </p:cNvSpPr>
          <p:nvPr>
            <p:ph type="title"/>
          </p:nvPr>
        </p:nvSpPr>
        <p:spPr>
          <a:xfrm>
            <a:off x="404247" y="380948"/>
            <a:ext cx="10515600" cy="1325563"/>
          </a:xfrm>
        </p:spPr>
        <p:txBody>
          <a:bodyPr>
            <a:normAutofit fontScale="90000"/>
          </a:bodyPr>
          <a:lstStyle/>
          <a:p>
            <a:pPr algn="ctr"/>
            <a:r>
              <a:rPr lang="en-US" dirty="0">
                <a:solidFill>
                  <a:schemeClr val="accent1"/>
                </a:solidFill>
              </a:rPr>
              <a:t>PPSA ISSUES INVOLVING HIGH VALUE PLANT, EQUIPMENT AND COLLATERAL</a:t>
            </a:r>
            <a:endParaRPr lang="en-AU" dirty="0">
              <a:solidFill>
                <a:schemeClr val="accent1"/>
              </a:solidFill>
            </a:endParaRPr>
          </a:p>
        </p:txBody>
      </p:sp>
      <p:sp>
        <p:nvSpPr>
          <p:cNvPr id="3" name="Content Placeholder 2">
            <a:extLst>
              <a:ext uri="{FF2B5EF4-FFF2-40B4-BE49-F238E27FC236}">
                <a16:creationId xmlns:a16="http://schemas.microsoft.com/office/drawing/2014/main" id="{F02641A1-27C2-190F-71F1-417D15094569}"/>
              </a:ext>
            </a:extLst>
          </p:cNvPr>
          <p:cNvSpPr>
            <a:spLocks noGrp="1"/>
          </p:cNvSpPr>
          <p:nvPr>
            <p:ph sz="half" idx="1"/>
          </p:nvPr>
        </p:nvSpPr>
        <p:spPr>
          <a:xfrm>
            <a:off x="838200" y="5814270"/>
            <a:ext cx="10515599" cy="1325564"/>
          </a:xfrm>
        </p:spPr>
        <p:txBody>
          <a:bodyPr/>
          <a:lstStyle/>
          <a:p>
            <a:pPr marL="0" indent="0" algn="ctr">
              <a:buNone/>
            </a:pPr>
            <a:r>
              <a:rPr lang="en-AU" dirty="0">
                <a:solidFill>
                  <a:schemeClr val="accent1"/>
                </a:solidFill>
              </a:rPr>
              <a:t>Mark McKillop, Barrister</a:t>
            </a:r>
          </a:p>
          <a:p>
            <a:pPr algn="ctr"/>
            <a:endParaRPr lang="en-AU" dirty="0">
              <a:solidFill>
                <a:schemeClr val="accent1"/>
              </a:solidFill>
            </a:endParaRPr>
          </a:p>
        </p:txBody>
      </p:sp>
      <p:pic>
        <p:nvPicPr>
          <p:cNvPr id="5" name="Picture 4" descr="A person in a suit and tie&#10;&#10;Description automatically generated">
            <a:extLst>
              <a:ext uri="{FF2B5EF4-FFF2-40B4-BE49-F238E27FC236}">
                <a16:creationId xmlns:a16="http://schemas.microsoft.com/office/drawing/2014/main" id="{97F67D3A-C453-E861-4999-46D2AC9D1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4649" y="1810940"/>
            <a:ext cx="3822700" cy="3898900"/>
          </a:xfrm>
          <a:prstGeom prst="rect">
            <a:avLst/>
          </a:prstGeom>
        </p:spPr>
      </p:pic>
    </p:spTree>
    <p:extLst>
      <p:ext uri="{BB962C8B-B14F-4D97-AF65-F5344CB8AC3E}">
        <p14:creationId xmlns:p14="http://schemas.microsoft.com/office/powerpoint/2010/main" val="211049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556995"/>
            <a:ext cx="10515600" cy="1133693"/>
          </a:xfrm>
        </p:spPr>
        <p:txBody>
          <a:bodyPr>
            <a:normAutofit/>
          </a:bodyPr>
          <a:lstStyle/>
          <a:p>
            <a:r>
              <a:rPr lang="en-AU" sz="5200"/>
              <a:t>Four Cases</a:t>
            </a:r>
          </a:p>
        </p:txBody>
      </p:sp>
      <p:graphicFrame>
        <p:nvGraphicFramePr>
          <p:cNvPr id="4" name="Content Placeholder 6">
            <a:extLst>
              <a:ext uri="{FF2B5EF4-FFF2-40B4-BE49-F238E27FC236}">
                <a16:creationId xmlns:a16="http://schemas.microsoft.com/office/drawing/2014/main" id="{FFFCD115-125D-AE89-DE13-C15C5B1153B9}"/>
              </a:ext>
            </a:extLst>
          </p:cNvPr>
          <p:cNvGraphicFramePr>
            <a:graphicFrameLocks/>
          </p:cNvGraphicFramePr>
          <p:nvPr>
            <p:extLst>
              <p:ext uri="{D42A27DB-BD31-4B8C-83A1-F6EECF244321}">
                <p14:modId xmlns:p14="http://schemas.microsoft.com/office/powerpoint/2010/main" val="5305864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0682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37929-D514-67B4-08B9-96D42E13BE80}"/>
              </a:ext>
            </a:extLst>
          </p:cNvPr>
          <p:cNvSpPr>
            <a:spLocks noGrp="1"/>
          </p:cNvSpPr>
          <p:nvPr>
            <p:ph type="title"/>
          </p:nvPr>
        </p:nvSpPr>
        <p:spPr/>
        <p:txBody>
          <a:bodyPr/>
          <a:lstStyle/>
          <a:p>
            <a:r>
              <a:rPr lang="en-US" dirty="0" err="1"/>
              <a:t>Kirkalocka</a:t>
            </a:r>
            <a:r>
              <a:rPr lang="en-US" dirty="0"/>
              <a:t> </a:t>
            </a:r>
            <a:br>
              <a:rPr lang="en-US" dirty="0"/>
            </a:br>
            <a:r>
              <a:rPr lang="en-US" dirty="0"/>
              <a:t>$8.27m LNG/Diesel Power Plant</a:t>
            </a:r>
          </a:p>
        </p:txBody>
      </p:sp>
      <p:sp>
        <p:nvSpPr>
          <p:cNvPr id="4" name="Content Placeholder 3">
            <a:extLst>
              <a:ext uri="{FF2B5EF4-FFF2-40B4-BE49-F238E27FC236}">
                <a16:creationId xmlns:a16="http://schemas.microsoft.com/office/drawing/2014/main" id="{81CD3C1A-6894-3E61-F08B-8DB44A49D877}"/>
              </a:ext>
            </a:extLst>
          </p:cNvPr>
          <p:cNvSpPr>
            <a:spLocks noGrp="1"/>
          </p:cNvSpPr>
          <p:nvPr>
            <p:ph sz="half" idx="2"/>
          </p:nvPr>
        </p:nvSpPr>
        <p:spPr/>
        <p:txBody>
          <a:bodyPr/>
          <a:lstStyle/>
          <a:p>
            <a:endParaRPr lang="en-US" dirty="0"/>
          </a:p>
        </p:txBody>
      </p:sp>
      <p:pic>
        <p:nvPicPr>
          <p:cNvPr id="1026" name="Picture 2" descr="Aerial photograph of LNG installation at Kirkalocka Gold Mine">
            <a:extLst>
              <a:ext uri="{FF2B5EF4-FFF2-40B4-BE49-F238E27FC236}">
                <a16:creationId xmlns:a16="http://schemas.microsoft.com/office/drawing/2014/main" id="{A3A75222-BAED-97AD-A95A-36EE5857A1D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759528"/>
            <a:ext cx="8150817" cy="4303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324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65BC-EEB2-A4E7-FAF0-35B959D5106C}"/>
              </a:ext>
            </a:extLst>
          </p:cNvPr>
          <p:cNvSpPr>
            <a:spLocks noGrp="1"/>
          </p:cNvSpPr>
          <p:nvPr>
            <p:ph type="title"/>
          </p:nvPr>
        </p:nvSpPr>
        <p:spPr/>
        <p:txBody>
          <a:bodyPr/>
          <a:lstStyle/>
          <a:p>
            <a:r>
              <a:rPr lang="en-US" dirty="0"/>
              <a:t>Forge </a:t>
            </a:r>
            <a:br>
              <a:rPr lang="en-US" dirty="0"/>
            </a:br>
            <a:endParaRPr lang="en-US" dirty="0"/>
          </a:p>
        </p:txBody>
      </p:sp>
      <p:pic>
        <p:nvPicPr>
          <p:cNvPr id="5" name="Content Placeholder 4">
            <a:extLst>
              <a:ext uri="{FF2B5EF4-FFF2-40B4-BE49-F238E27FC236}">
                <a16:creationId xmlns:a16="http://schemas.microsoft.com/office/drawing/2014/main" id="{B5155991-8BD1-305F-85C7-291CC8DB5425}"/>
              </a:ext>
            </a:extLst>
          </p:cNvPr>
          <p:cNvPicPr>
            <a:picLocks noGrp="1" noChangeAspect="1"/>
          </p:cNvPicPr>
          <p:nvPr>
            <p:ph sz="half" idx="1"/>
          </p:nvPr>
        </p:nvPicPr>
        <p:blipFill>
          <a:blip r:embed="rId2"/>
          <a:srcRect l="-3871" t="27250" r="-1200" b="28560"/>
          <a:stretch/>
        </p:blipFill>
        <p:spPr>
          <a:xfrm>
            <a:off x="449450" y="1715766"/>
            <a:ext cx="6587924" cy="2679834"/>
          </a:xfrm>
          <a:prstGeom prst="rect">
            <a:avLst/>
          </a:prstGeom>
        </p:spPr>
      </p:pic>
      <p:pic>
        <p:nvPicPr>
          <p:cNvPr id="2050" name="Picture 2">
            <a:extLst>
              <a:ext uri="{FF2B5EF4-FFF2-40B4-BE49-F238E27FC236}">
                <a16:creationId xmlns:a16="http://schemas.microsoft.com/office/drawing/2014/main" id="{6BF0108B-B67D-249E-77B3-9DC311FC092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152612" y="4352308"/>
            <a:ext cx="5181600" cy="24962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F0DE575-9DF0-40D1-C99B-B4947AFE7BB6}"/>
              </a:ext>
            </a:extLst>
          </p:cNvPr>
          <p:cNvSpPr txBox="1"/>
          <p:nvPr/>
        </p:nvSpPr>
        <p:spPr>
          <a:xfrm>
            <a:off x="7485682" y="2464229"/>
            <a:ext cx="4256868" cy="1200329"/>
          </a:xfrm>
          <a:prstGeom prst="rect">
            <a:avLst/>
          </a:prstGeom>
          <a:noFill/>
        </p:spPr>
        <p:txBody>
          <a:bodyPr wrap="square" rtlCol="0">
            <a:spAutoFit/>
          </a:bodyPr>
          <a:lstStyle/>
          <a:p>
            <a:r>
              <a:rPr lang="en-US" sz="3600" dirty="0"/>
              <a:t>4 Gas Turbine sets @USD12-15M each</a:t>
            </a:r>
          </a:p>
        </p:txBody>
      </p:sp>
      <p:cxnSp>
        <p:nvCxnSpPr>
          <p:cNvPr id="8" name="Straight Arrow Connector 7">
            <a:extLst>
              <a:ext uri="{FF2B5EF4-FFF2-40B4-BE49-F238E27FC236}">
                <a16:creationId xmlns:a16="http://schemas.microsoft.com/office/drawing/2014/main" id="{D1C0CCF9-E925-03B1-5301-8EF8D5BB535D}"/>
              </a:ext>
            </a:extLst>
          </p:cNvPr>
          <p:cNvCxnSpPr/>
          <p:nvPr/>
        </p:nvCxnSpPr>
        <p:spPr>
          <a:xfrm>
            <a:off x="6679769" y="759417"/>
            <a:ext cx="914400" cy="91440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41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5C25E-2D76-B916-2B8F-23500A462D21}"/>
              </a:ext>
            </a:extLst>
          </p:cNvPr>
          <p:cNvSpPr>
            <a:spLocks noGrp="1"/>
          </p:cNvSpPr>
          <p:nvPr>
            <p:ph type="title"/>
          </p:nvPr>
        </p:nvSpPr>
        <p:spPr/>
        <p:txBody>
          <a:bodyPr/>
          <a:lstStyle/>
          <a:p>
            <a:r>
              <a:rPr lang="en-US" dirty="0"/>
              <a:t>QENOS - $5,215,168.27 of Ethylene</a:t>
            </a:r>
          </a:p>
        </p:txBody>
      </p:sp>
      <p:pic>
        <p:nvPicPr>
          <p:cNvPr id="3074" name="Picture 2" descr="QENOS POLYOLEFINES FACILITIES BOTANY INDUSTRIAL PARK SAFETY CASE SUMMARY  2017 –">
            <a:extLst>
              <a:ext uri="{FF2B5EF4-FFF2-40B4-BE49-F238E27FC236}">
                <a16:creationId xmlns:a16="http://schemas.microsoft.com/office/drawing/2014/main" id="{6148666A-90FB-83FF-32CB-481A9833AB8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18677" y="1461509"/>
            <a:ext cx="4351988" cy="4973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atest News | NSW Ports">
            <a:extLst>
              <a:ext uri="{FF2B5EF4-FFF2-40B4-BE49-F238E27FC236}">
                <a16:creationId xmlns:a16="http://schemas.microsoft.com/office/drawing/2014/main" id="{1CA82705-C771-45A3-DD02-79C946A15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985" y="1461509"/>
            <a:ext cx="4887132" cy="27490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Ethylene | Atmosphere | Postharvest fundamentals | Postharvest Management  of Vegetables">
            <a:extLst>
              <a:ext uri="{FF2B5EF4-FFF2-40B4-BE49-F238E27FC236}">
                <a16:creationId xmlns:a16="http://schemas.microsoft.com/office/drawing/2014/main" id="{09A6F012-CEC0-455E-9029-B8B2F1B687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9091" y="4430607"/>
            <a:ext cx="2663125" cy="199734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thylene, the gas that rots your fruits and vegetables | Less Saves The  Planet">
            <a:extLst>
              <a:ext uri="{FF2B5EF4-FFF2-40B4-BE49-F238E27FC236}">
                <a16:creationId xmlns:a16="http://schemas.microsoft.com/office/drawing/2014/main" id="{7F934107-4EA7-BE5C-5FE8-7E5CE55F384A}"/>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8399308" y="4478085"/>
            <a:ext cx="2954492" cy="1949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64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321C-CF3B-0189-E0D1-196D43775476}"/>
              </a:ext>
            </a:extLst>
          </p:cNvPr>
          <p:cNvSpPr>
            <a:spLocks noGrp="1"/>
          </p:cNvSpPr>
          <p:nvPr>
            <p:ph type="title"/>
          </p:nvPr>
        </p:nvSpPr>
        <p:spPr/>
        <p:txBody>
          <a:bodyPr/>
          <a:lstStyle/>
          <a:p>
            <a:r>
              <a:rPr lang="en-US" dirty="0" err="1"/>
              <a:t>Bluewaters</a:t>
            </a:r>
            <a:r>
              <a:rPr lang="en-US" dirty="0"/>
              <a:t> Power – a big coal mine</a:t>
            </a:r>
          </a:p>
        </p:txBody>
      </p:sp>
      <p:pic>
        <p:nvPicPr>
          <p:cNvPr id="4098" name="Picture 2" descr="IEEFA: American vulture funds prepare to feast on Australia's Bluewaters  Coal Power Station | IEEFA">
            <a:extLst>
              <a:ext uri="{FF2B5EF4-FFF2-40B4-BE49-F238E27FC236}">
                <a16:creationId xmlns:a16="http://schemas.microsoft.com/office/drawing/2014/main" id="{0DA3F403-4D91-5AE2-8627-432B9CB3333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437185"/>
            <a:ext cx="48768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luewaters Power Services Pty Ltd | Collie River Valley">
            <a:extLst>
              <a:ext uri="{FF2B5EF4-FFF2-40B4-BE49-F238E27FC236}">
                <a16:creationId xmlns:a16="http://schemas.microsoft.com/office/drawing/2014/main" id="{5F435E34-7ED4-C721-23E6-DD3ABF83E56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1507540"/>
            <a:ext cx="5045990" cy="336399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30F2039-8DDB-EC73-9745-ECF912ED0D7E}"/>
              </a:ext>
            </a:extLst>
          </p:cNvPr>
          <p:cNvSpPr txBox="1"/>
          <p:nvPr/>
        </p:nvSpPr>
        <p:spPr>
          <a:xfrm>
            <a:off x="838200" y="4983495"/>
            <a:ext cx="10303790" cy="1754326"/>
          </a:xfrm>
          <a:prstGeom prst="rect">
            <a:avLst/>
          </a:prstGeom>
          <a:noFill/>
        </p:spPr>
        <p:txBody>
          <a:bodyPr wrap="square">
            <a:spAutoFit/>
          </a:bodyPr>
          <a:lstStyle/>
          <a:p>
            <a:r>
              <a:rPr lang="en-US" sz="3600" dirty="0"/>
              <a:t>2023 - $220M subsidy to keep it operating </a:t>
            </a:r>
          </a:p>
          <a:p>
            <a:r>
              <a:rPr lang="en-US" sz="3600" dirty="0"/>
              <a:t>pending “wind/solar/battery” replacements in the future</a:t>
            </a:r>
          </a:p>
        </p:txBody>
      </p:sp>
    </p:spTree>
    <p:extLst>
      <p:ext uri="{BB962C8B-B14F-4D97-AF65-F5344CB8AC3E}">
        <p14:creationId xmlns:p14="http://schemas.microsoft.com/office/powerpoint/2010/main" val="2074508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681037"/>
            <a:ext cx="10515600" cy="1009651"/>
          </a:xfrm>
        </p:spPr>
        <p:txBody>
          <a:bodyPr>
            <a:normAutofit/>
          </a:bodyPr>
          <a:lstStyle/>
          <a:p>
            <a:r>
              <a:rPr lang="en-AU" dirty="0">
                <a:solidFill>
                  <a:schemeClr val="accent1"/>
                </a:solidFill>
              </a:rPr>
              <a:t>Some Concepts</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p:txBody>
          <a:bodyPr numCol="2" spcCol="360000">
            <a:normAutofit lnSpcReduction="10000"/>
          </a:bodyPr>
          <a:lstStyle/>
          <a:p>
            <a:pPr marL="0" indent="0">
              <a:buNone/>
            </a:pPr>
            <a:r>
              <a:rPr lang="en-AU" dirty="0">
                <a:solidFill>
                  <a:schemeClr val="accent2"/>
                </a:solidFill>
              </a:rPr>
              <a:t>Security Interest</a:t>
            </a:r>
          </a:p>
          <a:p>
            <a:pPr marL="0" indent="0">
              <a:buNone/>
            </a:pPr>
            <a:endParaRPr lang="en-AU" dirty="0">
              <a:solidFill>
                <a:schemeClr val="accent1"/>
              </a:solidFill>
            </a:endParaRPr>
          </a:p>
          <a:p>
            <a:pPr marL="0" indent="0">
              <a:buNone/>
            </a:pPr>
            <a:endParaRPr lang="en-AU" dirty="0">
              <a:solidFill>
                <a:schemeClr val="accent1"/>
              </a:solidFill>
            </a:endParaRPr>
          </a:p>
          <a:p>
            <a:pPr marL="0" indent="0">
              <a:buNone/>
            </a:pPr>
            <a:endParaRPr lang="en-AU" dirty="0">
              <a:solidFill>
                <a:schemeClr val="accent1"/>
              </a:solidFill>
            </a:endParaRPr>
          </a:p>
          <a:p>
            <a:pPr marL="0" indent="0">
              <a:buNone/>
            </a:pPr>
            <a:r>
              <a:rPr lang="en-US" dirty="0">
                <a:solidFill>
                  <a:schemeClr val="accent1"/>
                </a:solidFill>
              </a:rPr>
              <a:t>Consensual</a:t>
            </a:r>
            <a:br>
              <a:rPr lang="en-US" dirty="0">
                <a:solidFill>
                  <a:schemeClr val="accent1"/>
                </a:solidFill>
              </a:rPr>
            </a:br>
            <a:r>
              <a:rPr lang="en-US" dirty="0">
                <a:solidFill>
                  <a:schemeClr val="accent1"/>
                </a:solidFill>
              </a:rPr>
              <a:t>Secures payment or </a:t>
            </a:r>
            <a:br>
              <a:rPr lang="en-US" dirty="0">
                <a:solidFill>
                  <a:schemeClr val="accent1"/>
                </a:solidFill>
              </a:rPr>
            </a:br>
            <a:r>
              <a:rPr lang="en-US" dirty="0">
                <a:solidFill>
                  <a:schemeClr val="accent1"/>
                </a:solidFill>
              </a:rPr>
              <a:t>obligation</a:t>
            </a:r>
            <a:br>
              <a:rPr lang="en-US" dirty="0">
                <a:solidFill>
                  <a:schemeClr val="accent1"/>
                </a:solidFill>
              </a:rPr>
            </a:br>
            <a:r>
              <a:rPr lang="en-US" dirty="0">
                <a:solidFill>
                  <a:schemeClr val="accent1"/>
                </a:solidFill>
              </a:rPr>
              <a:t>Without regard to form</a:t>
            </a:r>
            <a:br>
              <a:rPr lang="en-US" dirty="0">
                <a:solidFill>
                  <a:schemeClr val="accent1"/>
                </a:solidFill>
              </a:rPr>
            </a:br>
            <a:r>
              <a:rPr lang="en-US" dirty="0">
                <a:solidFill>
                  <a:schemeClr val="accent1"/>
                </a:solidFill>
              </a:rPr>
              <a:t>In substance</a:t>
            </a:r>
            <a:br>
              <a:rPr lang="en-US" dirty="0">
                <a:solidFill>
                  <a:schemeClr val="accent1"/>
                </a:solidFill>
              </a:rPr>
            </a:br>
            <a:r>
              <a:rPr lang="en-US" dirty="0">
                <a:solidFill>
                  <a:schemeClr val="accent1"/>
                </a:solidFill>
              </a:rPr>
              <a:t>Deemed Security interests</a:t>
            </a:r>
          </a:p>
          <a:p>
            <a:pPr marL="0" indent="0">
              <a:buNone/>
            </a:pPr>
            <a:r>
              <a:rPr lang="en-US" dirty="0">
                <a:solidFill>
                  <a:schemeClr val="accent1"/>
                </a:solidFill>
              </a:rPr>
              <a:t>s12(1) “security interest means an interest in personal property </a:t>
            </a:r>
            <a:r>
              <a:rPr lang="en-US" dirty="0">
                <a:solidFill>
                  <a:schemeClr val="accent2"/>
                </a:solidFill>
              </a:rPr>
              <a:t>provided for by a transaction </a:t>
            </a:r>
            <a:r>
              <a:rPr lang="en-US" dirty="0">
                <a:solidFill>
                  <a:schemeClr val="accent1"/>
                </a:solidFill>
              </a:rPr>
              <a:t>that, </a:t>
            </a:r>
            <a:r>
              <a:rPr lang="en-US" dirty="0">
                <a:solidFill>
                  <a:schemeClr val="accent4"/>
                </a:solidFill>
              </a:rPr>
              <a:t>in substance</a:t>
            </a:r>
            <a:r>
              <a:rPr lang="en-US" dirty="0">
                <a:solidFill>
                  <a:schemeClr val="accent1"/>
                </a:solidFill>
              </a:rPr>
              <a:t>, </a:t>
            </a:r>
            <a:r>
              <a:rPr lang="en-US" dirty="0">
                <a:solidFill>
                  <a:schemeClr val="accent2"/>
                </a:solidFill>
              </a:rPr>
              <a:t>secures payment or performance of an obligation </a:t>
            </a:r>
            <a:r>
              <a:rPr lang="en-US" dirty="0">
                <a:solidFill>
                  <a:schemeClr val="accent1"/>
                </a:solidFill>
              </a:rPr>
              <a:t>(</a:t>
            </a:r>
            <a:r>
              <a:rPr lang="en-US" dirty="0">
                <a:solidFill>
                  <a:schemeClr val="accent4"/>
                </a:solidFill>
              </a:rPr>
              <a:t>without regard to the form</a:t>
            </a:r>
            <a:r>
              <a:rPr lang="en-US" dirty="0">
                <a:solidFill>
                  <a:schemeClr val="accent1"/>
                </a:solidFill>
              </a:rPr>
              <a:t> of the transaction or the identity of the person who has title to the property).”</a:t>
            </a:r>
          </a:p>
          <a:p>
            <a:pPr marL="0" indent="0">
              <a:buNone/>
            </a:pPr>
            <a:endParaRPr lang="en-AU" dirty="0">
              <a:solidFill>
                <a:schemeClr val="accent1"/>
              </a:solidFill>
            </a:endParaRPr>
          </a:p>
        </p:txBody>
      </p:sp>
    </p:spTree>
    <p:extLst>
      <p:ext uri="{BB962C8B-B14F-4D97-AF65-F5344CB8AC3E}">
        <p14:creationId xmlns:p14="http://schemas.microsoft.com/office/powerpoint/2010/main" val="4110829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681037"/>
            <a:ext cx="10515600" cy="1009651"/>
          </a:xfrm>
        </p:spPr>
        <p:txBody>
          <a:bodyPr/>
          <a:lstStyle/>
          <a:p>
            <a:r>
              <a:rPr lang="en-AU" dirty="0">
                <a:solidFill>
                  <a:schemeClr val="accent1"/>
                </a:solidFill>
              </a:rPr>
              <a:t>Concepts </a:t>
            </a:r>
            <a:r>
              <a:rPr lang="en-AU" dirty="0" err="1">
                <a:solidFill>
                  <a:schemeClr val="accent1"/>
                </a:solidFill>
              </a:rPr>
              <a:t>Cont</a:t>
            </a:r>
            <a:r>
              <a:rPr lang="en-AU" dirty="0">
                <a:solidFill>
                  <a:schemeClr val="accent1"/>
                </a:solidFill>
              </a:rPr>
              <a:t>…</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p:txBody>
          <a:bodyPr>
            <a:noAutofit/>
          </a:bodyPr>
          <a:lstStyle/>
          <a:p>
            <a:pPr marL="457200" lvl="1" indent="0">
              <a:buNone/>
            </a:pPr>
            <a:r>
              <a:rPr lang="en-US" sz="2800" dirty="0">
                <a:solidFill>
                  <a:srgbClr val="FF0000"/>
                </a:solidFill>
              </a:rPr>
              <a:t>PPS lease - “Deemed Security Interest”</a:t>
            </a:r>
          </a:p>
          <a:p>
            <a:pPr lvl="1"/>
            <a:r>
              <a:rPr lang="en-US" dirty="0"/>
              <a:t>s13</a:t>
            </a:r>
          </a:p>
          <a:p>
            <a:pPr lvl="1"/>
            <a:r>
              <a:rPr lang="en-US" dirty="0"/>
              <a:t>Lease or bailment of goods for more than 2 years or indefinite term</a:t>
            </a:r>
          </a:p>
          <a:p>
            <a:pPr lvl="2"/>
            <a:r>
              <a:rPr lang="en-US" sz="2400" dirty="0"/>
              <a:t>Serial numbered goods-term of 90 days or more or indefinite term</a:t>
            </a:r>
          </a:p>
          <a:p>
            <a:pPr lvl="2"/>
            <a:r>
              <a:rPr lang="en-US" sz="2400" dirty="0"/>
              <a:t>Lessor or bailor must be in the business of leasing or bailing goods-s13(2)</a:t>
            </a:r>
          </a:p>
          <a:p>
            <a:pPr lvl="3"/>
            <a:r>
              <a:rPr lang="en-US" sz="2400" dirty="0"/>
              <a:t>Only bailments for reward (not gratuitous)-s13(3)</a:t>
            </a:r>
          </a:p>
          <a:p>
            <a:pPr lvl="3"/>
            <a:endParaRPr lang="en-US" sz="2400" dirty="0"/>
          </a:p>
          <a:p>
            <a:pPr lvl="1"/>
            <a:r>
              <a:rPr lang="en-US" dirty="0">
                <a:solidFill>
                  <a:srgbClr val="FF0000"/>
                </a:solidFill>
              </a:rPr>
              <a:t>Security Interest regardless of form </a:t>
            </a:r>
          </a:p>
          <a:p>
            <a:pPr marL="0" indent="0">
              <a:buNone/>
            </a:pPr>
            <a:endParaRPr lang="en-AU" sz="2600" dirty="0">
              <a:solidFill>
                <a:schemeClr val="accent1"/>
              </a:solidFill>
            </a:endParaRPr>
          </a:p>
          <a:p>
            <a:pPr marL="0" indent="0">
              <a:buNone/>
            </a:pPr>
            <a:endParaRPr lang="en-AU" sz="2600" dirty="0">
              <a:solidFill>
                <a:schemeClr val="accent1"/>
              </a:solidFill>
            </a:endParaRPr>
          </a:p>
        </p:txBody>
      </p:sp>
    </p:spTree>
    <p:extLst>
      <p:ext uri="{BB962C8B-B14F-4D97-AF65-F5344CB8AC3E}">
        <p14:creationId xmlns:p14="http://schemas.microsoft.com/office/powerpoint/2010/main" val="905541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2C66-960C-149F-1CE5-DB50A7075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619E0-3BE2-40BC-9A85-DB0F9CD9636D}"/>
              </a:ext>
            </a:extLst>
          </p:cNvPr>
          <p:cNvSpPr>
            <a:spLocks noGrp="1"/>
          </p:cNvSpPr>
          <p:nvPr>
            <p:ph type="title"/>
          </p:nvPr>
        </p:nvSpPr>
        <p:spPr>
          <a:xfrm>
            <a:off x="838200" y="2287240"/>
            <a:ext cx="10515600" cy="1325563"/>
          </a:xfrm>
        </p:spPr>
        <p:txBody>
          <a:bodyPr>
            <a:normAutofit/>
          </a:bodyPr>
          <a:lstStyle/>
          <a:p>
            <a:pPr algn="ctr"/>
            <a:r>
              <a:rPr lang="en-US" dirty="0">
                <a:solidFill>
                  <a:schemeClr val="accent1"/>
                </a:solidFill>
              </a:rPr>
              <a:t>CASE STUDIES</a:t>
            </a:r>
            <a:endParaRPr lang="en-AU" dirty="0">
              <a:solidFill>
                <a:schemeClr val="accent1"/>
              </a:solidFill>
            </a:endParaRPr>
          </a:p>
        </p:txBody>
      </p:sp>
    </p:spTree>
    <p:extLst>
      <p:ext uri="{BB962C8B-B14F-4D97-AF65-F5344CB8AC3E}">
        <p14:creationId xmlns:p14="http://schemas.microsoft.com/office/powerpoint/2010/main" val="116944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D60112-861C-7F34-E348-F98455FC8F0C}"/>
              </a:ext>
            </a:extLst>
          </p:cNvPr>
          <p:cNvPicPr>
            <a:picLocks noChangeAspect="1"/>
          </p:cNvPicPr>
          <p:nvPr/>
        </p:nvPicPr>
        <p:blipFill>
          <a:blip r:embed="rId2"/>
          <a:stretch>
            <a:fillRect/>
          </a:stretch>
        </p:blipFill>
        <p:spPr>
          <a:xfrm>
            <a:off x="838200" y="1988343"/>
            <a:ext cx="4371211" cy="4779678"/>
          </a:xfrm>
          <a:prstGeom prst="rect">
            <a:avLst/>
          </a:prstGeom>
        </p:spPr>
      </p:pic>
      <p:pic>
        <p:nvPicPr>
          <p:cNvPr id="5" name="Picture 4">
            <a:extLst>
              <a:ext uri="{FF2B5EF4-FFF2-40B4-BE49-F238E27FC236}">
                <a16:creationId xmlns:a16="http://schemas.microsoft.com/office/drawing/2014/main" id="{3738675C-E3F2-0CA6-533A-048472F3331D}"/>
              </a:ext>
            </a:extLst>
          </p:cNvPr>
          <p:cNvPicPr>
            <a:picLocks noChangeAspect="1"/>
          </p:cNvPicPr>
          <p:nvPr/>
        </p:nvPicPr>
        <p:blipFill>
          <a:blip r:embed="rId3"/>
          <a:stretch>
            <a:fillRect/>
          </a:stretch>
        </p:blipFill>
        <p:spPr>
          <a:xfrm>
            <a:off x="5468973" y="1988343"/>
            <a:ext cx="6378893" cy="4779678"/>
          </a:xfrm>
          <a:prstGeom prst="rect">
            <a:avLst/>
          </a:prstGeom>
        </p:spPr>
      </p:pic>
      <p:sp>
        <p:nvSpPr>
          <p:cNvPr id="8" name="Title 1">
            <a:extLst>
              <a:ext uri="{FF2B5EF4-FFF2-40B4-BE49-F238E27FC236}">
                <a16:creationId xmlns:a16="http://schemas.microsoft.com/office/drawing/2014/main" id="{4BF74896-4919-7589-4476-297EF7000351}"/>
              </a:ext>
            </a:extLst>
          </p:cNvPr>
          <p:cNvSpPr txBox="1">
            <a:spLocks/>
          </p:cNvSpPr>
          <p:nvPr/>
        </p:nvSpPr>
        <p:spPr>
          <a:xfrm>
            <a:off x="838200" y="795337"/>
            <a:ext cx="9782175" cy="10096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Tree>
    <p:extLst>
      <p:ext uri="{BB962C8B-B14F-4D97-AF65-F5344CB8AC3E}">
        <p14:creationId xmlns:p14="http://schemas.microsoft.com/office/powerpoint/2010/main" val="145264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981200"/>
            <a:ext cx="10515600" cy="4195763"/>
          </a:xfrm>
        </p:spPr>
        <p:txBody>
          <a:bodyPr>
            <a:normAutofit/>
          </a:bodyPr>
          <a:lstStyle/>
          <a:p>
            <a:pPr marL="0" indent="0">
              <a:buNone/>
            </a:pPr>
            <a:r>
              <a:rPr lang="en-US" sz="2400" b="1" dirty="0">
                <a:solidFill>
                  <a:schemeClr val="accent1"/>
                </a:solidFill>
              </a:rPr>
              <a:t>Failure to Register is not Fatal when you are in possession</a:t>
            </a:r>
          </a:p>
          <a:p>
            <a:pPr marL="0" indent="0">
              <a:buNone/>
            </a:pPr>
            <a:r>
              <a:rPr lang="en-US" sz="2400" b="1" dirty="0">
                <a:solidFill>
                  <a:schemeClr val="accent1"/>
                </a:solidFill>
              </a:rPr>
              <a:t>Facts:</a:t>
            </a:r>
          </a:p>
          <a:p>
            <a:r>
              <a:rPr lang="en-US" sz="2400" dirty="0" err="1">
                <a:solidFill>
                  <a:schemeClr val="accent1"/>
                </a:solidFill>
              </a:rPr>
              <a:t>Kirkalocka</a:t>
            </a:r>
            <a:r>
              <a:rPr lang="en-US" sz="2400" dirty="0">
                <a:solidFill>
                  <a:schemeClr val="accent1"/>
                </a:solidFill>
              </a:rPr>
              <a:t> operated a mine in WA.  The mine had an onsite power plant.  Zenith had a contract to operate and maintain the power plant and supply power to </a:t>
            </a:r>
            <a:r>
              <a:rPr lang="en-US" sz="2400" dirty="0" err="1">
                <a:solidFill>
                  <a:schemeClr val="accent1"/>
                </a:solidFill>
              </a:rPr>
              <a:t>Kirkalocka</a:t>
            </a:r>
            <a:r>
              <a:rPr lang="en-US" sz="2400" dirty="0">
                <a:solidFill>
                  <a:schemeClr val="accent1"/>
                </a:solidFill>
              </a:rPr>
              <a:t>.</a:t>
            </a:r>
          </a:p>
          <a:p>
            <a:r>
              <a:rPr lang="en-US" sz="2400" dirty="0">
                <a:solidFill>
                  <a:schemeClr val="accent1"/>
                </a:solidFill>
              </a:rPr>
              <a:t>Not a fixture:  personal property subject to the PPSA.</a:t>
            </a:r>
          </a:p>
          <a:p>
            <a:r>
              <a:rPr lang="en-US" sz="2400" dirty="0">
                <a:solidFill>
                  <a:schemeClr val="accent1"/>
                </a:solidFill>
              </a:rPr>
              <a:t>Zenith had not registered its interest under the supply contract in the power plant.</a:t>
            </a:r>
          </a:p>
          <a:p>
            <a:r>
              <a:rPr lang="en-US" sz="2400" dirty="0" err="1">
                <a:solidFill>
                  <a:schemeClr val="accent1"/>
                </a:solidFill>
              </a:rPr>
              <a:t>Kirkalocka</a:t>
            </a:r>
            <a:r>
              <a:rPr lang="en-US" sz="2400" dirty="0">
                <a:solidFill>
                  <a:schemeClr val="accent1"/>
                </a:solidFill>
              </a:rPr>
              <a:t> went into VA and into receivership.</a:t>
            </a:r>
          </a:p>
          <a:p>
            <a:pPr marL="0" indent="0">
              <a:buNone/>
            </a:pPr>
            <a:endParaRPr lang="en-AU" sz="2400" dirty="0">
              <a:solidFill>
                <a:schemeClr val="accent1"/>
              </a:solidFill>
            </a:endParaRPr>
          </a:p>
        </p:txBody>
      </p:sp>
    </p:spTree>
    <p:extLst>
      <p:ext uri="{BB962C8B-B14F-4D97-AF65-F5344CB8AC3E}">
        <p14:creationId xmlns:p14="http://schemas.microsoft.com/office/powerpoint/2010/main" val="1900168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981200"/>
            <a:ext cx="5629275" cy="4195763"/>
          </a:xfrm>
        </p:spPr>
        <p:txBody>
          <a:bodyPr>
            <a:noAutofit/>
          </a:bodyPr>
          <a:lstStyle/>
          <a:p>
            <a:pPr marL="0" indent="0">
              <a:buNone/>
            </a:pPr>
            <a:r>
              <a:rPr lang="en-US" sz="2100" b="1" dirty="0">
                <a:solidFill>
                  <a:schemeClr val="accent1"/>
                </a:solidFill>
              </a:rPr>
              <a:t>Issues:</a:t>
            </a:r>
          </a:p>
          <a:p>
            <a:r>
              <a:rPr lang="en-US" sz="2100" dirty="0">
                <a:solidFill>
                  <a:schemeClr val="accent1"/>
                </a:solidFill>
              </a:rPr>
              <a:t>whether the power plant had vested in </a:t>
            </a:r>
            <a:r>
              <a:rPr lang="en-US" sz="2100" dirty="0" err="1">
                <a:solidFill>
                  <a:schemeClr val="accent1"/>
                </a:solidFill>
              </a:rPr>
              <a:t>Kirkalocka</a:t>
            </a:r>
            <a:r>
              <a:rPr lang="en-US" sz="2100" dirty="0">
                <a:solidFill>
                  <a:schemeClr val="accent1"/>
                </a:solidFill>
              </a:rPr>
              <a:t> on the VA’s appointment.  The claim was brought by the receiver.</a:t>
            </a:r>
          </a:p>
          <a:p>
            <a:r>
              <a:rPr lang="en-US" sz="2100" dirty="0">
                <a:solidFill>
                  <a:schemeClr val="accent1"/>
                </a:solidFill>
              </a:rPr>
              <a:t>There were two main sub issues:</a:t>
            </a:r>
          </a:p>
          <a:p>
            <a:pPr lvl="1"/>
            <a:r>
              <a:rPr lang="en-US" sz="2100" dirty="0">
                <a:solidFill>
                  <a:schemeClr val="accent1"/>
                </a:solidFill>
              </a:rPr>
              <a:t>Did Zenith have a security interest in the power plant that required perfection?</a:t>
            </a:r>
          </a:p>
          <a:p>
            <a:pPr lvl="1"/>
            <a:r>
              <a:rPr lang="en-US" sz="2100" dirty="0">
                <a:solidFill>
                  <a:schemeClr val="accent1"/>
                </a:solidFill>
              </a:rPr>
              <a:t>If yes, was Zenith in possession, so that its security interest would be perfected and the interest would not vest in </a:t>
            </a:r>
            <a:r>
              <a:rPr lang="en-US" sz="2100" dirty="0" err="1">
                <a:solidFill>
                  <a:schemeClr val="accent1"/>
                </a:solidFill>
              </a:rPr>
              <a:t>Kirkalocka</a:t>
            </a:r>
            <a:endParaRPr lang="en-US" sz="2100" dirty="0">
              <a:solidFill>
                <a:schemeClr val="accent1"/>
              </a:solidFill>
            </a:endParaRPr>
          </a:p>
          <a:p>
            <a:pPr marL="0" indent="0">
              <a:buNone/>
            </a:pPr>
            <a:endParaRPr lang="en-AU" sz="2100" dirty="0">
              <a:solidFill>
                <a:schemeClr val="accent1"/>
              </a:solidFill>
            </a:endParaRPr>
          </a:p>
        </p:txBody>
      </p:sp>
      <p:pic>
        <p:nvPicPr>
          <p:cNvPr id="4" name="Picture 3">
            <a:extLst>
              <a:ext uri="{FF2B5EF4-FFF2-40B4-BE49-F238E27FC236}">
                <a16:creationId xmlns:a16="http://schemas.microsoft.com/office/drawing/2014/main" id="{CF58CD15-F012-9089-5126-0D88959CA2DB}"/>
              </a:ext>
            </a:extLst>
          </p:cNvPr>
          <p:cNvPicPr>
            <a:picLocks noChangeAspect="1"/>
          </p:cNvPicPr>
          <p:nvPr/>
        </p:nvPicPr>
        <p:blipFill>
          <a:blip r:embed="rId2"/>
          <a:stretch>
            <a:fillRect/>
          </a:stretch>
        </p:blipFill>
        <p:spPr>
          <a:xfrm>
            <a:off x="6540782" y="1981200"/>
            <a:ext cx="5206435" cy="3475021"/>
          </a:xfrm>
          <a:prstGeom prst="rect">
            <a:avLst/>
          </a:prstGeom>
        </p:spPr>
      </p:pic>
    </p:spTree>
    <p:extLst>
      <p:ext uri="{BB962C8B-B14F-4D97-AF65-F5344CB8AC3E}">
        <p14:creationId xmlns:p14="http://schemas.microsoft.com/office/powerpoint/2010/main" val="205810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981200"/>
            <a:ext cx="10515600" cy="4195763"/>
          </a:xfrm>
        </p:spPr>
        <p:txBody>
          <a:bodyPr>
            <a:noAutofit/>
          </a:bodyPr>
          <a:lstStyle/>
          <a:p>
            <a:pPr marL="0" indent="0">
              <a:buNone/>
            </a:pPr>
            <a:r>
              <a:rPr lang="en-US" sz="1800" b="1" dirty="0">
                <a:solidFill>
                  <a:schemeClr val="accent1"/>
                </a:solidFill>
              </a:rPr>
              <a:t>Findings:  Security Interest</a:t>
            </a:r>
          </a:p>
          <a:p>
            <a:r>
              <a:rPr lang="en-US" sz="1800" dirty="0">
                <a:solidFill>
                  <a:schemeClr val="accent1"/>
                </a:solidFill>
              </a:rPr>
              <a:t>Zenith did have a security interest:</a:t>
            </a:r>
          </a:p>
          <a:p>
            <a:pPr lvl="1"/>
            <a:r>
              <a:rPr lang="en-US" sz="1800" dirty="0">
                <a:solidFill>
                  <a:schemeClr val="accent1"/>
                </a:solidFill>
              </a:rPr>
              <a:t>It had maintained title, so there was no question that ownership if the equipment had transferred to </a:t>
            </a:r>
            <a:r>
              <a:rPr lang="en-US" sz="1800" dirty="0" err="1">
                <a:solidFill>
                  <a:schemeClr val="accent1"/>
                </a:solidFill>
              </a:rPr>
              <a:t>Kirkalocka</a:t>
            </a:r>
            <a:r>
              <a:rPr lang="en-US" sz="1800" dirty="0">
                <a:solidFill>
                  <a:schemeClr val="accent1"/>
                </a:solidFill>
              </a:rPr>
              <a:t> so that it could grant an interest in the equipment back to Zenith</a:t>
            </a:r>
          </a:p>
          <a:p>
            <a:pPr lvl="2"/>
            <a:r>
              <a:rPr lang="en-US" sz="1800" dirty="0" err="1">
                <a:solidFill>
                  <a:schemeClr val="accent1"/>
                </a:solidFill>
              </a:rPr>
              <a:t>Ie</a:t>
            </a:r>
            <a:r>
              <a:rPr lang="en-US" sz="1800" dirty="0">
                <a:solidFill>
                  <a:schemeClr val="accent1"/>
                </a:solidFill>
              </a:rPr>
              <a:t> – no vendor finance</a:t>
            </a:r>
          </a:p>
          <a:p>
            <a:pPr lvl="1"/>
            <a:r>
              <a:rPr lang="en-US" sz="1800" dirty="0">
                <a:solidFill>
                  <a:schemeClr val="accent1"/>
                </a:solidFill>
              </a:rPr>
              <a:t>However, on the expiry of the 10 year term, </a:t>
            </a:r>
            <a:r>
              <a:rPr lang="en-US" sz="1800" dirty="0" err="1">
                <a:solidFill>
                  <a:schemeClr val="accent1"/>
                </a:solidFill>
              </a:rPr>
              <a:t>Kirkalocka</a:t>
            </a:r>
            <a:r>
              <a:rPr lang="en-US" sz="1800" dirty="0">
                <a:solidFill>
                  <a:schemeClr val="accent1"/>
                </a:solidFill>
              </a:rPr>
              <a:t> would have paid off the bulk of the value of the power plant and would have a contractual right to purchase it.  The right would be lost on default. </a:t>
            </a:r>
          </a:p>
          <a:p>
            <a:pPr lvl="1"/>
            <a:r>
              <a:rPr lang="en-US" sz="1800" dirty="0">
                <a:solidFill>
                  <a:schemeClr val="accent1"/>
                </a:solidFill>
              </a:rPr>
              <a:t>There was no transfer of title at the end of the term, so no in substance security interest – finance lease</a:t>
            </a:r>
          </a:p>
          <a:p>
            <a:pPr lvl="1"/>
            <a:r>
              <a:rPr lang="en-US" sz="1800" dirty="0">
                <a:solidFill>
                  <a:schemeClr val="accent1"/>
                </a:solidFill>
              </a:rPr>
              <a:t>It was a BOO(T) agreement:  Zenith maintained possession of the equipment.  </a:t>
            </a:r>
          </a:p>
          <a:p>
            <a:pPr lvl="2"/>
            <a:r>
              <a:rPr lang="en-US" sz="1800" dirty="0">
                <a:solidFill>
                  <a:schemeClr val="accent1"/>
                </a:solidFill>
              </a:rPr>
              <a:t>So no bailment of the power plant, no PPS Lease</a:t>
            </a:r>
            <a:endParaRPr lang="en-AU" sz="1800" dirty="0">
              <a:solidFill>
                <a:schemeClr val="accent1"/>
              </a:solidFill>
            </a:endParaRPr>
          </a:p>
        </p:txBody>
      </p:sp>
    </p:spTree>
    <p:extLst>
      <p:ext uri="{BB962C8B-B14F-4D97-AF65-F5344CB8AC3E}">
        <p14:creationId xmlns:p14="http://schemas.microsoft.com/office/powerpoint/2010/main" val="3958143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981200"/>
            <a:ext cx="10515600" cy="4195763"/>
          </a:xfrm>
        </p:spPr>
        <p:txBody>
          <a:bodyPr>
            <a:noAutofit/>
          </a:bodyPr>
          <a:lstStyle/>
          <a:p>
            <a:pPr marL="0" indent="0">
              <a:buNone/>
            </a:pPr>
            <a:r>
              <a:rPr lang="en-US" sz="1800" dirty="0">
                <a:solidFill>
                  <a:schemeClr val="accent1"/>
                </a:solidFill>
              </a:rPr>
              <a:t>Nevertheless the Court (not in an entirely convincing way) found a security interest still existed</a:t>
            </a:r>
          </a:p>
          <a:p>
            <a:pPr marL="0" indent="0">
              <a:buNone/>
            </a:pPr>
            <a:endParaRPr lang="en-US" sz="1800" dirty="0">
              <a:solidFill>
                <a:schemeClr val="accent1"/>
              </a:solidFill>
            </a:endParaRPr>
          </a:p>
          <a:p>
            <a:pPr marL="0" indent="0">
              <a:buNone/>
            </a:pPr>
            <a:r>
              <a:rPr lang="en-US" sz="1800" dirty="0">
                <a:solidFill>
                  <a:schemeClr val="accent1"/>
                </a:solidFill>
              </a:rPr>
              <a:t>BESANKO J:</a:t>
            </a:r>
          </a:p>
          <a:p>
            <a:pPr marL="0" indent="0">
              <a:buNone/>
            </a:pPr>
            <a:r>
              <a:rPr lang="en-US" sz="1800" dirty="0">
                <a:solidFill>
                  <a:schemeClr val="accent1"/>
                </a:solidFill>
              </a:rPr>
              <a:t>75. The question then comes down to whether the fact that at all times Zenith retained possession of the Zenith Power Plant means that it did not have a security interest within s 12(1) of the PPSA. I have given this matter anxious consideration. I was not referred to any authority directly on the point. I have concluded that possession or not, s 12(1) is wide enough to cover a situation such as the present, particularly where </a:t>
            </a:r>
            <a:r>
              <a:rPr lang="en-US" sz="1800" dirty="0" err="1">
                <a:solidFill>
                  <a:schemeClr val="accent1"/>
                </a:solidFill>
              </a:rPr>
              <a:t>Kirkalocka</a:t>
            </a:r>
            <a:r>
              <a:rPr lang="en-US" sz="1800" dirty="0">
                <a:solidFill>
                  <a:schemeClr val="accent1"/>
                </a:solidFill>
              </a:rPr>
              <a:t> by the end of the term, and assuming no early termination, would have paid off a substantial proportion of the value of the Zenith Power Plant and possibly more.</a:t>
            </a:r>
          </a:p>
          <a:p>
            <a:pPr marL="0" indent="0">
              <a:buNone/>
            </a:pPr>
            <a:endParaRPr lang="en-US" sz="1800" dirty="0">
              <a:solidFill>
                <a:schemeClr val="accent1"/>
              </a:solidFill>
            </a:endParaRPr>
          </a:p>
          <a:p>
            <a:pPr marL="0" indent="0">
              <a:buNone/>
            </a:pPr>
            <a:r>
              <a:rPr lang="en-US" sz="1800" dirty="0">
                <a:solidFill>
                  <a:schemeClr val="accent1"/>
                </a:solidFill>
              </a:rPr>
              <a:t>76. Zenith’s interest in personal property is the legal interest with a retention of title clause which can be engaged should </a:t>
            </a:r>
            <a:r>
              <a:rPr lang="en-US" sz="1800" dirty="0" err="1">
                <a:solidFill>
                  <a:schemeClr val="accent1"/>
                </a:solidFill>
              </a:rPr>
              <a:t>Kirkalocka</a:t>
            </a:r>
            <a:r>
              <a:rPr lang="en-US" sz="1800" dirty="0">
                <a:solidFill>
                  <a:schemeClr val="accent1"/>
                </a:solidFill>
              </a:rPr>
              <a:t> not perform its obligations under the PPA, including its obligation to make payment of the Capacity Charges and the Energy Charges.</a:t>
            </a:r>
          </a:p>
          <a:p>
            <a:pPr marL="0" indent="0">
              <a:buNone/>
            </a:pPr>
            <a:endParaRPr lang="en-AU" sz="1800" dirty="0">
              <a:solidFill>
                <a:schemeClr val="accent1"/>
              </a:solidFill>
            </a:endParaRPr>
          </a:p>
        </p:txBody>
      </p:sp>
    </p:spTree>
    <p:extLst>
      <p:ext uri="{BB962C8B-B14F-4D97-AF65-F5344CB8AC3E}">
        <p14:creationId xmlns:p14="http://schemas.microsoft.com/office/powerpoint/2010/main" val="210263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AU" sz="2400" dirty="0" err="1">
                <a:solidFill>
                  <a:schemeClr val="accent1"/>
                </a:solidFill>
              </a:rPr>
              <a:t>Kirkalocka</a:t>
            </a:r>
            <a:r>
              <a:rPr lang="en-AU" sz="2400" dirty="0">
                <a:solidFill>
                  <a:schemeClr val="accent1"/>
                </a:solidFill>
              </a:rPr>
              <a:t> Gold SPV Pty Ltd (Receivers and Managers Appointed) v Zenith Pacific (KLK) Pty Ltd, in the matter of </a:t>
            </a:r>
            <a:r>
              <a:rPr lang="en-AU" sz="2400" dirty="0" err="1">
                <a:solidFill>
                  <a:schemeClr val="accent1"/>
                </a:solidFill>
              </a:rPr>
              <a:t>Kirkalocka</a:t>
            </a:r>
            <a:r>
              <a:rPr lang="en-AU" sz="2400" dirty="0">
                <a:solidFill>
                  <a:schemeClr val="accent1"/>
                </a:solidFill>
              </a:rPr>
              <a:t> Gold SPV Pty Ltd [2024] FCA 428</a:t>
            </a:r>
          </a:p>
        </p:txBody>
      </p:sp>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981200"/>
            <a:ext cx="10515600" cy="4195763"/>
          </a:xfrm>
        </p:spPr>
        <p:txBody>
          <a:bodyPr>
            <a:noAutofit/>
          </a:bodyPr>
          <a:lstStyle/>
          <a:p>
            <a:pPr marL="0" indent="0">
              <a:buNone/>
            </a:pPr>
            <a:r>
              <a:rPr lang="en-US" sz="1800" b="1" dirty="0">
                <a:solidFill>
                  <a:schemeClr val="accent1"/>
                </a:solidFill>
              </a:rPr>
              <a:t>Findings – Perfection by Possession</a:t>
            </a:r>
          </a:p>
          <a:p>
            <a:pPr marL="0" indent="0">
              <a:buNone/>
            </a:pPr>
            <a:r>
              <a:rPr lang="en-US" sz="1800" dirty="0">
                <a:solidFill>
                  <a:schemeClr val="accent1"/>
                </a:solidFill>
              </a:rPr>
              <a:t>Zenith  had perfected by possession of its security interest by maintaining possession.  </a:t>
            </a:r>
          </a:p>
          <a:p>
            <a:pPr marL="0" indent="0">
              <a:buNone/>
            </a:pPr>
            <a:r>
              <a:rPr lang="en-US" sz="1800" dirty="0">
                <a:solidFill>
                  <a:schemeClr val="accent1"/>
                </a:solidFill>
              </a:rPr>
              <a:t>On the construction of the Power Purchase Agreement Zenith maintained possession:</a:t>
            </a:r>
          </a:p>
          <a:p>
            <a:r>
              <a:rPr lang="en-US" sz="1800" dirty="0">
                <a:solidFill>
                  <a:schemeClr val="accent1"/>
                </a:solidFill>
              </a:rPr>
              <a:t>Zenith was contractually obliged to supply, install, operate and maintain the power plant;</a:t>
            </a:r>
          </a:p>
          <a:p>
            <a:r>
              <a:rPr lang="en-US" sz="1800" dirty="0">
                <a:solidFill>
                  <a:schemeClr val="accent1"/>
                </a:solidFill>
              </a:rPr>
              <a:t>The contract reserved title to Zenith other than by exercise of a purchase option exercisable at year 10;</a:t>
            </a:r>
          </a:p>
          <a:p>
            <a:r>
              <a:rPr lang="en-US" sz="1800" dirty="0" err="1">
                <a:solidFill>
                  <a:schemeClr val="accent1"/>
                </a:solidFill>
              </a:rPr>
              <a:t>Kirkalocka</a:t>
            </a:r>
            <a:r>
              <a:rPr lang="en-US" sz="1800" dirty="0">
                <a:solidFill>
                  <a:schemeClr val="accent1"/>
                </a:solidFill>
              </a:rPr>
              <a:t> was granted access to the power plant but only for limited purposes – viz purposes agreed between the parties, and to access the circuit breakers and isolators by trained personnel;</a:t>
            </a:r>
          </a:p>
          <a:p>
            <a:r>
              <a:rPr lang="en-US" sz="1800" dirty="0" err="1">
                <a:solidFill>
                  <a:schemeClr val="accent1"/>
                </a:solidFill>
              </a:rPr>
              <a:t>Kirkalocka</a:t>
            </a:r>
            <a:r>
              <a:rPr lang="en-US" sz="1800" dirty="0">
                <a:solidFill>
                  <a:schemeClr val="accent1"/>
                </a:solidFill>
              </a:rPr>
              <a:t> had a step in right, which implied Zenith had possession;</a:t>
            </a:r>
          </a:p>
          <a:p>
            <a:r>
              <a:rPr lang="en-US" sz="1800" dirty="0">
                <a:solidFill>
                  <a:schemeClr val="accent1"/>
                </a:solidFill>
              </a:rPr>
              <a:t>The fact that </a:t>
            </a:r>
            <a:r>
              <a:rPr lang="en-US" sz="1800" dirty="0" err="1">
                <a:solidFill>
                  <a:schemeClr val="accent1"/>
                </a:solidFill>
              </a:rPr>
              <a:t>Kirkalocka</a:t>
            </a:r>
            <a:r>
              <a:rPr lang="en-US" sz="1800" dirty="0">
                <a:solidFill>
                  <a:schemeClr val="accent1"/>
                </a:solidFill>
              </a:rPr>
              <a:t> controlled the overall mine site was not determinative;</a:t>
            </a:r>
          </a:p>
          <a:p>
            <a:pPr marL="0" indent="0">
              <a:buNone/>
            </a:pPr>
            <a:r>
              <a:rPr lang="en-US" sz="1800" b="1" dirty="0">
                <a:solidFill>
                  <a:schemeClr val="accent1"/>
                </a:solidFill>
              </a:rPr>
              <a:t>Outcome</a:t>
            </a:r>
            <a:r>
              <a:rPr lang="en-US" sz="1800" dirty="0">
                <a:solidFill>
                  <a:schemeClr val="accent1"/>
                </a:solidFill>
              </a:rPr>
              <a:t> - Zenith had a perfected security interest by means of possession and accordingly prevailed over the receiver, since it had been in possession at the appointment of the VA.</a:t>
            </a:r>
          </a:p>
          <a:p>
            <a:pPr marL="0" indent="0">
              <a:buNone/>
            </a:pPr>
            <a:endParaRPr lang="en-AU" sz="1800" dirty="0">
              <a:solidFill>
                <a:schemeClr val="accent1"/>
              </a:solidFill>
            </a:endParaRPr>
          </a:p>
        </p:txBody>
      </p:sp>
    </p:spTree>
    <p:extLst>
      <p:ext uri="{BB962C8B-B14F-4D97-AF65-F5344CB8AC3E}">
        <p14:creationId xmlns:p14="http://schemas.microsoft.com/office/powerpoint/2010/main" val="3557731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0FD3-F216-7E9D-9210-C12CF706565B}"/>
              </a:ext>
            </a:extLst>
          </p:cNvPr>
          <p:cNvSpPr>
            <a:spLocks noGrp="1"/>
          </p:cNvSpPr>
          <p:nvPr>
            <p:ph type="title"/>
          </p:nvPr>
        </p:nvSpPr>
        <p:spPr>
          <a:xfrm>
            <a:off x="838200" y="795337"/>
            <a:ext cx="9782175" cy="1009651"/>
          </a:xfrm>
        </p:spPr>
        <p:txBody>
          <a:bodyPr>
            <a:noAutofit/>
          </a:bodyPr>
          <a:lstStyle/>
          <a:p>
            <a:r>
              <a:rPr lang="en-US" sz="2400" i="1" dirty="0">
                <a:solidFill>
                  <a:schemeClr val="accent1"/>
                </a:solidFill>
              </a:rPr>
              <a:t>Forge Group Power Pty Limited (in liquidation)(receivers and managers appointed) v General Electric International Inc </a:t>
            </a:r>
            <a:r>
              <a:rPr lang="en-US" sz="2400" dirty="0">
                <a:solidFill>
                  <a:schemeClr val="accent1"/>
                </a:solidFill>
              </a:rPr>
              <a:t>[2016] NSWSC 52; 11 BFRA 50</a:t>
            </a:r>
          </a:p>
        </p:txBody>
      </p:sp>
      <p:pic>
        <p:nvPicPr>
          <p:cNvPr id="4" name="Picture 3">
            <a:extLst>
              <a:ext uri="{FF2B5EF4-FFF2-40B4-BE49-F238E27FC236}">
                <a16:creationId xmlns:a16="http://schemas.microsoft.com/office/drawing/2014/main" id="{32070142-8EFE-3219-F8D6-F92F0544F5B0}"/>
              </a:ext>
            </a:extLst>
          </p:cNvPr>
          <p:cNvPicPr>
            <a:picLocks noChangeAspect="1"/>
          </p:cNvPicPr>
          <p:nvPr/>
        </p:nvPicPr>
        <p:blipFill>
          <a:blip r:embed="rId2"/>
          <a:srcRect t="9845" b="3142"/>
          <a:stretch/>
        </p:blipFill>
        <p:spPr>
          <a:xfrm>
            <a:off x="838200" y="1876426"/>
            <a:ext cx="9315450" cy="4556138"/>
          </a:xfrm>
          <a:prstGeom prst="rect">
            <a:avLst/>
          </a:prstGeom>
        </p:spPr>
      </p:pic>
    </p:spTree>
    <p:extLst>
      <p:ext uri="{BB962C8B-B14F-4D97-AF65-F5344CB8AC3E}">
        <p14:creationId xmlns:p14="http://schemas.microsoft.com/office/powerpoint/2010/main" val="1038318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2009775"/>
            <a:ext cx="10515600" cy="4167188"/>
          </a:xfrm>
        </p:spPr>
        <p:txBody>
          <a:bodyPr>
            <a:noAutofit/>
          </a:bodyPr>
          <a:lstStyle/>
          <a:p>
            <a:pPr marL="0" indent="0">
              <a:buNone/>
            </a:pPr>
            <a:r>
              <a:rPr lang="en-US" sz="2000" dirty="0">
                <a:solidFill>
                  <a:schemeClr val="accent1"/>
                </a:solidFill>
              </a:rPr>
              <a:t>The 4 turbine sets were part of a temporary power station established by Regional Power Corporation (Horizon Power). </a:t>
            </a:r>
          </a:p>
          <a:p>
            <a:pPr marL="0" indent="0">
              <a:buNone/>
            </a:pPr>
            <a:r>
              <a:rPr lang="en-US" sz="2000" b="1" dirty="0">
                <a:solidFill>
                  <a:schemeClr val="accent1"/>
                </a:solidFill>
              </a:rPr>
              <a:t>No registration</a:t>
            </a:r>
          </a:p>
          <a:p>
            <a:pPr marL="0" indent="0">
              <a:buNone/>
            </a:pPr>
            <a:r>
              <a:rPr lang="en-US" sz="2000" b="1" dirty="0">
                <a:solidFill>
                  <a:schemeClr val="accent1"/>
                </a:solidFill>
              </a:rPr>
              <a:t>Issue 1 – PPS Lease?</a:t>
            </a:r>
          </a:p>
          <a:p>
            <a:pPr marL="0" indent="0">
              <a:buNone/>
            </a:pPr>
            <a:r>
              <a:rPr lang="en-US" sz="2000" dirty="0">
                <a:solidFill>
                  <a:schemeClr val="accent1"/>
                </a:solidFill>
              </a:rPr>
              <a:t>The rental arrangement was a PPS Lease</a:t>
            </a:r>
            <a:r>
              <a:rPr lang="en-US" sz="2000" dirty="0">
                <a:solidFill>
                  <a:srgbClr val="FF0000"/>
                </a:solidFill>
              </a:rPr>
              <a:t>:  it was</a:t>
            </a:r>
          </a:p>
          <a:p>
            <a:r>
              <a:rPr lang="en-US" sz="2000" dirty="0">
                <a:solidFill>
                  <a:schemeClr val="accent1"/>
                </a:solidFill>
              </a:rPr>
              <a:t>The lease was found to be a PPS lease because it met the criteria set out in s 13(1) of the PPSA, which includes leases of goods for a term of more than one year or for an indefinite term</a:t>
            </a:r>
          </a:p>
          <a:p>
            <a:r>
              <a:rPr lang="en-US" sz="2000" dirty="0">
                <a:solidFill>
                  <a:schemeClr val="accent1"/>
                </a:solidFill>
              </a:rPr>
              <a:t>The court found that General Electric International Inc (GE) was regularly engaged in the business of leasing goods within Australia when the lease was entered into, which meant that the exclusion from the definition of "PPS lease" in s 13(2)(a) of the Personal Property Securities Act 2009 (Cth) (PPSA) was not engaged</a:t>
            </a:r>
            <a:endParaRPr lang="en-AU" sz="20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7"/>
            <a:ext cx="9782175" cy="1009651"/>
          </a:xfrm>
        </p:spPr>
        <p:txBody>
          <a:bodyPr>
            <a:noAutofit/>
          </a:bodyPr>
          <a:lstStyle/>
          <a:p>
            <a:r>
              <a:rPr lang="en-US" sz="2400" i="1" dirty="0">
                <a:solidFill>
                  <a:schemeClr val="accent1"/>
                </a:solidFill>
              </a:rPr>
              <a:t>Forge Group Power Pty Limited (in liquidation)(receivers and managers appointed) v General Electric International Inc </a:t>
            </a:r>
            <a:r>
              <a:rPr lang="en-US" sz="2400" dirty="0">
                <a:solidFill>
                  <a:schemeClr val="accent1"/>
                </a:solidFill>
              </a:rPr>
              <a:t>[2016] NSWSC 52; 11 BFRA 50</a:t>
            </a:r>
          </a:p>
        </p:txBody>
      </p:sp>
    </p:spTree>
    <p:extLst>
      <p:ext uri="{BB962C8B-B14F-4D97-AF65-F5344CB8AC3E}">
        <p14:creationId xmlns:p14="http://schemas.microsoft.com/office/powerpoint/2010/main" val="3275330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2009775"/>
            <a:ext cx="10515600" cy="4167188"/>
          </a:xfrm>
        </p:spPr>
        <p:txBody>
          <a:bodyPr>
            <a:noAutofit/>
          </a:bodyPr>
          <a:lstStyle/>
          <a:p>
            <a:pPr marL="0" indent="0">
              <a:buNone/>
            </a:pPr>
            <a:r>
              <a:rPr lang="en-US" sz="1900" b="1" dirty="0">
                <a:solidFill>
                  <a:schemeClr val="accent1"/>
                </a:solidFill>
              </a:rPr>
              <a:t>Issue 2: Fixtures</a:t>
            </a:r>
          </a:p>
          <a:p>
            <a:pPr marL="0" indent="0">
              <a:buNone/>
            </a:pPr>
            <a:endParaRPr lang="en-US" sz="1900" b="1" dirty="0">
              <a:solidFill>
                <a:schemeClr val="accent1"/>
              </a:solidFill>
            </a:endParaRPr>
          </a:p>
          <a:p>
            <a:pPr marL="0" indent="0">
              <a:buNone/>
            </a:pPr>
            <a:r>
              <a:rPr lang="en-US" sz="1900" dirty="0">
                <a:solidFill>
                  <a:schemeClr val="accent1"/>
                </a:solidFill>
              </a:rPr>
              <a:t>Section 8(1)(j)</a:t>
            </a:r>
          </a:p>
          <a:p>
            <a:pPr marL="0" indent="0">
              <a:buNone/>
            </a:pPr>
            <a:endParaRPr lang="en-US" sz="1900" dirty="0">
              <a:solidFill>
                <a:schemeClr val="accent1"/>
              </a:solidFill>
            </a:endParaRPr>
          </a:p>
          <a:p>
            <a:pPr marL="0" indent="0">
              <a:buNone/>
            </a:pPr>
            <a:r>
              <a:rPr lang="en-AU" sz="2000" dirty="0">
                <a:effectLst/>
                <a:latin typeface="Source Sans Pro" panose="020B0503030403020204" pitchFamily="34" charset="0"/>
                <a:ea typeface="Source Sans Pro" panose="020B0503030403020204" pitchFamily="34" charset="0"/>
              </a:rPr>
              <a:t>The </a:t>
            </a:r>
            <a:r>
              <a:rPr lang="en-AU" sz="2000" dirty="0">
                <a:solidFill>
                  <a:srgbClr val="227E4D"/>
                </a:solidFill>
                <a:effectLst/>
                <a:latin typeface="Source Sans Pro" panose="020B0503030403020204" pitchFamily="34" charset="0"/>
                <a:ea typeface="Source Sans Pro" panose="020B0503030403020204" pitchFamily="34" charset="0"/>
              </a:rPr>
              <a:t>PPSA </a:t>
            </a:r>
            <a:r>
              <a:rPr lang="en-AU" sz="2000" dirty="0">
                <a:effectLst/>
                <a:latin typeface="Source Sans Pro" panose="020B0503030403020204" pitchFamily="34" charset="0"/>
                <a:ea typeface="Source Sans Pro" panose="020B0503030403020204" pitchFamily="34" charset="0"/>
              </a:rPr>
              <a:t>does not apply to an interest in a fixture .</a:t>
            </a:r>
          </a:p>
          <a:p>
            <a:pPr marL="0" indent="0">
              <a:buNone/>
            </a:pPr>
            <a:endParaRPr lang="en-US" sz="1900" b="1" dirty="0">
              <a:solidFill>
                <a:schemeClr val="accent1"/>
              </a:solidFill>
            </a:endParaRPr>
          </a:p>
          <a:p>
            <a:pPr marL="0" indent="0">
              <a:buNone/>
            </a:pPr>
            <a:r>
              <a:rPr lang="en-US" sz="1900" b="1" dirty="0">
                <a:solidFill>
                  <a:schemeClr val="accent1"/>
                </a:solidFill>
              </a:rPr>
              <a:t>Section 10:</a:t>
            </a:r>
          </a:p>
          <a:p>
            <a:pPr marL="0" indent="0">
              <a:buNone/>
            </a:pPr>
            <a:r>
              <a:rPr lang="en-AU" sz="2000" b="1" i="1" dirty="0">
                <a:solidFill>
                  <a:srgbClr val="333333"/>
                </a:solidFill>
                <a:effectLst/>
                <a:latin typeface="Source Sans Pro" panose="020B0503030403020204" pitchFamily="34" charset="0"/>
              </a:rPr>
              <a:t>"fixtures” </a:t>
            </a:r>
            <a:r>
              <a:rPr lang="en-AU" sz="2000" b="0" i="0" dirty="0">
                <a:solidFill>
                  <a:srgbClr val="333333"/>
                </a:solidFill>
                <a:effectLst/>
                <a:latin typeface="Source Sans Pro" panose="020B0503030403020204" pitchFamily="34" charset="0"/>
              </a:rPr>
              <a:t>means </a:t>
            </a:r>
            <a:r>
              <a:rPr lang="en-AU" sz="2000" b="0" i="0" u="sng" dirty="0">
                <a:solidFill>
                  <a:srgbClr val="3796CC"/>
                </a:solidFill>
                <a:effectLst/>
                <a:latin typeface="Source Sans Pro" panose="020B0503030403020204" pitchFamily="34" charset="0"/>
                <a:hlinkClick r:id="rId2"/>
              </a:rPr>
              <a:t>goods</a:t>
            </a:r>
            <a:r>
              <a:rPr lang="en-AU" sz="2000" b="0" i="0" dirty="0">
                <a:solidFill>
                  <a:srgbClr val="333333"/>
                </a:solidFill>
                <a:effectLst/>
                <a:latin typeface="Source Sans Pro" panose="020B0503030403020204" pitchFamily="34" charset="0"/>
              </a:rPr>
              <a:t>, other than </a:t>
            </a:r>
            <a:r>
              <a:rPr lang="en-AU" sz="2000" b="0" i="0" u="sng" dirty="0">
                <a:solidFill>
                  <a:srgbClr val="3796CC"/>
                </a:solidFill>
                <a:effectLst/>
                <a:latin typeface="Source Sans Pro" panose="020B0503030403020204" pitchFamily="34" charset="0"/>
                <a:hlinkClick r:id="rId3"/>
              </a:rPr>
              <a:t>crops</a:t>
            </a:r>
            <a:r>
              <a:rPr lang="en-AU" sz="2000" b="0" i="0" dirty="0">
                <a:solidFill>
                  <a:srgbClr val="333333"/>
                </a:solidFill>
                <a:effectLst/>
                <a:latin typeface="Source Sans Pro" panose="020B0503030403020204" pitchFamily="34" charset="0"/>
              </a:rPr>
              <a:t>, that are affixed to </a:t>
            </a:r>
            <a:r>
              <a:rPr lang="en-AU" sz="2000" b="0" i="0" u="sng" dirty="0">
                <a:solidFill>
                  <a:srgbClr val="3796CC"/>
                </a:solidFill>
                <a:effectLst/>
                <a:latin typeface="Source Sans Pro" panose="020B0503030403020204" pitchFamily="34" charset="0"/>
                <a:hlinkClick r:id="rId4"/>
              </a:rPr>
              <a:t>land</a:t>
            </a:r>
            <a:r>
              <a:rPr lang="en-AU" sz="2000" b="0" i="0" dirty="0">
                <a:solidFill>
                  <a:srgbClr val="333333"/>
                </a:solidFill>
                <a:effectLst/>
                <a:latin typeface="Source Sans Pro" panose="020B0503030403020204" pitchFamily="34" charset="0"/>
              </a:rPr>
              <a:t>.</a:t>
            </a:r>
          </a:p>
          <a:p>
            <a:pPr marL="0" indent="0">
              <a:buNone/>
            </a:pPr>
            <a:endParaRPr lang="en-AU" sz="2000" dirty="0">
              <a:solidFill>
                <a:srgbClr val="333333"/>
              </a:solidFill>
              <a:latin typeface="Source Sans Pro" panose="020B0503030403020204" pitchFamily="34" charset="0"/>
            </a:endParaRPr>
          </a:p>
          <a:p>
            <a:pPr marL="0" indent="0">
              <a:buNone/>
            </a:pPr>
            <a:r>
              <a:rPr lang="en-AU" sz="2000" dirty="0">
                <a:solidFill>
                  <a:srgbClr val="333333"/>
                </a:solidFill>
                <a:latin typeface="Source Sans Pro" panose="020B0503030403020204" pitchFamily="34" charset="0"/>
              </a:rPr>
              <a:t>Common law concept of fixture applies.</a:t>
            </a:r>
            <a:endParaRPr lang="en-AU"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7"/>
            <a:ext cx="9782175" cy="1009651"/>
          </a:xfrm>
        </p:spPr>
        <p:txBody>
          <a:bodyPr>
            <a:noAutofit/>
          </a:bodyPr>
          <a:lstStyle/>
          <a:p>
            <a:r>
              <a:rPr lang="en-US" sz="2400" i="1" dirty="0">
                <a:solidFill>
                  <a:schemeClr val="accent1"/>
                </a:solidFill>
              </a:rPr>
              <a:t>Forge Group Power Pty Limited (in liquidation)(receivers and managers appointed) v General Electric International Inc </a:t>
            </a:r>
            <a:r>
              <a:rPr lang="en-US" sz="2400" dirty="0">
                <a:solidFill>
                  <a:schemeClr val="accent1"/>
                </a:solidFill>
              </a:rPr>
              <a:t>[2016] NSWSC 52; 11 BFRA 50</a:t>
            </a:r>
          </a:p>
        </p:txBody>
      </p:sp>
    </p:spTree>
    <p:extLst>
      <p:ext uri="{BB962C8B-B14F-4D97-AF65-F5344CB8AC3E}">
        <p14:creationId xmlns:p14="http://schemas.microsoft.com/office/powerpoint/2010/main" val="2713910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5699A-2FA7-D037-17A5-E020666548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A46076-22E0-5689-2C40-362C477F3A0C}"/>
              </a:ext>
            </a:extLst>
          </p:cNvPr>
          <p:cNvSpPr>
            <a:spLocks noGrp="1"/>
          </p:cNvSpPr>
          <p:nvPr>
            <p:ph idx="1"/>
          </p:nvPr>
        </p:nvSpPr>
        <p:spPr>
          <a:xfrm>
            <a:off x="838200" y="2009775"/>
            <a:ext cx="10515600" cy="4167188"/>
          </a:xfrm>
        </p:spPr>
        <p:txBody>
          <a:bodyPr>
            <a:noAutofit/>
          </a:bodyPr>
          <a:lstStyle/>
          <a:p>
            <a:pPr marL="0" indent="0">
              <a:buNone/>
            </a:pPr>
            <a:r>
              <a:rPr lang="en-US" sz="1900" b="1" dirty="0">
                <a:solidFill>
                  <a:schemeClr val="accent1"/>
                </a:solidFill>
              </a:rPr>
              <a:t>Issue 2: Fixtures? </a:t>
            </a:r>
          </a:p>
          <a:p>
            <a:pPr marL="0" indent="0">
              <a:buNone/>
            </a:pPr>
            <a:r>
              <a:rPr lang="en-US" sz="1900" dirty="0">
                <a:solidFill>
                  <a:schemeClr val="accent1"/>
                </a:solidFill>
              </a:rPr>
              <a:t>The turbines were, or were not, fixtures (and so not subject to the PPSA):  </a:t>
            </a:r>
            <a:r>
              <a:rPr lang="en-US" sz="1900" dirty="0">
                <a:solidFill>
                  <a:srgbClr val="FF0000"/>
                </a:solidFill>
              </a:rPr>
              <a:t>they weren’t </a:t>
            </a:r>
          </a:p>
          <a:p>
            <a:pPr marL="342900" indent="-342900">
              <a:buFont typeface="+mj-lt"/>
              <a:buAutoNum type="arabicPeriod"/>
            </a:pPr>
            <a:r>
              <a:rPr lang="en-US" sz="1900" dirty="0">
                <a:solidFill>
                  <a:schemeClr val="accent1"/>
                </a:solidFill>
              </a:rPr>
              <a:t>The turbines were designed to be </a:t>
            </a:r>
            <a:r>
              <a:rPr lang="en-US" sz="1900" dirty="0" err="1">
                <a:solidFill>
                  <a:schemeClr val="accent1"/>
                </a:solidFill>
              </a:rPr>
              <a:t>demobilised</a:t>
            </a:r>
            <a:r>
              <a:rPr lang="en-US" sz="1900" dirty="0">
                <a:solidFill>
                  <a:schemeClr val="accent1"/>
                </a:solidFill>
              </a:rPr>
              <a:t> and moved to another site easily and in a short time, indicating a temporary purpose for their installation </a:t>
            </a:r>
          </a:p>
          <a:p>
            <a:pPr marL="342900" indent="-342900">
              <a:buFont typeface="+mj-lt"/>
              <a:buAutoNum type="arabicPeriod"/>
            </a:pPr>
            <a:r>
              <a:rPr lang="en-US" sz="1900" dirty="0">
                <a:solidFill>
                  <a:schemeClr val="accent1"/>
                </a:solidFill>
              </a:rPr>
              <a:t>The mode of attachment was intended to be reversible, with the turbines and associated equipment designed to be reusable once disconnected from the power station</a:t>
            </a:r>
          </a:p>
          <a:p>
            <a:pPr marL="342900" indent="-342900">
              <a:buFont typeface="+mj-lt"/>
              <a:buAutoNum type="arabicPeriod"/>
            </a:pPr>
            <a:r>
              <a:rPr lang="en-US" sz="1900" dirty="0">
                <a:solidFill>
                  <a:schemeClr val="accent1"/>
                </a:solidFill>
              </a:rPr>
              <a:t>The attachment of the turbines to the land was for the better enjoyment of the turbines themselves, not for the better enjoyment of the land, and their removal would cause minimal damage to the land</a:t>
            </a:r>
          </a:p>
          <a:p>
            <a:pPr marL="342900" indent="-342900">
              <a:buFont typeface="+mj-lt"/>
              <a:buAutoNum type="arabicPeriod"/>
            </a:pPr>
            <a:r>
              <a:rPr lang="en-US" sz="1900" dirty="0">
                <a:solidFill>
                  <a:schemeClr val="accent1"/>
                </a:solidFill>
              </a:rPr>
              <a:t>The contractual terms specified that the turbines would remain personal property and not become part of the land, reinforcing the intention that they were not to be considered fixtures</a:t>
            </a:r>
          </a:p>
          <a:p>
            <a:pPr marL="0" indent="0">
              <a:buNone/>
            </a:pPr>
            <a:r>
              <a:rPr lang="en-US" sz="1900" dirty="0">
                <a:solidFill>
                  <a:schemeClr val="accent1"/>
                </a:solidFill>
              </a:rPr>
              <a:t>The court found that the turbines did not become fixtures and that the lease was a PPS lease, resulting in the applicant liquidator's right or title to the turbines being superior to that of the respondents</a:t>
            </a:r>
            <a:endParaRPr lang="en-AU" sz="1900" dirty="0">
              <a:solidFill>
                <a:schemeClr val="accent1"/>
              </a:solidFill>
            </a:endParaRPr>
          </a:p>
        </p:txBody>
      </p:sp>
      <p:sp>
        <p:nvSpPr>
          <p:cNvPr id="4" name="Title 1">
            <a:extLst>
              <a:ext uri="{FF2B5EF4-FFF2-40B4-BE49-F238E27FC236}">
                <a16:creationId xmlns:a16="http://schemas.microsoft.com/office/drawing/2014/main" id="{664D0655-2CD7-DC8E-ECCE-9A4DBC4497A2}"/>
              </a:ext>
            </a:extLst>
          </p:cNvPr>
          <p:cNvSpPr>
            <a:spLocks noGrp="1"/>
          </p:cNvSpPr>
          <p:nvPr>
            <p:ph type="title"/>
          </p:nvPr>
        </p:nvSpPr>
        <p:spPr>
          <a:xfrm>
            <a:off x="838200" y="795337"/>
            <a:ext cx="9782175" cy="1009651"/>
          </a:xfrm>
        </p:spPr>
        <p:txBody>
          <a:bodyPr>
            <a:noAutofit/>
          </a:bodyPr>
          <a:lstStyle/>
          <a:p>
            <a:r>
              <a:rPr lang="en-US" sz="2400" i="1" dirty="0">
                <a:solidFill>
                  <a:schemeClr val="accent1"/>
                </a:solidFill>
              </a:rPr>
              <a:t>Forge Group Power Pty Limited (in liquidation)(receivers and managers appointed) v General Electric International Inc </a:t>
            </a:r>
            <a:r>
              <a:rPr lang="en-US" sz="2400" dirty="0">
                <a:solidFill>
                  <a:schemeClr val="accent1"/>
                </a:solidFill>
              </a:rPr>
              <a:t>[2016] NSWSC 52; 11 BFRA 50</a:t>
            </a:r>
          </a:p>
        </p:txBody>
      </p:sp>
    </p:spTree>
    <p:extLst>
      <p:ext uri="{BB962C8B-B14F-4D97-AF65-F5344CB8AC3E}">
        <p14:creationId xmlns:p14="http://schemas.microsoft.com/office/powerpoint/2010/main" val="292195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rmAutofit/>
          </a:bodyPr>
          <a:lstStyle/>
          <a:p>
            <a:pPr marL="0" indent="0">
              <a:buNone/>
            </a:pPr>
            <a:r>
              <a:rPr lang="en-AU" sz="2400" b="1" dirty="0">
                <a:solidFill>
                  <a:schemeClr val="accent1"/>
                </a:solidFill>
              </a:rPr>
              <a:t>PPS Leases and </a:t>
            </a:r>
            <a:br>
              <a:rPr lang="en-AU" sz="2400" b="1" dirty="0">
                <a:solidFill>
                  <a:schemeClr val="accent1"/>
                </a:solidFill>
              </a:rPr>
            </a:br>
            <a:r>
              <a:rPr lang="en-AU" sz="2400" b="1" dirty="0">
                <a:solidFill>
                  <a:schemeClr val="accent1"/>
                </a:solidFill>
              </a:rPr>
              <a:t>Bailments</a:t>
            </a:r>
          </a:p>
          <a:p>
            <a:pPr marL="0" indent="0">
              <a:buNone/>
            </a:pPr>
            <a:endParaRPr lang="en-AU" sz="18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a:solidFill>
                  <a:schemeClr val="accent1"/>
                </a:solidFill>
              </a:rPr>
              <a:t>In the matter of </a:t>
            </a:r>
            <a:r>
              <a:rPr lang="en-US" sz="2400" i="1" dirty="0" err="1">
                <a:solidFill>
                  <a:schemeClr val="accent1"/>
                </a:solidFill>
              </a:rPr>
              <a:t>Qenos</a:t>
            </a:r>
            <a:r>
              <a:rPr lang="en-US" sz="2400" i="1" dirty="0">
                <a:solidFill>
                  <a:schemeClr val="accent1"/>
                </a:solidFill>
              </a:rPr>
              <a:t> Pty Ltd (administrators appointed)</a:t>
            </a:r>
            <a:r>
              <a:rPr lang="en-US" sz="2400" dirty="0">
                <a:solidFill>
                  <a:schemeClr val="accent1"/>
                </a:solidFill>
              </a:rPr>
              <a:t> [2024] NSWSC 483</a:t>
            </a:r>
          </a:p>
        </p:txBody>
      </p:sp>
      <p:pic>
        <p:nvPicPr>
          <p:cNvPr id="2" name="Picture 1">
            <a:extLst>
              <a:ext uri="{FF2B5EF4-FFF2-40B4-BE49-F238E27FC236}">
                <a16:creationId xmlns:a16="http://schemas.microsoft.com/office/drawing/2014/main" id="{339FBBED-DE52-7203-A75B-BBB24C0F923F}"/>
              </a:ext>
            </a:extLst>
          </p:cNvPr>
          <p:cNvPicPr>
            <a:picLocks noChangeAspect="1"/>
          </p:cNvPicPr>
          <p:nvPr/>
        </p:nvPicPr>
        <p:blipFill>
          <a:blip r:embed="rId2"/>
          <a:stretch>
            <a:fillRect/>
          </a:stretch>
        </p:blipFill>
        <p:spPr>
          <a:xfrm>
            <a:off x="3622342" y="1716065"/>
            <a:ext cx="7609765" cy="4275451"/>
          </a:xfrm>
          <a:prstGeom prst="rect">
            <a:avLst/>
          </a:prstGeom>
        </p:spPr>
      </p:pic>
    </p:spTree>
    <p:extLst>
      <p:ext uri="{BB962C8B-B14F-4D97-AF65-F5344CB8AC3E}">
        <p14:creationId xmlns:p14="http://schemas.microsoft.com/office/powerpoint/2010/main" val="3383439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a:solidFill>
                  <a:schemeClr val="accent1"/>
                </a:solidFill>
              </a:rPr>
              <a:t>In the matter of </a:t>
            </a:r>
            <a:r>
              <a:rPr lang="en-US" sz="2400" i="1" dirty="0" err="1">
                <a:solidFill>
                  <a:schemeClr val="accent1"/>
                </a:solidFill>
              </a:rPr>
              <a:t>Qenos</a:t>
            </a:r>
            <a:r>
              <a:rPr lang="en-US" sz="2400" i="1" dirty="0">
                <a:solidFill>
                  <a:schemeClr val="accent1"/>
                </a:solidFill>
              </a:rPr>
              <a:t> Pty Ltd (administrators appointed) </a:t>
            </a:r>
            <a:r>
              <a:rPr lang="en-US" sz="2400" dirty="0">
                <a:solidFill>
                  <a:schemeClr val="accent1"/>
                </a:solidFill>
              </a:rPr>
              <a:t>[2024] NSWSC 483</a:t>
            </a:r>
          </a:p>
        </p:txBody>
      </p:sp>
      <p:pic>
        <p:nvPicPr>
          <p:cNvPr id="2" name="Picture 1">
            <a:extLst>
              <a:ext uri="{FF2B5EF4-FFF2-40B4-BE49-F238E27FC236}">
                <a16:creationId xmlns:a16="http://schemas.microsoft.com/office/drawing/2014/main" id="{67BA4738-21CA-752C-B577-9FC78C7B7680}"/>
              </a:ext>
            </a:extLst>
          </p:cNvPr>
          <p:cNvPicPr>
            <a:picLocks noChangeAspect="1"/>
          </p:cNvPicPr>
          <p:nvPr/>
        </p:nvPicPr>
        <p:blipFill>
          <a:blip r:embed="rId2"/>
          <a:stretch>
            <a:fillRect/>
          </a:stretch>
        </p:blipFill>
        <p:spPr>
          <a:xfrm>
            <a:off x="838200" y="1514476"/>
            <a:ext cx="4056164" cy="4959740"/>
          </a:xfrm>
          <a:prstGeom prst="rect">
            <a:avLst/>
          </a:prstGeom>
        </p:spPr>
      </p:pic>
      <p:pic>
        <p:nvPicPr>
          <p:cNvPr id="5" name="Picture 4">
            <a:extLst>
              <a:ext uri="{FF2B5EF4-FFF2-40B4-BE49-F238E27FC236}">
                <a16:creationId xmlns:a16="http://schemas.microsoft.com/office/drawing/2014/main" id="{421E6DAC-CFC4-A844-00F8-5E024B1FCC04}"/>
              </a:ext>
            </a:extLst>
          </p:cNvPr>
          <p:cNvPicPr>
            <a:picLocks noChangeAspect="1"/>
          </p:cNvPicPr>
          <p:nvPr/>
        </p:nvPicPr>
        <p:blipFill>
          <a:blip r:embed="rId3"/>
          <a:stretch>
            <a:fillRect/>
          </a:stretch>
        </p:blipFill>
        <p:spPr>
          <a:xfrm>
            <a:off x="5242365" y="1436921"/>
            <a:ext cx="4463609" cy="5114849"/>
          </a:xfrm>
          <a:prstGeom prst="rect">
            <a:avLst/>
          </a:prstGeom>
        </p:spPr>
      </p:pic>
    </p:spTree>
    <p:extLst>
      <p:ext uri="{BB962C8B-B14F-4D97-AF65-F5344CB8AC3E}">
        <p14:creationId xmlns:p14="http://schemas.microsoft.com/office/powerpoint/2010/main" val="3652604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Autofit/>
          </a:bodyPr>
          <a:lstStyle/>
          <a:p>
            <a:pPr marL="0" indent="0">
              <a:buNone/>
            </a:pPr>
            <a:r>
              <a:rPr lang="en-US" sz="2000" b="1" dirty="0">
                <a:solidFill>
                  <a:schemeClr val="accent1"/>
                </a:solidFill>
              </a:rPr>
              <a:t>Facts:</a:t>
            </a:r>
          </a:p>
          <a:p>
            <a:r>
              <a:rPr lang="en-US" sz="2000" dirty="0" err="1">
                <a:solidFill>
                  <a:schemeClr val="accent1"/>
                </a:solidFill>
              </a:rPr>
              <a:t>Qenos</a:t>
            </a:r>
            <a:r>
              <a:rPr lang="en-US" sz="2000" dirty="0">
                <a:solidFill>
                  <a:schemeClr val="accent1"/>
                </a:solidFill>
              </a:rPr>
              <a:t> operated a plastics and chemical manufacturing business with plants at, among other places, in the Port of Botany in Sydney.</a:t>
            </a:r>
          </a:p>
          <a:p>
            <a:r>
              <a:rPr lang="en-US" sz="2000" dirty="0" err="1">
                <a:solidFill>
                  <a:schemeClr val="accent1"/>
                </a:solidFill>
              </a:rPr>
              <a:t>Qenos</a:t>
            </a:r>
            <a:r>
              <a:rPr lang="en-US" sz="2000" dirty="0">
                <a:solidFill>
                  <a:schemeClr val="accent1"/>
                </a:solidFill>
              </a:rPr>
              <a:t> went into VA on 17 April 2024.</a:t>
            </a:r>
          </a:p>
          <a:p>
            <a:r>
              <a:rPr lang="en-US" sz="2000" dirty="0">
                <a:solidFill>
                  <a:schemeClr val="accent1"/>
                </a:solidFill>
              </a:rPr>
              <a:t>The plaintiff, Indorama, had 2,800 metric </a:t>
            </a:r>
            <a:r>
              <a:rPr lang="en-US" sz="2000" dirty="0" err="1">
                <a:solidFill>
                  <a:schemeClr val="accent1"/>
                </a:solidFill>
              </a:rPr>
              <a:t>tonnes</a:t>
            </a:r>
            <a:r>
              <a:rPr lang="en-US" sz="2000" dirty="0">
                <a:solidFill>
                  <a:schemeClr val="accent1"/>
                </a:solidFill>
              </a:rPr>
              <a:t> of ethylene stored in a storage tank at </a:t>
            </a:r>
            <a:r>
              <a:rPr lang="en-US" sz="2000" dirty="0" err="1">
                <a:solidFill>
                  <a:schemeClr val="accent1"/>
                </a:solidFill>
              </a:rPr>
              <a:t>Qenos</a:t>
            </a:r>
            <a:r>
              <a:rPr lang="en-US" sz="2000" dirty="0">
                <a:solidFill>
                  <a:schemeClr val="accent1"/>
                </a:solidFill>
              </a:rPr>
              <a:t>’ Botany site on the appointment of the VA.  The ethylene had been imported by ship. </a:t>
            </a:r>
          </a:p>
          <a:p>
            <a:r>
              <a:rPr lang="en-US" sz="2000" dirty="0">
                <a:solidFill>
                  <a:schemeClr val="accent1"/>
                </a:solidFill>
              </a:rPr>
              <a:t>In ordinary circumstances, the liquid ethylene would be provided in gas form to Indorama upon offloading to the shore through a pipeline.  In this case, the ethylene was stored at the terminal due to an occurrence of a shut down at the plant for technical reasons. </a:t>
            </a:r>
          </a:p>
          <a:p>
            <a:r>
              <a:rPr lang="en-US" sz="2000" dirty="0">
                <a:solidFill>
                  <a:schemeClr val="accent1"/>
                </a:solidFill>
              </a:rPr>
              <a:t>The VA claimed that the ethylene had vested in </a:t>
            </a:r>
            <a:r>
              <a:rPr lang="en-US" sz="2000" dirty="0" err="1">
                <a:solidFill>
                  <a:schemeClr val="accent1"/>
                </a:solidFill>
              </a:rPr>
              <a:t>Qenos</a:t>
            </a:r>
            <a:r>
              <a:rPr lang="en-US" sz="2000" dirty="0">
                <a:solidFill>
                  <a:schemeClr val="accent1"/>
                </a:solidFill>
              </a:rPr>
              <a:t> on their appointment by reason of s267 of the PPSA.</a:t>
            </a:r>
          </a:p>
          <a:p>
            <a:pPr marL="0" indent="0">
              <a:buNone/>
            </a:pPr>
            <a:r>
              <a:rPr lang="en-US" sz="2000" b="1" dirty="0">
                <a:solidFill>
                  <a:schemeClr val="accent1"/>
                </a:solidFill>
              </a:rPr>
              <a:t>Issues:</a:t>
            </a:r>
          </a:p>
          <a:p>
            <a:pPr marL="0" indent="0">
              <a:buNone/>
            </a:pPr>
            <a:r>
              <a:rPr lang="en-US" sz="2000" dirty="0">
                <a:solidFill>
                  <a:schemeClr val="accent1"/>
                </a:solidFill>
              </a:rPr>
              <a:t>Was the bailment of the ethylene to </a:t>
            </a:r>
            <a:r>
              <a:rPr lang="en-US" sz="2000" dirty="0" err="1">
                <a:solidFill>
                  <a:schemeClr val="accent1"/>
                </a:solidFill>
              </a:rPr>
              <a:t>Qenos</a:t>
            </a:r>
            <a:r>
              <a:rPr lang="en-US" sz="2000" dirty="0">
                <a:solidFill>
                  <a:schemeClr val="accent1"/>
                </a:solidFill>
              </a:rPr>
              <a:t> a PPS Lease?</a:t>
            </a:r>
          </a:p>
          <a:p>
            <a:pPr marL="0" indent="0">
              <a:buNone/>
            </a:pPr>
            <a:endParaRPr lang="en-AU" sz="20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a:solidFill>
                  <a:schemeClr val="accent1"/>
                </a:solidFill>
              </a:rPr>
              <a:t>In the matter of </a:t>
            </a:r>
            <a:r>
              <a:rPr lang="en-US" sz="2400" i="1" dirty="0" err="1">
                <a:solidFill>
                  <a:schemeClr val="accent1"/>
                </a:solidFill>
              </a:rPr>
              <a:t>Qenos</a:t>
            </a:r>
            <a:r>
              <a:rPr lang="en-US" sz="2400" i="1" dirty="0">
                <a:solidFill>
                  <a:schemeClr val="accent1"/>
                </a:solidFill>
              </a:rPr>
              <a:t> Pty Ltd (administrators appointed) </a:t>
            </a:r>
            <a:r>
              <a:rPr lang="en-US" sz="2400" dirty="0">
                <a:solidFill>
                  <a:schemeClr val="accent1"/>
                </a:solidFill>
              </a:rPr>
              <a:t>[2024] NSWSC 483</a:t>
            </a:r>
          </a:p>
        </p:txBody>
      </p:sp>
    </p:spTree>
    <p:extLst>
      <p:ext uri="{BB962C8B-B14F-4D97-AF65-F5344CB8AC3E}">
        <p14:creationId xmlns:p14="http://schemas.microsoft.com/office/powerpoint/2010/main" val="1928601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rmAutofit/>
          </a:bodyPr>
          <a:lstStyle/>
          <a:p>
            <a:pPr marL="0" indent="0">
              <a:buNone/>
            </a:pPr>
            <a:r>
              <a:rPr lang="en-US" sz="2000" b="1" dirty="0">
                <a:solidFill>
                  <a:schemeClr val="accent1"/>
                </a:solidFill>
              </a:rPr>
              <a:t>Outcome: </a:t>
            </a:r>
            <a:r>
              <a:rPr lang="en-US" sz="2000" b="1" dirty="0">
                <a:solidFill>
                  <a:srgbClr val="FF0000"/>
                </a:solidFill>
              </a:rPr>
              <a:t>it wasn’t</a:t>
            </a:r>
          </a:p>
          <a:p>
            <a:r>
              <a:rPr lang="en-US" sz="2000" dirty="0">
                <a:solidFill>
                  <a:schemeClr val="accent1"/>
                </a:solidFill>
              </a:rPr>
              <a:t>The ethylene was bailed to </a:t>
            </a:r>
            <a:r>
              <a:rPr lang="en-US" sz="2000" dirty="0" err="1">
                <a:solidFill>
                  <a:schemeClr val="accent1"/>
                </a:solidFill>
              </a:rPr>
              <a:t>Qenos</a:t>
            </a:r>
            <a:r>
              <a:rPr lang="en-US" sz="2000" dirty="0">
                <a:solidFill>
                  <a:schemeClr val="accent1"/>
                </a:solidFill>
              </a:rPr>
              <a:t>, but not to secure any debt or obligation to perform.  The bailment was a storage arrangement for which </a:t>
            </a:r>
            <a:r>
              <a:rPr lang="en-US" sz="2000" dirty="0" err="1">
                <a:solidFill>
                  <a:schemeClr val="accent1"/>
                </a:solidFill>
              </a:rPr>
              <a:t>Qenos</a:t>
            </a:r>
            <a:r>
              <a:rPr lang="en-US" sz="2000" dirty="0">
                <a:solidFill>
                  <a:schemeClr val="accent1"/>
                </a:solidFill>
              </a:rPr>
              <a:t> was not paid a fee.  </a:t>
            </a:r>
          </a:p>
          <a:p>
            <a:r>
              <a:rPr lang="en-US" sz="2000" dirty="0">
                <a:solidFill>
                  <a:schemeClr val="accent1"/>
                </a:solidFill>
              </a:rPr>
              <a:t>Accordingly, there was no PPS Lease:</a:t>
            </a:r>
          </a:p>
          <a:p>
            <a:pPr lvl="1"/>
            <a:r>
              <a:rPr lang="en-US" sz="2000" dirty="0">
                <a:solidFill>
                  <a:schemeClr val="accent1"/>
                </a:solidFill>
              </a:rPr>
              <a:t>The bailment was not for value – </a:t>
            </a:r>
            <a:r>
              <a:rPr lang="en-US" sz="2000" dirty="0" err="1">
                <a:solidFill>
                  <a:schemeClr val="accent1"/>
                </a:solidFill>
              </a:rPr>
              <a:t>Qenos</a:t>
            </a:r>
            <a:r>
              <a:rPr lang="en-US" sz="2000" dirty="0">
                <a:solidFill>
                  <a:schemeClr val="accent1"/>
                </a:solidFill>
              </a:rPr>
              <a:t> did not pay Indorama for possession or use of the chemical;</a:t>
            </a:r>
          </a:p>
          <a:p>
            <a:pPr lvl="1"/>
            <a:r>
              <a:rPr lang="en-US" sz="2000" dirty="0">
                <a:solidFill>
                  <a:schemeClr val="accent1"/>
                </a:solidFill>
              </a:rPr>
              <a:t>Processing of the chemical into gaseous form did not amount to provision of value, since that step was required to deliver the ethylene from liquid form when stored;</a:t>
            </a:r>
          </a:p>
          <a:p>
            <a:pPr lvl="1"/>
            <a:r>
              <a:rPr lang="en-US" sz="2000" dirty="0">
                <a:solidFill>
                  <a:schemeClr val="accent1"/>
                </a:solidFill>
              </a:rPr>
              <a:t>Indorama was not in the business of bailing goods</a:t>
            </a:r>
          </a:p>
          <a:p>
            <a:pPr lvl="1"/>
            <a:r>
              <a:rPr lang="en-US" sz="2000" dirty="0">
                <a:solidFill>
                  <a:schemeClr val="accent1"/>
                </a:solidFill>
              </a:rPr>
              <a:t>The bailment was not for a term of 2 years or more, or for shorter terms that could be extended by an option.</a:t>
            </a:r>
          </a:p>
          <a:p>
            <a:pPr marL="0" indent="0">
              <a:buNone/>
            </a:pPr>
            <a:endParaRPr lang="en-AU" sz="20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a:solidFill>
                  <a:schemeClr val="accent1"/>
                </a:solidFill>
              </a:rPr>
              <a:t>In the matter of </a:t>
            </a:r>
            <a:r>
              <a:rPr lang="en-US" sz="2400" i="1" dirty="0" err="1">
                <a:solidFill>
                  <a:schemeClr val="accent1"/>
                </a:solidFill>
              </a:rPr>
              <a:t>Qenos</a:t>
            </a:r>
            <a:r>
              <a:rPr lang="en-US" sz="2400" i="1" dirty="0">
                <a:solidFill>
                  <a:schemeClr val="accent1"/>
                </a:solidFill>
              </a:rPr>
              <a:t> Pty Ltd (administrators appointed) </a:t>
            </a:r>
            <a:r>
              <a:rPr lang="en-US" sz="2400" dirty="0">
                <a:solidFill>
                  <a:schemeClr val="accent1"/>
                </a:solidFill>
              </a:rPr>
              <a:t>[2024] NSWSC 483</a:t>
            </a:r>
          </a:p>
        </p:txBody>
      </p:sp>
    </p:spTree>
    <p:extLst>
      <p:ext uri="{BB962C8B-B14F-4D97-AF65-F5344CB8AC3E}">
        <p14:creationId xmlns:p14="http://schemas.microsoft.com/office/powerpoint/2010/main" val="4174835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rmAutofit/>
          </a:bodyPr>
          <a:lstStyle/>
          <a:p>
            <a:pPr marL="0" indent="0">
              <a:buNone/>
            </a:pPr>
            <a:r>
              <a:rPr lang="en-US" sz="2400" b="1" dirty="0">
                <a:solidFill>
                  <a:schemeClr val="accent1"/>
                </a:solidFill>
              </a:rPr>
              <a:t>Demonstrating how wide a </a:t>
            </a:r>
            <a:br>
              <a:rPr lang="en-US" sz="2400" b="1" dirty="0">
                <a:solidFill>
                  <a:schemeClr val="accent1"/>
                </a:solidFill>
              </a:rPr>
            </a:br>
            <a:r>
              <a:rPr lang="en-US" sz="2400" b="1" dirty="0">
                <a:solidFill>
                  <a:schemeClr val="accent1"/>
                </a:solidFill>
              </a:rPr>
              <a:t>security interest can be: </a:t>
            </a:r>
            <a:br>
              <a:rPr lang="en-US" sz="2400" b="1" dirty="0">
                <a:solidFill>
                  <a:schemeClr val="accent1"/>
                </a:solidFill>
              </a:rPr>
            </a:br>
            <a:r>
              <a:rPr lang="en-US" sz="2400" b="1" dirty="0">
                <a:solidFill>
                  <a:schemeClr val="accent1"/>
                </a:solidFill>
              </a:rPr>
              <a:t>the case of step in rights</a:t>
            </a:r>
          </a:p>
          <a:p>
            <a:pPr marL="0" indent="0">
              <a:buNone/>
            </a:pPr>
            <a:endParaRPr lang="en-AU" sz="24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err="1">
                <a:solidFill>
                  <a:schemeClr val="accent1"/>
                </a:solidFill>
              </a:rPr>
              <a:t>Bluewaters</a:t>
            </a:r>
            <a:r>
              <a:rPr lang="en-US" sz="2400" i="1" dirty="0">
                <a:solidFill>
                  <a:schemeClr val="accent1"/>
                </a:solidFill>
              </a:rPr>
              <a:t> Power 1 Pty Ltd v The Griffin Coal Mining Company Pty Ltd </a:t>
            </a:r>
            <a:r>
              <a:rPr lang="en-US" sz="2400" dirty="0">
                <a:solidFill>
                  <a:schemeClr val="accent1"/>
                </a:solidFill>
              </a:rPr>
              <a:t>[2019] WASC 438</a:t>
            </a:r>
          </a:p>
        </p:txBody>
      </p:sp>
      <p:pic>
        <p:nvPicPr>
          <p:cNvPr id="2" name="Picture 1">
            <a:extLst>
              <a:ext uri="{FF2B5EF4-FFF2-40B4-BE49-F238E27FC236}">
                <a16:creationId xmlns:a16="http://schemas.microsoft.com/office/drawing/2014/main" id="{76D4E397-D3ED-D5F8-3E83-79ECB24A3145}"/>
              </a:ext>
            </a:extLst>
          </p:cNvPr>
          <p:cNvPicPr>
            <a:picLocks noChangeAspect="1"/>
          </p:cNvPicPr>
          <p:nvPr/>
        </p:nvPicPr>
        <p:blipFill>
          <a:blip r:embed="rId3"/>
          <a:stretch>
            <a:fillRect/>
          </a:stretch>
        </p:blipFill>
        <p:spPr>
          <a:xfrm>
            <a:off x="5345962" y="1647825"/>
            <a:ext cx="5310076" cy="3981033"/>
          </a:xfrm>
          <a:prstGeom prst="rect">
            <a:avLst/>
          </a:prstGeom>
        </p:spPr>
      </p:pic>
    </p:spTree>
    <p:extLst>
      <p:ext uri="{BB962C8B-B14F-4D97-AF65-F5344CB8AC3E}">
        <p14:creationId xmlns:p14="http://schemas.microsoft.com/office/powerpoint/2010/main" val="310966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Autofit/>
          </a:bodyPr>
          <a:lstStyle/>
          <a:p>
            <a:pPr marL="0" indent="0">
              <a:buNone/>
            </a:pPr>
            <a:r>
              <a:rPr lang="en-US" sz="1400" b="1" dirty="0">
                <a:solidFill>
                  <a:schemeClr val="accent1"/>
                </a:solidFill>
              </a:rPr>
              <a:t>Step in rights – unexpected security interest</a:t>
            </a:r>
          </a:p>
          <a:p>
            <a:pPr marL="0" indent="0">
              <a:buNone/>
            </a:pPr>
            <a:r>
              <a:rPr lang="en-US" sz="1400" dirty="0">
                <a:solidFill>
                  <a:schemeClr val="accent1"/>
                </a:solidFill>
              </a:rPr>
              <a:t>The plaintiff companies (</a:t>
            </a:r>
            <a:r>
              <a:rPr lang="en-US" sz="1400" dirty="0" err="1">
                <a:solidFill>
                  <a:schemeClr val="accent1"/>
                </a:solidFill>
              </a:rPr>
              <a:t>Bluewaters</a:t>
            </a:r>
            <a:r>
              <a:rPr lang="en-US" sz="1400" dirty="0">
                <a:solidFill>
                  <a:schemeClr val="accent1"/>
                </a:solidFill>
              </a:rPr>
              <a:t> Power) operate a coal fired power station in Collie, WA.  </a:t>
            </a:r>
          </a:p>
          <a:p>
            <a:pPr marL="0" indent="0">
              <a:buNone/>
            </a:pPr>
            <a:r>
              <a:rPr lang="en-US" sz="1400" dirty="0">
                <a:solidFill>
                  <a:schemeClr val="accent1"/>
                </a:solidFill>
              </a:rPr>
              <a:t>The coal to feed the station is sourced from an adjacent coal mine, operated by the defendant (Griffin Coal).</a:t>
            </a:r>
          </a:p>
          <a:p>
            <a:pPr marL="0" indent="0">
              <a:buNone/>
            </a:pPr>
            <a:r>
              <a:rPr lang="en-US" sz="1400" dirty="0">
                <a:solidFill>
                  <a:schemeClr val="accent1"/>
                </a:solidFill>
              </a:rPr>
              <a:t>Business split into 2</a:t>
            </a:r>
          </a:p>
          <a:p>
            <a:pPr marL="0" indent="0">
              <a:buNone/>
            </a:pPr>
            <a:r>
              <a:rPr lang="en-US" sz="1400" dirty="0">
                <a:solidFill>
                  <a:schemeClr val="accent1"/>
                </a:solidFill>
              </a:rPr>
              <a:t>Step in rights to each side</a:t>
            </a:r>
          </a:p>
          <a:p>
            <a:pPr marL="0" indent="0">
              <a:buNone/>
            </a:pPr>
            <a:r>
              <a:rPr lang="en-US" sz="1400" dirty="0" err="1">
                <a:solidFill>
                  <a:schemeClr val="accent1"/>
                </a:solidFill>
              </a:rPr>
              <a:t>Bluewaters</a:t>
            </a:r>
            <a:r>
              <a:rPr lang="en-US" sz="1400" dirty="0">
                <a:solidFill>
                  <a:schemeClr val="accent1"/>
                </a:solidFill>
              </a:rPr>
              <a:t> Power omitted to make any registration on the PPSR </a:t>
            </a:r>
          </a:p>
          <a:p>
            <a:pPr marL="0" indent="0">
              <a:buNone/>
            </a:pPr>
            <a:r>
              <a:rPr lang="en-US" sz="1400" dirty="0">
                <a:solidFill>
                  <a:schemeClr val="accent1"/>
                </a:solidFill>
              </a:rPr>
              <a:t>The proceeding was an application by </a:t>
            </a:r>
            <a:r>
              <a:rPr lang="en-US" sz="1400" dirty="0" err="1">
                <a:solidFill>
                  <a:schemeClr val="accent1"/>
                </a:solidFill>
              </a:rPr>
              <a:t>Bluewaters</a:t>
            </a:r>
            <a:r>
              <a:rPr lang="en-US" sz="1400" dirty="0">
                <a:solidFill>
                  <a:schemeClr val="accent1"/>
                </a:solidFill>
              </a:rPr>
              <a:t> Power to extend the time for registration of the coal supply agreements pursuant to section 588FM.  Granted </a:t>
            </a:r>
          </a:p>
          <a:p>
            <a:pPr marL="0" indent="0">
              <a:buNone/>
            </a:pPr>
            <a:r>
              <a:rPr lang="en-US" sz="1400" dirty="0">
                <a:solidFill>
                  <a:schemeClr val="accent1"/>
                </a:solidFill>
              </a:rPr>
              <a:t>The Court found that the step in rights under the coal supply agreements gave rise to a security interest under the PPSA..  Accordingly, the  step in rights are an:</a:t>
            </a:r>
          </a:p>
          <a:p>
            <a:pPr marL="0" indent="0">
              <a:buNone/>
            </a:pPr>
            <a:r>
              <a:rPr lang="en-US" sz="1400" dirty="0">
                <a:solidFill>
                  <a:schemeClr val="accent1"/>
                </a:solidFill>
              </a:rPr>
              <a:t>…interest in personal property provided for by a transaction that, in substance, secures ….. performance of an obligation – being supply of coal</a:t>
            </a:r>
          </a:p>
          <a:p>
            <a:pPr marL="0" indent="0">
              <a:buNone/>
            </a:pPr>
            <a:endParaRPr lang="en-AU" sz="14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sz="2400" i="1" dirty="0" err="1">
                <a:solidFill>
                  <a:schemeClr val="accent1"/>
                </a:solidFill>
              </a:rPr>
              <a:t>Bluewaters</a:t>
            </a:r>
            <a:r>
              <a:rPr lang="en-US" sz="2400" i="1" dirty="0">
                <a:solidFill>
                  <a:schemeClr val="accent1"/>
                </a:solidFill>
              </a:rPr>
              <a:t> Power 1 Pty Ltd v The Griffin Coal Mining Company Pty Ltd </a:t>
            </a:r>
            <a:r>
              <a:rPr lang="en-US" sz="2400" dirty="0">
                <a:solidFill>
                  <a:schemeClr val="accent1"/>
                </a:solidFill>
              </a:rPr>
              <a:t>[2019] WASC 438</a:t>
            </a:r>
          </a:p>
        </p:txBody>
      </p:sp>
    </p:spTree>
    <p:extLst>
      <p:ext uri="{BB962C8B-B14F-4D97-AF65-F5344CB8AC3E}">
        <p14:creationId xmlns:p14="http://schemas.microsoft.com/office/powerpoint/2010/main" val="2465492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40D2E-24E2-B729-3C7B-6F6448148704}"/>
              </a:ext>
            </a:extLst>
          </p:cNvPr>
          <p:cNvSpPr>
            <a:spLocks noGrp="1"/>
          </p:cNvSpPr>
          <p:nvPr>
            <p:ph idx="1"/>
          </p:nvPr>
        </p:nvSpPr>
        <p:spPr>
          <a:xfrm>
            <a:off x="838200" y="1647825"/>
            <a:ext cx="10515600" cy="4529138"/>
          </a:xfrm>
        </p:spPr>
        <p:txBody>
          <a:bodyPr>
            <a:noAutofit/>
          </a:bodyPr>
          <a:lstStyle/>
          <a:p>
            <a:r>
              <a:rPr lang="en-US" sz="2400" dirty="0">
                <a:solidFill>
                  <a:schemeClr val="accent1"/>
                </a:solidFill>
              </a:rPr>
              <a:t>Substance not form</a:t>
            </a:r>
          </a:p>
          <a:p>
            <a:pPr lvl="1"/>
            <a:r>
              <a:rPr lang="en-US" dirty="0">
                <a:solidFill>
                  <a:schemeClr val="accent1"/>
                </a:solidFill>
              </a:rPr>
              <a:t>Security interests in </a:t>
            </a:r>
            <a:r>
              <a:rPr lang="en-US" dirty="0">
                <a:solidFill>
                  <a:srgbClr val="FF0000"/>
                </a:solidFill>
              </a:rPr>
              <a:t>unexpected places</a:t>
            </a:r>
          </a:p>
          <a:p>
            <a:pPr lvl="2"/>
            <a:r>
              <a:rPr lang="en-US" dirty="0">
                <a:solidFill>
                  <a:schemeClr val="accent1"/>
                </a:solidFill>
              </a:rPr>
              <a:t>Step in rights - </a:t>
            </a:r>
            <a:r>
              <a:rPr lang="en-US" dirty="0" err="1">
                <a:solidFill>
                  <a:schemeClr val="accent1"/>
                </a:solidFill>
              </a:rPr>
              <a:t>Bluewaters</a:t>
            </a:r>
            <a:endParaRPr lang="en-US" dirty="0">
              <a:solidFill>
                <a:schemeClr val="accent1"/>
              </a:solidFill>
            </a:endParaRPr>
          </a:p>
          <a:p>
            <a:pPr lvl="2"/>
            <a:r>
              <a:rPr lang="en-US" dirty="0">
                <a:solidFill>
                  <a:schemeClr val="accent1"/>
                </a:solidFill>
              </a:rPr>
              <a:t>BOOT arrangements - </a:t>
            </a:r>
            <a:r>
              <a:rPr lang="en-US" dirty="0" err="1">
                <a:solidFill>
                  <a:schemeClr val="accent1"/>
                </a:solidFill>
              </a:rPr>
              <a:t>Kirkalocka</a:t>
            </a:r>
            <a:endParaRPr lang="en-US" dirty="0">
              <a:solidFill>
                <a:schemeClr val="accent1"/>
              </a:solidFill>
            </a:endParaRPr>
          </a:p>
          <a:p>
            <a:pPr lvl="2"/>
            <a:r>
              <a:rPr lang="en-US" dirty="0">
                <a:solidFill>
                  <a:schemeClr val="accent1"/>
                </a:solidFill>
              </a:rPr>
              <a:t>PPS Leases - Forge</a:t>
            </a:r>
          </a:p>
          <a:p>
            <a:pPr lvl="2"/>
            <a:r>
              <a:rPr lang="en-US" dirty="0">
                <a:solidFill>
                  <a:schemeClr val="accent1"/>
                </a:solidFill>
              </a:rPr>
              <a:t>Bailments - </a:t>
            </a:r>
            <a:r>
              <a:rPr lang="en-US" dirty="0" err="1">
                <a:solidFill>
                  <a:schemeClr val="accent1"/>
                </a:solidFill>
              </a:rPr>
              <a:t>Qenos</a:t>
            </a:r>
            <a:endParaRPr lang="en-US" dirty="0">
              <a:solidFill>
                <a:schemeClr val="accent1"/>
              </a:solidFill>
            </a:endParaRPr>
          </a:p>
          <a:p>
            <a:r>
              <a:rPr lang="en-US" sz="2400" dirty="0">
                <a:solidFill>
                  <a:srgbClr val="FF0000"/>
                </a:solidFill>
              </a:rPr>
              <a:t>Possession is not 9/10ths</a:t>
            </a:r>
          </a:p>
          <a:p>
            <a:pPr lvl="1"/>
            <a:r>
              <a:rPr lang="en-US" dirty="0" err="1">
                <a:solidFill>
                  <a:schemeClr val="accent1"/>
                </a:solidFill>
              </a:rPr>
              <a:t>Qenos</a:t>
            </a:r>
            <a:r>
              <a:rPr lang="en-US" dirty="0">
                <a:solidFill>
                  <a:schemeClr val="accent1"/>
                </a:solidFill>
              </a:rPr>
              <a:t> – no secured obligation or payment</a:t>
            </a:r>
          </a:p>
          <a:p>
            <a:pPr lvl="1"/>
            <a:r>
              <a:rPr lang="en-US" dirty="0" err="1">
                <a:solidFill>
                  <a:schemeClr val="accent1"/>
                </a:solidFill>
              </a:rPr>
              <a:t>Kirkalocka</a:t>
            </a:r>
            <a:r>
              <a:rPr lang="en-US" dirty="0">
                <a:solidFill>
                  <a:schemeClr val="accent1"/>
                </a:solidFill>
              </a:rPr>
              <a:t> – not location, location, location</a:t>
            </a:r>
          </a:p>
          <a:p>
            <a:r>
              <a:rPr lang="en-US" sz="2400" dirty="0">
                <a:solidFill>
                  <a:schemeClr val="accent1"/>
                </a:solidFill>
              </a:rPr>
              <a:t>Look outside the box </a:t>
            </a:r>
          </a:p>
          <a:p>
            <a:pPr lvl="1"/>
            <a:r>
              <a:rPr lang="en-US" sz="2000" dirty="0">
                <a:solidFill>
                  <a:schemeClr val="accent1"/>
                </a:solidFill>
              </a:rPr>
              <a:t>Carefully </a:t>
            </a:r>
            <a:r>
              <a:rPr lang="en-US" sz="2000" dirty="0">
                <a:solidFill>
                  <a:srgbClr val="FF0000"/>
                </a:solidFill>
              </a:rPr>
              <a:t>review all agreements concerning high value plant, equipment or inventory </a:t>
            </a:r>
            <a:r>
              <a:rPr lang="en-US" sz="2000" dirty="0">
                <a:solidFill>
                  <a:schemeClr val="accent1"/>
                </a:solidFill>
              </a:rPr>
              <a:t>in the possession of the company subject to commercial arrangements</a:t>
            </a:r>
          </a:p>
          <a:p>
            <a:pPr marL="0" indent="0">
              <a:buNone/>
            </a:pPr>
            <a:endParaRPr lang="en-AU" sz="2400" dirty="0">
              <a:solidFill>
                <a:schemeClr val="accent1"/>
              </a:solidFill>
            </a:endParaRPr>
          </a:p>
        </p:txBody>
      </p:sp>
      <p:sp>
        <p:nvSpPr>
          <p:cNvPr id="4" name="Title 1">
            <a:extLst>
              <a:ext uri="{FF2B5EF4-FFF2-40B4-BE49-F238E27FC236}">
                <a16:creationId xmlns:a16="http://schemas.microsoft.com/office/drawing/2014/main" id="{CCAED1F4-6494-37B3-2B34-7DD346D03BAB}"/>
              </a:ext>
            </a:extLst>
          </p:cNvPr>
          <p:cNvSpPr>
            <a:spLocks noGrp="1"/>
          </p:cNvSpPr>
          <p:nvPr>
            <p:ph type="title"/>
          </p:nvPr>
        </p:nvSpPr>
        <p:spPr>
          <a:xfrm>
            <a:off x="838200" y="795338"/>
            <a:ext cx="9782175" cy="719138"/>
          </a:xfrm>
        </p:spPr>
        <p:txBody>
          <a:bodyPr>
            <a:noAutofit/>
          </a:bodyPr>
          <a:lstStyle/>
          <a:p>
            <a:r>
              <a:rPr lang="en-US" i="1" dirty="0">
                <a:solidFill>
                  <a:schemeClr val="accent1"/>
                </a:solidFill>
              </a:rPr>
              <a:t>Take Outs</a:t>
            </a:r>
            <a:endParaRPr lang="en-US" dirty="0">
              <a:solidFill>
                <a:schemeClr val="accent1"/>
              </a:solidFill>
            </a:endParaRPr>
          </a:p>
        </p:txBody>
      </p:sp>
    </p:spTree>
    <p:extLst>
      <p:ext uri="{BB962C8B-B14F-4D97-AF65-F5344CB8AC3E}">
        <p14:creationId xmlns:p14="http://schemas.microsoft.com/office/powerpoint/2010/main" val="3626969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08F0-6AD3-0766-B4B1-8F1A40BCC144}"/>
              </a:ext>
            </a:extLst>
          </p:cNvPr>
          <p:cNvSpPr>
            <a:spLocks noGrp="1"/>
          </p:cNvSpPr>
          <p:nvPr>
            <p:ph type="title"/>
          </p:nvPr>
        </p:nvSpPr>
        <p:spPr>
          <a:xfrm>
            <a:off x="838200" y="2287240"/>
            <a:ext cx="10515600" cy="1325563"/>
          </a:xfrm>
        </p:spPr>
        <p:txBody>
          <a:bodyPr>
            <a:normAutofit/>
          </a:bodyPr>
          <a:lstStyle/>
          <a:p>
            <a:pPr algn="ctr"/>
            <a:r>
              <a:rPr lang="en-US" dirty="0">
                <a:solidFill>
                  <a:schemeClr val="accent1"/>
                </a:solidFill>
              </a:rPr>
              <a:t>Thank You</a:t>
            </a:r>
            <a:endParaRPr lang="en-AU" dirty="0">
              <a:solidFill>
                <a:schemeClr val="accent1"/>
              </a:solidFill>
            </a:endParaRPr>
          </a:p>
        </p:txBody>
      </p:sp>
      <p:sp>
        <p:nvSpPr>
          <p:cNvPr id="3" name="Content Placeholder 2">
            <a:extLst>
              <a:ext uri="{FF2B5EF4-FFF2-40B4-BE49-F238E27FC236}">
                <a16:creationId xmlns:a16="http://schemas.microsoft.com/office/drawing/2014/main" id="{F02641A1-27C2-190F-71F1-417D15094569}"/>
              </a:ext>
            </a:extLst>
          </p:cNvPr>
          <p:cNvSpPr>
            <a:spLocks noGrp="1"/>
          </p:cNvSpPr>
          <p:nvPr>
            <p:ph sz="half" idx="1"/>
          </p:nvPr>
        </p:nvSpPr>
        <p:spPr>
          <a:xfrm>
            <a:off x="838199" y="3675648"/>
            <a:ext cx="10515599" cy="3010901"/>
          </a:xfrm>
        </p:spPr>
        <p:txBody>
          <a:bodyPr>
            <a:normAutofit/>
          </a:bodyPr>
          <a:lstStyle/>
          <a:p>
            <a:pPr marL="0" indent="0" algn="ctr">
              <a:buNone/>
            </a:pPr>
            <a:r>
              <a:rPr lang="en-US" dirty="0">
                <a:solidFill>
                  <a:schemeClr val="accent1"/>
                </a:solidFill>
              </a:rPr>
              <a:t>Mark McKillop, Barrister at Law </a:t>
            </a:r>
          </a:p>
          <a:p>
            <a:pPr marL="0" indent="0" algn="ctr">
              <a:buNone/>
            </a:pPr>
            <a:r>
              <a:rPr lang="en-US" dirty="0">
                <a:solidFill>
                  <a:schemeClr val="accent1"/>
                </a:solidFill>
              </a:rPr>
              <a:t>Clerk:  Foley’s List </a:t>
            </a:r>
          </a:p>
          <a:p>
            <a:pPr marL="0" indent="0" algn="ctr">
              <a:buNone/>
            </a:pPr>
            <a:r>
              <a:rPr lang="en-US" dirty="0">
                <a:solidFill>
                  <a:schemeClr val="accent1"/>
                </a:solidFill>
              </a:rPr>
              <a:t>Telephone 9225 7592</a:t>
            </a:r>
          </a:p>
          <a:p>
            <a:pPr marL="0" indent="0" algn="ctr">
              <a:buNone/>
            </a:pPr>
            <a:r>
              <a:rPr lang="en-US" dirty="0">
                <a:solidFill>
                  <a:schemeClr val="accent1"/>
                </a:solidFill>
              </a:rPr>
              <a:t>Email mark.mckillop@vicbar.com.au</a:t>
            </a:r>
          </a:p>
          <a:p>
            <a:pPr marL="0" indent="0" algn="ctr">
              <a:buNone/>
            </a:pPr>
            <a:r>
              <a:rPr lang="en-US" dirty="0">
                <a:solidFill>
                  <a:schemeClr val="accent1"/>
                </a:solidFill>
              </a:rPr>
              <a:t>Mobile 0402 891 370</a:t>
            </a:r>
          </a:p>
        </p:txBody>
      </p:sp>
    </p:spTree>
    <p:extLst>
      <p:ext uri="{BB962C8B-B14F-4D97-AF65-F5344CB8AC3E}">
        <p14:creationId xmlns:p14="http://schemas.microsoft.com/office/powerpoint/2010/main" val="1108734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2174</TotalTime>
  <Words>3343</Words>
  <Application>Microsoft Macintosh PowerPoint</Application>
  <PresentationFormat>Widescreen</PresentationFormat>
  <Paragraphs>215</Paragraphs>
  <Slides>28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Aptos Display</vt:lpstr>
      <vt:lpstr>Arial</vt:lpstr>
      <vt:lpstr>Calibri</vt:lpstr>
      <vt:lpstr>Source Sans Pro</vt:lpstr>
      <vt:lpstr>Times New Roman</vt:lpstr>
      <vt:lpstr>Wingdings</vt:lpstr>
      <vt:lpstr>Office Theme</vt:lpstr>
      <vt:lpstr>PowerPoint Presentation</vt:lpstr>
      <vt:lpstr>PPSA ISSUES INVOLVING HIGH VALUE PLANT, EQUIPMENT AND COLLATERAL</vt:lpstr>
      <vt:lpstr>Four Cases</vt:lpstr>
      <vt:lpstr>Kirkalocka  $8.27m LNG/Diesel Power Plant</vt:lpstr>
      <vt:lpstr>Forge  </vt:lpstr>
      <vt:lpstr>QENOS - $5,215,168.27 of Ethylene</vt:lpstr>
      <vt:lpstr>Bluewaters Power – a big coal mine</vt:lpstr>
      <vt:lpstr>Some Concepts</vt:lpstr>
      <vt:lpstr>Concepts Cont…</vt:lpstr>
      <vt:lpstr>CASE STUDIES</vt:lpstr>
      <vt:lpstr>PowerPoint Presentation</vt:lpstr>
      <vt:lpstr>Kirkalocka Gold SPV Pty Ltd (Receivers and Managers Appointed) v Zenith Pacific (KLK) Pty Ltd, in the matter of Kirkalocka Gold SPV Pty Ltd [2024] FCA 428</vt:lpstr>
      <vt:lpstr>Kirkalocka Gold SPV Pty Ltd (Receivers and Managers Appointed) v Zenith Pacific (KLK) Pty Ltd, in the matter of Kirkalocka Gold SPV Pty Ltd [2024] FCA 428</vt:lpstr>
      <vt:lpstr>Kirkalocka Gold SPV Pty Ltd (Receivers and Managers Appointed) v Zenith Pacific (KLK) Pty Ltd, in the matter of Kirkalocka Gold SPV Pty Ltd [2024] FCA 428</vt:lpstr>
      <vt:lpstr>Kirkalocka Gold SPV Pty Ltd (Receivers and Managers Appointed) v Zenith Pacific (KLK) Pty Ltd, in the matter of Kirkalocka Gold SPV Pty Ltd [2024] FCA 428</vt:lpstr>
      <vt:lpstr>Kirkalocka Gold SPV Pty Ltd (Receivers and Managers Appointed) v Zenith Pacific (KLK) Pty Ltd, in the matter of Kirkalocka Gold SPV Pty Ltd [2024] FCA 428</vt:lpstr>
      <vt:lpstr>Forge Group Power Pty Limited (in liquidation)(receivers and managers appointed) v General Electric International Inc [2016] NSWSC 52; 11 BFRA 50</vt:lpstr>
      <vt:lpstr>Forge Group Power Pty Limited (in liquidation)(receivers and managers appointed) v General Electric International Inc [2016] NSWSC 52; 11 BFRA 50</vt:lpstr>
      <vt:lpstr>Forge Group Power Pty Limited (in liquidation)(receivers and managers appointed) v General Electric International Inc [2016] NSWSC 52; 11 BFRA 50</vt:lpstr>
      <vt:lpstr>Forge Group Power Pty Limited (in liquidation)(receivers and managers appointed) v General Electric International Inc [2016] NSWSC 52; 11 BFRA 50</vt:lpstr>
      <vt:lpstr>In the matter of Qenos Pty Ltd (administrators appointed) [2024] NSWSC 483</vt:lpstr>
      <vt:lpstr>In the matter of Qenos Pty Ltd (administrators appointed) [2024] NSWSC 483</vt:lpstr>
      <vt:lpstr>In the matter of Qenos Pty Ltd (administrators appointed) [2024] NSWSC 483</vt:lpstr>
      <vt:lpstr>In the matter of Qenos Pty Ltd (administrators appointed) [2024] NSWSC 483</vt:lpstr>
      <vt:lpstr>Bluewaters Power 1 Pty Ltd v The Griffin Coal Mining Company Pty Ltd [2019] WASC 438</vt:lpstr>
      <vt:lpstr>Bluewaters Power 1 Pty Ltd v The Griffin Coal Mining Company Pty Ltd [2019] WASC 438</vt:lpstr>
      <vt:lpstr>Take Outs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 Hames</dc:creator>
  <cp:lastModifiedBy>Mark McKillop</cp:lastModifiedBy>
  <cp:revision>15</cp:revision>
  <dcterms:created xsi:type="dcterms:W3CDTF">2024-07-02T01:25:09Z</dcterms:created>
  <dcterms:modified xsi:type="dcterms:W3CDTF">2024-10-09T22:19:22Z</dcterms:modified>
</cp:coreProperties>
</file>