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7"/>
  </p:notesMasterIdLst>
  <p:sldIdLst>
    <p:sldId id="256" r:id="rId2"/>
    <p:sldId id="257" r:id="rId3"/>
    <p:sldId id="284" r:id="rId4"/>
    <p:sldId id="258" r:id="rId5"/>
    <p:sldId id="300" r:id="rId6"/>
    <p:sldId id="287" r:id="rId7"/>
    <p:sldId id="294" r:id="rId8"/>
    <p:sldId id="303" r:id="rId9"/>
    <p:sldId id="301" r:id="rId10"/>
    <p:sldId id="302" r:id="rId11"/>
    <p:sldId id="272" r:id="rId12"/>
    <p:sldId id="296" r:id="rId13"/>
    <p:sldId id="297" r:id="rId14"/>
    <p:sldId id="265" r:id="rId15"/>
    <p:sldId id="2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44"/>
    <p:restoredTop sz="54257"/>
  </p:normalViewPr>
  <p:slideViewPr>
    <p:cSldViewPr snapToGrid="0" snapToObjects="1">
      <p:cViewPr varScale="1">
        <p:scale>
          <a:sx n="48" d="100"/>
          <a:sy n="48" d="100"/>
        </p:scale>
        <p:origin x="2936" y="48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p:scale>
          <a:sx n="160" d="100"/>
          <a:sy n="160" d="100"/>
        </p:scale>
        <p:origin x="7080" y="10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0CC60-1C70-9C4E-A50F-2EEA5791D45E}" type="datetimeFigureOut">
              <a:rPr lang="en-US" smtClean="0"/>
              <a:t>2/15/25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4ABAB-9A4C-A347-B68E-83BABBE9B817}" type="slidenum">
              <a:rPr lang="en-US" smtClean="0"/>
              <a:t>‹#›</a:t>
            </a:fld>
            <a:endParaRPr lang="en-US"/>
          </a:p>
        </p:txBody>
      </p:sp>
    </p:spTree>
    <p:extLst>
      <p:ext uri="{BB962C8B-B14F-4D97-AF65-F5344CB8AC3E}">
        <p14:creationId xmlns:p14="http://schemas.microsoft.com/office/powerpoint/2010/main" val="2890803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applewebdata://8030DE9A-BB13-4E68-BAD7-4175C7DAC589/#_ftn1"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austlii.edu.au/au/legis/cth/consol_act/ppsa2009356/s164.html"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www.nzlii.org/cgi-bin/sinodisp/nz/cases/NZHC/2010/271" TargetMode="External"/><Relationship Id="rId4" Type="http://schemas.openxmlformats.org/officeDocument/2006/relationships/hyperlink" Target="http://www.austlii.edu.au/au/legis/cth/consol_act/ppsa2009356/s165.htm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4ABAB-9A4C-A347-B68E-83BABBE9B817}" type="slidenum">
              <a:rPr lang="en-US" smtClean="0"/>
              <a:t>1</a:t>
            </a:fld>
            <a:endParaRPr lang="en-US"/>
          </a:p>
        </p:txBody>
      </p:sp>
    </p:spTree>
    <p:extLst>
      <p:ext uri="{BB962C8B-B14F-4D97-AF65-F5344CB8AC3E}">
        <p14:creationId xmlns:p14="http://schemas.microsoft.com/office/powerpoint/2010/main" val="1182599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attending</a:t>
            </a:r>
          </a:p>
          <a:p>
            <a:endParaRPr lang="en-US" dirty="0"/>
          </a:p>
          <a:p>
            <a:r>
              <a:rPr lang="en-US" dirty="0"/>
              <a:t>Ask questions as we go</a:t>
            </a:r>
          </a:p>
          <a:p>
            <a:endParaRPr lang="en-US" dirty="0"/>
          </a:p>
          <a:p>
            <a:r>
              <a:rPr lang="en-US" dirty="0"/>
              <a:t>Happy to also answer questions afterward or at my contact number/email</a:t>
            </a:r>
          </a:p>
          <a:p>
            <a:endParaRPr lang="en-US" dirty="0"/>
          </a:p>
          <a:p>
            <a:r>
              <a:rPr lang="en-US" dirty="0"/>
              <a:t>Four recent cases to discuss</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2</a:t>
            </a:fld>
            <a:endParaRPr lang="en-US"/>
          </a:p>
        </p:txBody>
      </p:sp>
    </p:spTree>
    <p:extLst>
      <p:ext uri="{BB962C8B-B14F-4D97-AF65-F5344CB8AC3E}">
        <p14:creationId xmlns:p14="http://schemas.microsoft.com/office/powerpoint/2010/main" val="1830310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3</a:t>
            </a:fld>
            <a:endParaRPr lang="en-US"/>
          </a:p>
        </p:txBody>
      </p:sp>
    </p:spTree>
    <p:extLst>
      <p:ext uri="{BB962C8B-B14F-4D97-AF65-F5344CB8AC3E}">
        <p14:creationId xmlns:p14="http://schemas.microsoft.com/office/powerpoint/2010/main" val="2883358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15000"/>
              </a:lnSpc>
              <a:buFontTx/>
              <a:buNone/>
            </a:pPr>
            <a:r>
              <a:rPr lang="en-AU" sz="2000" dirty="0">
                <a:solidFill>
                  <a:srgbClr val="454545"/>
                </a:solidFill>
                <a:effectLst/>
                <a:latin typeface="Times New Roman" panose="02020603050405020304" pitchFamily="18" charset="0"/>
                <a:ea typeface="Times New Roman" panose="02020603050405020304" pitchFamily="18" charset="0"/>
              </a:rPr>
              <a:t>The PPSA creates </a:t>
            </a:r>
            <a:r>
              <a:rPr lang="en-AU" sz="2000" b="1" dirty="0">
                <a:solidFill>
                  <a:srgbClr val="454545"/>
                </a:solidFill>
                <a:effectLst/>
                <a:highlight>
                  <a:srgbClr val="FFFF00"/>
                </a:highlight>
                <a:latin typeface="Times New Roman" panose="02020603050405020304" pitchFamily="18" charset="0"/>
                <a:ea typeface="Times New Roman" panose="02020603050405020304" pitchFamily="18" charset="0"/>
              </a:rPr>
              <a:t>a uniform system of security registration and priorities for personal goods of all kinds</a:t>
            </a:r>
            <a:r>
              <a:rPr lang="en-AU" sz="2000" dirty="0">
                <a:solidFill>
                  <a:srgbClr val="454545"/>
                </a:solidFill>
                <a:effectLst/>
                <a:latin typeface="Times New Roman" panose="02020603050405020304" pitchFamily="18" charset="0"/>
                <a:ea typeface="Times New Roman" panose="02020603050405020304" pitchFamily="18" charset="0"/>
              </a:rPr>
              <a:t>.  </a:t>
            </a:r>
          </a:p>
          <a:p>
            <a:pPr marL="0" lvl="0" indent="0">
              <a:lnSpc>
                <a:spcPct val="115000"/>
              </a:lnSpc>
              <a:buFontTx/>
              <a:buNone/>
            </a:pPr>
            <a:endParaRPr lang="en-AU" sz="2000" dirty="0">
              <a:solidFill>
                <a:srgbClr val="454545"/>
              </a:solidFill>
              <a:effectLst/>
              <a:latin typeface="Times New Roman" panose="02020603050405020304" pitchFamily="18" charset="0"/>
              <a:ea typeface="Times New Roman" panose="02020603050405020304" pitchFamily="18" charset="0"/>
            </a:endParaRPr>
          </a:p>
          <a:p>
            <a:pPr marL="0" lvl="0" indent="0">
              <a:lnSpc>
                <a:spcPct val="115000"/>
              </a:lnSpc>
              <a:buFontTx/>
              <a:buNone/>
            </a:pPr>
            <a:r>
              <a:rPr lang="en-AU" sz="2000" dirty="0">
                <a:solidFill>
                  <a:srgbClr val="454545"/>
                </a:solidFill>
                <a:effectLst/>
                <a:latin typeface="Times New Roman" panose="02020603050405020304" pitchFamily="18" charset="0"/>
                <a:ea typeface="Times New Roman" panose="02020603050405020304" pitchFamily="18" charset="0"/>
              </a:rPr>
              <a:t>As such it </a:t>
            </a:r>
            <a:r>
              <a:rPr lang="en-AU" sz="2000" b="1" dirty="0">
                <a:solidFill>
                  <a:srgbClr val="454545"/>
                </a:solidFill>
                <a:effectLst/>
                <a:latin typeface="Times New Roman" panose="02020603050405020304" pitchFamily="18" charset="0"/>
                <a:ea typeface="Times New Roman" panose="02020603050405020304" pitchFamily="18" charset="0"/>
              </a:rPr>
              <a:t>regulates any interest in goods which in substance gives rise to security rights, irrespective of the legal form </a:t>
            </a:r>
            <a:r>
              <a:rPr lang="en-AU" sz="2000" dirty="0">
                <a:solidFill>
                  <a:srgbClr val="454545"/>
                </a:solidFill>
                <a:effectLst/>
                <a:latin typeface="Times New Roman" panose="02020603050405020304" pitchFamily="18" charset="0"/>
                <a:ea typeface="Times New Roman" panose="02020603050405020304" pitchFamily="18" charset="0"/>
              </a:rPr>
              <a:t>which the interest takes.  </a:t>
            </a:r>
            <a:endParaRPr lang="en-AU" sz="2000" dirty="0">
              <a:effectLst/>
              <a:latin typeface="Times New Roman" panose="02020603050405020304" pitchFamily="18" charset="0"/>
              <a:ea typeface="Times New Roman" panose="02020603050405020304" pitchFamily="18" charset="0"/>
            </a:endParaRPr>
          </a:p>
          <a:p>
            <a:pPr marL="228600">
              <a:lnSpc>
                <a:spcPct val="115000"/>
              </a:lnSpc>
              <a:buFontTx/>
              <a:buNone/>
            </a:pPr>
            <a:r>
              <a:rPr lang="en-AU" sz="2000" dirty="0">
                <a:solidFill>
                  <a:srgbClr val="454545"/>
                </a:solidFill>
                <a:effectLst/>
                <a:latin typeface="Times New Roman" panose="02020603050405020304" pitchFamily="18" charset="0"/>
                <a:ea typeface="Times New Roman" panose="02020603050405020304" pitchFamily="18" charset="0"/>
              </a:rPr>
              <a:t> </a:t>
            </a:r>
            <a:endParaRPr lang="en-AU" sz="2000" dirty="0">
              <a:effectLst/>
              <a:latin typeface="Times New Roman" panose="02020603050405020304" pitchFamily="18" charset="0"/>
              <a:ea typeface="Times New Roman" panose="02020603050405020304" pitchFamily="18" charset="0"/>
            </a:endParaRPr>
          </a:p>
          <a:p>
            <a:pPr marL="0" lvl="0" indent="0">
              <a:lnSpc>
                <a:spcPct val="115000"/>
              </a:lnSpc>
              <a:buFontTx/>
              <a:buNone/>
            </a:pPr>
            <a:r>
              <a:rPr lang="en-AU" sz="2000" dirty="0">
                <a:solidFill>
                  <a:srgbClr val="454545"/>
                </a:solidFill>
                <a:effectLst/>
                <a:latin typeface="Times New Roman" panose="02020603050405020304" pitchFamily="18" charset="0"/>
                <a:ea typeface="Times New Roman" panose="02020603050405020304" pitchFamily="18" charset="0"/>
              </a:rPr>
              <a:t>The PPSA defines a security interest in section 12(1) which states:</a:t>
            </a:r>
            <a:endParaRPr lang="en-AU" sz="2000" dirty="0">
              <a:effectLst/>
              <a:latin typeface="Times New Roman" panose="02020603050405020304" pitchFamily="18" charset="0"/>
              <a:ea typeface="Times New Roman" panose="02020603050405020304" pitchFamily="18" charset="0"/>
            </a:endParaRPr>
          </a:p>
          <a:p>
            <a:pPr marL="228600">
              <a:lnSpc>
                <a:spcPct val="115000"/>
              </a:lnSpc>
              <a:buFontTx/>
              <a:buNone/>
            </a:pPr>
            <a:r>
              <a:rPr lang="en-AU" sz="2000" dirty="0">
                <a:solidFill>
                  <a:srgbClr val="454545"/>
                </a:solidFill>
                <a:effectLst/>
                <a:latin typeface="Times New Roman" panose="02020603050405020304" pitchFamily="18" charset="0"/>
                <a:ea typeface="Times New Roman" panose="02020603050405020304" pitchFamily="18" charset="0"/>
              </a:rPr>
              <a:t> </a:t>
            </a:r>
            <a:endParaRPr lang="en-AU" sz="2000" dirty="0">
              <a:effectLst/>
              <a:latin typeface="Times New Roman" panose="02020603050405020304" pitchFamily="18" charset="0"/>
              <a:ea typeface="Times New Roman" panose="02020603050405020304" pitchFamily="18" charset="0"/>
            </a:endParaRPr>
          </a:p>
          <a:p>
            <a:pPr marL="457200">
              <a:lnSpc>
                <a:spcPct val="115000"/>
              </a:lnSpc>
              <a:buFontTx/>
              <a:buNone/>
            </a:pPr>
            <a:r>
              <a:rPr lang="en-AU" sz="2000" b="1" i="1" dirty="0">
                <a:solidFill>
                  <a:srgbClr val="454545"/>
                </a:solidFill>
                <a:effectLst/>
                <a:latin typeface="Times New Roman" panose="02020603050405020304" pitchFamily="18" charset="0"/>
                <a:ea typeface="Times New Roman" panose="02020603050405020304" pitchFamily="18" charset="0"/>
              </a:rPr>
              <a:t>A security interest </a:t>
            </a:r>
            <a:r>
              <a:rPr lang="en-AU" sz="2000" dirty="0">
                <a:solidFill>
                  <a:srgbClr val="454545"/>
                </a:solidFill>
                <a:effectLst/>
                <a:latin typeface="Times New Roman" panose="02020603050405020304" pitchFamily="18" charset="0"/>
                <a:ea typeface="Times New Roman" panose="02020603050405020304" pitchFamily="18" charset="0"/>
              </a:rPr>
              <a:t>means an interest in personal property provided for by a transaction that, in substance, secures payment or performance of an obligation (without regard to the form of the transaction or the identity of the person who has title to the property).</a:t>
            </a:r>
            <a:endParaRPr lang="en-AU" sz="2000" dirty="0">
              <a:effectLst/>
              <a:latin typeface="Times New Roman" panose="02020603050405020304" pitchFamily="18" charset="0"/>
              <a:ea typeface="Times New Roman" panose="02020603050405020304" pitchFamily="18" charset="0"/>
            </a:endParaRPr>
          </a:p>
          <a:p>
            <a:pPr marL="228600">
              <a:lnSpc>
                <a:spcPct val="115000"/>
              </a:lnSpc>
              <a:buFontTx/>
              <a:buNone/>
            </a:pPr>
            <a:r>
              <a:rPr lang="en-AU" sz="2000" dirty="0">
                <a:solidFill>
                  <a:srgbClr val="454545"/>
                </a:solidFill>
                <a:effectLst/>
                <a:latin typeface="Times New Roman" panose="02020603050405020304" pitchFamily="18" charset="0"/>
                <a:ea typeface="Times New Roman" panose="02020603050405020304" pitchFamily="18" charset="0"/>
              </a:rPr>
              <a:t> </a:t>
            </a:r>
            <a:endParaRPr lang="en-AU" sz="2000" dirty="0">
              <a:solidFill>
                <a:schemeClr val="tx1"/>
              </a:solidFill>
              <a:effectLst/>
              <a:latin typeface="Times New Roman" panose="02020603050405020304" pitchFamily="18" charset="0"/>
              <a:ea typeface="Times New Roman" panose="02020603050405020304" pitchFamily="18" charset="0"/>
            </a:endParaRPr>
          </a:p>
          <a:p>
            <a:pPr marL="228600">
              <a:lnSpc>
                <a:spcPct val="115000"/>
              </a:lnSpc>
              <a:buFontTx/>
              <a:buNone/>
            </a:pPr>
            <a:endParaRPr lang="en-AU" sz="2000" dirty="0">
              <a:solidFill>
                <a:schemeClr val="tx1"/>
              </a:solidFill>
              <a:effectLst/>
              <a:latin typeface="Times New Roman" panose="02020603050405020304" pitchFamily="18" charset="0"/>
              <a:ea typeface="Times New Roman" panose="02020603050405020304" pitchFamily="18" charset="0"/>
            </a:endParaRPr>
          </a:p>
          <a:p>
            <a:pPr marL="228600">
              <a:lnSpc>
                <a:spcPct val="115000"/>
              </a:lnSpc>
              <a:buFontTx/>
              <a:buNone/>
            </a:pPr>
            <a:r>
              <a:rPr lang="en-AU" sz="2000" dirty="0">
                <a:solidFill>
                  <a:srgbClr val="454545"/>
                </a:solidFill>
                <a:effectLst/>
                <a:latin typeface="Times New Roman" panose="02020603050405020304" pitchFamily="18" charset="0"/>
                <a:ea typeface="Times New Roman" panose="02020603050405020304" pitchFamily="18" charset="0"/>
              </a:rPr>
              <a:t>Personal property is any property other than land.</a:t>
            </a:r>
            <a:endParaRPr lang="en-AU" sz="2000" dirty="0">
              <a:effectLst/>
              <a:latin typeface="Times New Roman" panose="02020603050405020304" pitchFamily="18" charset="0"/>
              <a:ea typeface="Times New Roman" panose="02020603050405020304" pitchFamily="18" charset="0"/>
            </a:endParaRPr>
          </a:p>
          <a:p>
            <a:pPr marL="228600">
              <a:lnSpc>
                <a:spcPct val="115000"/>
              </a:lnSpc>
              <a:buFontTx/>
              <a:buNone/>
            </a:pPr>
            <a:r>
              <a:rPr lang="en-AU" sz="2000" dirty="0">
                <a:solidFill>
                  <a:srgbClr val="454545"/>
                </a:solidFill>
                <a:effectLst/>
                <a:latin typeface="Times New Roman" panose="02020603050405020304" pitchFamily="18" charset="0"/>
                <a:ea typeface="Times New Roman" panose="02020603050405020304" pitchFamily="18" charset="0"/>
              </a:rPr>
              <a:t> </a:t>
            </a:r>
            <a:endParaRPr lang="en-AU" sz="2000" dirty="0">
              <a:effectLst/>
              <a:latin typeface="Times New Roman" panose="02020603050405020304" pitchFamily="18" charset="0"/>
              <a:ea typeface="Times New Roman" panose="02020603050405020304" pitchFamily="18" charset="0"/>
            </a:endParaRPr>
          </a:p>
          <a:p>
            <a:pPr marL="0" lvl="0" indent="0">
              <a:lnSpc>
                <a:spcPct val="111000"/>
              </a:lnSpc>
              <a:spcAft>
                <a:spcPts val="45"/>
              </a:spcAft>
              <a:buFontTx/>
              <a:buNone/>
            </a:pPr>
            <a:r>
              <a:rPr lang="en-AU" sz="2000" dirty="0">
                <a:effectLst/>
                <a:latin typeface="Times New Roman" panose="02020603050405020304" pitchFamily="18" charset="0"/>
                <a:ea typeface="Times New Roman" panose="02020603050405020304" pitchFamily="18" charset="0"/>
              </a:rPr>
              <a:t>Note the bracketed words:</a:t>
            </a:r>
          </a:p>
          <a:p>
            <a:pPr marL="228600">
              <a:buFontTx/>
              <a:buNone/>
            </a:pPr>
            <a:r>
              <a:rPr lang="en-AU" sz="2000" dirty="0">
                <a:effectLst/>
                <a:latin typeface="Times New Roman" panose="02020603050405020304" pitchFamily="18" charset="0"/>
                <a:ea typeface="Times New Roman" panose="02020603050405020304" pitchFamily="18" charset="0"/>
              </a:rPr>
              <a:t> </a:t>
            </a:r>
          </a:p>
          <a:p>
            <a:pPr marL="457200">
              <a:buFontTx/>
              <a:buNone/>
            </a:pPr>
            <a:r>
              <a:rPr lang="en-AU" sz="2000" i="1" dirty="0">
                <a:effectLst/>
                <a:latin typeface="Times New Roman" panose="02020603050405020304" pitchFamily="18" charset="0"/>
                <a:ea typeface="Times New Roman" panose="02020603050405020304" pitchFamily="18" charset="0"/>
              </a:rPr>
              <a:t>“without regard to the form of the transaction or the identity of the person who has title to the property”</a:t>
            </a:r>
            <a:endParaRPr lang="en-AU" sz="2000" dirty="0">
              <a:effectLst/>
              <a:latin typeface="Times New Roman" panose="02020603050405020304" pitchFamily="18" charset="0"/>
              <a:ea typeface="Times New Roman" panose="02020603050405020304" pitchFamily="18" charset="0"/>
            </a:endParaRPr>
          </a:p>
          <a:p>
            <a:pPr marL="457200">
              <a:buFontTx/>
              <a:buNone/>
            </a:pPr>
            <a:r>
              <a:rPr lang="en-AU" sz="2000" dirty="0">
                <a:effectLst/>
                <a:latin typeface="Times New Roman" panose="02020603050405020304" pitchFamily="18" charset="0"/>
                <a:ea typeface="Times New Roman" panose="02020603050405020304" pitchFamily="18" charset="0"/>
              </a:rPr>
              <a:t> </a:t>
            </a:r>
          </a:p>
          <a:p>
            <a:pPr marL="0" lvl="0" indent="0">
              <a:lnSpc>
                <a:spcPct val="111000"/>
              </a:lnSpc>
              <a:spcAft>
                <a:spcPts val="45"/>
              </a:spcAft>
              <a:buFontTx/>
              <a:buNone/>
            </a:pPr>
            <a:r>
              <a:rPr lang="en-AU" sz="2000" b="1" dirty="0">
                <a:effectLst/>
                <a:latin typeface="Times New Roman" panose="02020603050405020304" pitchFamily="18" charset="0"/>
                <a:ea typeface="Times New Roman" panose="02020603050405020304" pitchFamily="18" charset="0"/>
              </a:rPr>
              <a:t>The concept is deliberately broad:  it is designed to catch arrangements that, in substance, provide security even though they do not, by traditional legal analysis, amount to a security at law</a:t>
            </a:r>
            <a:r>
              <a:rPr lang="en-AU" sz="2000" dirty="0">
                <a:effectLst/>
                <a:latin typeface="Times New Roman" panose="02020603050405020304" pitchFamily="18" charset="0"/>
                <a:ea typeface="Times New Roman" panose="02020603050405020304" pitchFamily="18" charset="0"/>
              </a:rPr>
              <a:t>.   </a:t>
            </a:r>
          </a:p>
          <a:p>
            <a:pPr>
              <a:lnSpc>
                <a:spcPct val="111000"/>
              </a:lnSpc>
              <a:spcAft>
                <a:spcPts val="45"/>
              </a:spcAft>
              <a:buFontTx/>
              <a:buNone/>
            </a:pPr>
            <a:r>
              <a:rPr lang="en-AU" sz="2000" dirty="0">
                <a:effectLst/>
                <a:latin typeface="Times New Roman" panose="02020603050405020304" pitchFamily="18" charset="0"/>
                <a:ea typeface="Times New Roman" panose="02020603050405020304" pitchFamily="18" charset="0"/>
              </a:rPr>
              <a:t> </a:t>
            </a:r>
          </a:p>
          <a:p>
            <a:pPr marL="0" lvl="0" indent="0">
              <a:lnSpc>
                <a:spcPct val="111000"/>
              </a:lnSpc>
              <a:spcAft>
                <a:spcPts val="45"/>
              </a:spcAft>
              <a:buFontTx/>
              <a:buNone/>
            </a:pPr>
            <a:r>
              <a:rPr lang="en-AU" sz="2000" dirty="0">
                <a:effectLst/>
                <a:latin typeface="Times New Roman" panose="02020603050405020304" pitchFamily="18" charset="0"/>
                <a:ea typeface="Times New Roman" panose="02020603050405020304" pitchFamily="18" charset="0"/>
              </a:rPr>
              <a:t>The aim of the PPSA is, in regulating security over personal property, </a:t>
            </a:r>
            <a:r>
              <a:rPr lang="en-AU" sz="2000" b="1" dirty="0">
                <a:effectLst/>
                <a:latin typeface="Times New Roman" panose="02020603050405020304" pitchFamily="18" charset="0"/>
                <a:ea typeface="Times New Roman" panose="02020603050405020304" pitchFamily="18" charset="0"/>
              </a:rPr>
              <a:t>to escape the classification of arrangements into legal forms </a:t>
            </a:r>
            <a:r>
              <a:rPr lang="en-AU" sz="2000" dirty="0">
                <a:effectLst/>
                <a:latin typeface="Times New Roman" panose="02020603050405020304" pitchFamily="18" charset="0"/>
                <a:ea typeface="Times New Roman" panose="02020603050405020304" pitchFamily="18" charset="0"/>
              </a:rPr>
              <a:t>and to look instead to the substance. </a:t>
            </a:r>
          </a:p>
          <a:p>
            <a:pPr>
              <a:buFontTx/>
              <a:buNone/>
            </a:pPr>
            <a:r>
              <a:rPr lang="en-AU" sz="2000" dirty="0">
                <a:effectLst/>
                <a:latin typeface="Times New Roman" panose="02020603050405020304" pitchFamily="18" charset="0"/>
                <a:ea typeface="Times New Roman" panose="02020603050405020304" pitchFamily="18" charset="0"/>
              </a:rPr>
              <a:t> </a:t>
            </a:r>
          </a:p>
          <a:p>
            <a:pPr marL="0" lvl="0" indent="0">
              <a:lnSpc>
                <a:spcPct val="111000"/>
              </a:lnSpc>
              <a:spcAft>
                <a:spcPts val="45"/>
              </a:spcAft>
              <a:buFontTx/>
              <a:buNone/>
            </a:pPr>
            <a:r>
              <a:rPr lang="en-AU" sz="2000" dirty="0">
                <a:effectLst/>
                <a:latin typeface="Times New Roman" panose="02020603050405020304" pitchFamily="18" charset="0"/>
                <a:ea typeface="Times New Roman" panose="02020603050405020304" pitchFamily="18" charset="0"/>
              </a:rPr>
              <a:t>So all that is required is:</a:t>
            </a:r>
          </a:p>
          <a:p>
            <a:pPr marL="457200" lvl="1" indent="0">
              <a:lnSpc>
                <a:spcPct val="111000"/>
              </a:lnSpc>
              <a:spcAft>
                <a:spcPts val="45"/>
              </a:spcAft>
              <a:buFontTx/>
              <a:buNone/>
            </a:pPr>
            <a:endParaRPr lang="en-AU" sz="2000" dirty="0">
              <a:effectLst/>
              <a:latin typeface="Times New Roman" panose="02020603050405020304" pitchFamily="18" charset="0"/>
              <a:ea typeface="Times New Roman" panose="02020603050405020304" pitchFamily="18" charset="0"/>
            </a:endParaRPr>
          </a:p>
          <a:p>
            <a:pPr marL="457200" lvl="1" indent="0">
              <a:lnSpc>
                <a:spcPct val="111000"/>
              </a:lnSpc>
              <a:spcAft>
                <a:spcPts val="45"/>
              </a:spcAft>
              <a:buFontTx/>
              <a:buNone/>
            </a:pPr>
            <a:r>
              <a:rPr lang="en-AU" sz="2000" dirty="0">
                <a:effectLst/>
                <a:latin typeface="Times New Roman" panose="02020603050405020304" pitchFamily="18" charset="0"/>
                <a:ea typeface="Times New Roman" panose="02020603050405020304" pitchFamily="18" charset="0"/>
              </a:rPr>
              <a:t>a consensual arrangement (ie a transaction)</a:t>
            </a:r>
          </a:p>
          <a:p>
            <a:pPr marL="457200" lvl="1" indent="0">
              <a:lnSpc>
                <a:spcPct val="111000"/>
              </a:lnSpc>
              <a:spcAft>
                <a:spcPts val="45"/>
              </a:spcAft>
              <a:buFontTx/>
              <a:buNone/>
            </a:pPr>
            <a:r>
              <a:rPr lang="en-AU" sz="2000" dirty="0">
                <a:effectLst/>
                <a:latin typeface="Times New Roman" panose="02020603050405020304" pitchFamily="18" charset="0"/>
                <a:ea typeface="Times New Roman" panose="02020603050405020304" pitchFamily="18" charset="0"/>
              </a:rPr>
              <a:t>which gives rise to an interest in personal property</a:t>
            </a:r>
          </a:p>
          <a:p>
            <a:pPr marL="457200" lvl="1" indent="0">
              <a:lnSpc>
                <a:spcPct val="111000"/>
              </a:lnSpc>
              <a:spcAft>
                <a:spcPts val="45"/>
              </a:spcAft>
              <a:buFontTx/>
              <a:buNone/>
            </a:pPr>
            <a:r>
              <a:rPr lang="en-AU" sz="2000" dirty="0">
                <a:effectLst/>
                <a:latin typeface="Times New Roman" panose="02020603050405020304" pitchFamily="18" charset="0"/>
                <a:ea typeface="Times New Roman" panose="02020603050405020304" pitchFamily="18" charset="0"/>
              </a:rPr>
              <a:t>which secures payment or performance of some other obligation.</a:t>
            </a:r>
          </a:p>
          <a:p>
            <a:pPr>
              <a:lnSpc>
                <a:spcPct val="111000"/>
              </a:lnSpc>
              <a:spcAft>
                <a:spcPts val="45"/>
              </a:spcAft>
              <a:buFontTx/>
              <a:buNone/>
            </a:pPr>
            <a:r>
              <a:rPr lang="en-AU" sz="2000" dirty="0">
                <a:effectLst/>
                <a:latin typeface="Times New Roman" panose="02020603050405020304" pitchFamily="18" charset="0"/>
                <a:ea typeface="Times New Roman" panose="02020603050405020304" pitchFamily="18" charset="0"/>
              </a:rPr>
              <a:t> </a:t>
            </a:r>
          </a:p>
          <a:p>
            <a:pPr marL="0" lvl="0" indent="0">
              <a:lnSpc>
                <a:spcPct val="111000"/>
              </a:lnSpc>
              <a:spcAft>
                <a:spcPts val="45"/>
              </a:spcAft>
              <a:buFontTx/>
              <a:buNone/>
            </a:pPr>
            <a:r>
              <a:rPr lang="en-AU" sz="2000" dirty="0">
                <a:effectLst/>
                <a:latin typeface="Times New Roman" panose="02020603050405020304" pitchFamily="18" charset="0"/>
                <a:ea typeface="Times New Roman" panose="02020603050405020304" pitchFamily="18" charset="0"/>
              </a:rPr>
              <a:t>A </a:t>
            </a:r>
            <a:r>
              <a:rPr lang="en-AU" sz="2000" b="1" dirty="0">
                <a:effectLst/>
                <a:latin typeface="Times New Roman" panose="02020603050405020304" pitchFamily="18" charset="0"/>
                <a:ea typeface="Times New Roman" panose="02020603050405020304" pitchFamily="18" charset="0"/>
              </a:rPr>
              <a:t>weakness of pre PPSA law was that securities were regulated differently depending on their legal form</a:t>
            </a:r>
            <a:r>
              <a:rPr lang="en-AU" sz="2000" dirty="0">
                <a:effectLst/>
                <a:latin typeface="Times New Roman" panose="02020603050405020304" pitchFamily="18" charset="0"/>
                <a:ea typeface="Times New Roman" panose="02020603050405020304" pitchFamily="18" charset="0"/>
              </a:rPr>
              <a:t>.   There was great uncertainty and complexity in determining which security interests were subject of various statutory and common laws affecting personal property.  </a:t>
            </a:r>
            <a:r>
              <a:rPr lang="en-AU" sz="2000" dirty="0">
                <a:effectLst/>
                <a:highlight>
                  <a:srgbClr val="FFFF00"/>
                </a:highlight>
                <a:latin typeface="Times New Roman" panose="02020603050405020304" pitchFamily="18" charset="0"/>
                <a:ea typeface="Times New Roman" panose="02020603050405020304" pitchFamily="18" charset="0"/>
              </a:rPr>
              <a:t>Front end lawyers spent a great deal of time devising methods of avoiding regulation by expanding securities that were unregulated:  for example, retention of title, consignment arrangements and finance leasing.</a:t>
            </a:r>
          </a:p>
          <a:p>
            <a:pPr lvl="0">
              <a:buFontTx/>
              <a:buNone/>
            </a:pPr>
            <a:endParaRPr lang="en-AU" sz="1200" kern="1200" dirty="0">
              <a:solidFill>
                <a:schemeClr val="tx1"/>
              </a:solidFill>
              <a:effectLst/>
              <a:latin typeface="+mn-lt"/>
              <a:ea typeface="+mn-ea"/>
              <a:cs typeface="+mn-cs"/>
            </a:endParaRPr>
          </a:p>
          <a:p>
            <a:pPr>
              <a:buFontTx/>
              <a:buNone/>
            </a:pPr>
            <a:r>
              <a:rPr lang="en-AU" sz="1200" i="1" kern="1200" dirty="0">
                <a:solidFill>
                  <a:schemeClr val="tx1"/>
                </a:solidFill>
                <a:effectLst/>
                <a:latin typeface="+mn-lt"/>
                <a:ea typeface="+mn-ea"/>
                <a:cs typeface="+mn-cs"/>
              </a:rPr>
              <a:t> </a:t>
            </a:r>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4</a:t>
            </a:fld>
            <a:endParaRPr lang="en-US"/>
          </a:p>
        </p:txBody>
      </p:sp>
    </p:spTree>
    <p:extLst>
      <p:ext uri="{BB962C8B-B14F-4D97-AF65-F5344CB8AC3E}">
        <p14:creationId xmlns:p14="http://schemas.microsoft.com/office/powerpoint/2010/main" val="3286284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Perfection</a:t>
            </a:r>
            <a:endParaRPr lang="en-AU" dirty="0"/>
          </a:p>
          <a:p>
            <a:br>
              <a:rPr lang="en-AU" dirty="0"/>
            </a:br>
            <a:endParaRPr lang="en-AU" dirty="0"/>
          </a:p>
          <a:p>
            <a:r>
              <a:rPr lang="en-AU" dirty="0"/>
              <a:t>The PPSA creates a notice-based system, </a:t>
            </a:r>
            <a:r>
              <a:rPr lang="en-AU" b="1" dirty="0"/>
              <a:t>the purpose of which is to give third parties dealing with a debtor notice of any security interest held by a creditor</a:t>
            </a:r>
            <a:r>
              <a:rPr lang="en-AU" dirty="0"/>
              <a:t> in respect of that debtor’s personal property.  </a:t>
            </a:r>
          </a:p>
          <a:p>
            <a:r>
              <a:rPr lang="en-AU" dirty="0"/>
              <a:t> </a:t>
            </a:r>
          </a:p>
          <a:p>
            <a:pPr>
              <a:buFont typeface="Arial" panose="020B0604020202020204" pitchFamily="34" charset="0"/>
              <a:buChar char="•"/>
            </a:pPr>
            <a:r>
              <a:rPr lang="en-AU" dirty="0"/>
              <a:t>Broadly speaking, a holder of a security interest who fails to perfect the interest is at risk of:</a:t>
            </a:r>
          </a:p>
          <a:p>
            <a:pPr marL="742950" lvl="1" indent="-285750">
              <a:buFont typeface="Arial" panose="020B0604020202020204" pitchFamily="34" charset="0"/>
              <a:buChar char="•"/>
            </a:pPr>
            <a:r>
              <a:rPr lang="en-AU" dirty="0"/>
              <a:t>losing priority to other security interest holders who do perfect their interest in the same property; and</a:t>
            </a:r>
          </a:p>
          <a:p>
            <a:pPr marL="742950" lvl="1" indent="-285750">
              <a:buFont typeface="Arial" panose="020B0604020202020204" pitchFamily="34" charset="0"/>
              <a:buChar char="•"/>
            </a:pPr>
            <a:r>
              <a:rPr lang="en-AU" dirty="0"/>
              <a:t>losing their security interest completely, if the debtor enters into insolvency, by vesting.</a:t>
            </a:r>
          </a:p>
          <a:p>
            <a:r>
              <a:rPr lang="en-AU" dirty="0"/>
              <a:t> </a:t>
            </a:r>
          </a:p>
          <a:p>
            <a:pPr>
              <a:buFont typeface="Arial" panose="020B0604020202020204" pitchFamily="34" charset="0"/>
              <a:buChar char="•"/>
            </a:pPr>
            <a:r>
              <a:rPr lang="en-AU" dirty="0"/>
              <a:t>The PPSA requires any person holding a security interest to “perfect” it.   Perfection is an American concept taken from US Bankruptcy Law – it means to reach the optimal or perfect level of protection under the system.   </a:t>
            </a:r>
          </a:p>
          <a:p>
            <a:pPr>
              <a:buFont typeface="Arial" panose="020B0604020202020204" pitchFamily="34" charset="0"/>
              <a:buChar char="•"/>
            </a:pPr>
            <a:r>
              <a:rPr lang="en-AU" dirty="0"/>
              <a:t>Under the PPSA essentially what this means is to bring the security interest to the attention of the public, in one way or another.  Perfection can be achieved in one of three ways</a:t>
            </a:r>
            <a:r>
              <a:rPr lang="en-AU" sz="1200" dirty="0">
                <a:solidFill>
                  <a:srgbClr val="444444"/>
                </a:solidFill>
                <a:effectLst/>
                <a:latin typeface="Times New Roman" panose="02020603050405020304" pitchFamily="18" charset="0"/>
                <a:hlinkClick r:id="rId3"/>
              </a:rPr>
              <a:t>[1]</a:t>
            </a:r>
            <a:r>
              <a:rPr lang="en-AU" dirty="0"/>
              <a:t>:</a:t>
            </a:r>
          </a:p>
          <a:p>
            <a:pPr marL="1143000" lvl="2" indent="-228600">
              <a:buFont typeface="Arial" panose="020B0604020202020204" pitchFamily="34" charset="0"/>
              <a:buChar char="•"/>
            </a:pPr>
            <a:r>
              <a:rPr lang="en-AU" dirty="0"/>
              <a:t>registration on the PPSR:</a:t>
            </a:r>
          </a:p>
          <a:p>
            <a:pPr marL="1143000" lvl="2" indent="-228600">
              <a:buFont typeface="Arial" panose="020B0604020202020204" pitchFamily="34" charset="0"/>
              <a:buChar char="•"/>
            </a:pPr>
            <a:r>
              <a:rPr lang="en-AU" dirty="0"/>
              <a:t>maintaining possession of the secured property for certain types of controllable property; </a:t>
            </a:r>
          </a:p>
          <a:p>
            <a:pPr marL="1143000" lvl="2" indent="-228600">
              <a:buFont typeface="Arial" panose="020B0604020202020204" pitchFamily="34" charset="0"/>
              <a:buChar char="•"/>
            </a:pPr>
            <a:r>
              <a:rPr lang="en-AU" dirty="0"/>
              <a:t>maintaining control of the property in special ways for certain financial accounts and for satellites.</a:t>
            </a:r>
          </a:p>
          <a:p>
            <a:br>
              <a:rPr lang="en-AU" dirty="0"/>
            </a:br>
            <a:r>
              <a:rPr lang="en-AU" dirty="0">
                <a:effectLst/>
              </a:rPr>
              <a:t>Consequences if do not perfect:</a:t>
            </a:r>
          </a:p>
          <a:p>
            <a:pPr marL="1143000" lvl="2" indent="-228600">
              <a:buFont typeface="Arial" panose="020B0604020202020204" pitchFamily="34" charset="0"/>
              <a:buChar char="•"/>
            </a:pPr>
            <a:r>
              <a:rPr lang="en-AU" dirty="0"/>
              <a:t>lose priority to a security interest holder who perfects earlier in time (NB PMSI)</a:t>
            </a:r>
          </a:p>
          <a:p>
            <a:pPr marL="1143000" lvl="2" indent="-228600">
              <a:buFont typeface="Arial" panose="020B0604020202020204" pitchFamily="34" charset="0"/>
              <a:buChar char="•"/>
            </a:pPr>
            <a:r>
              <a:rPr lang="en-AU" dirty="0"/>
              <a:t>lose your security interest entirely on insolvency - s267(2).</a:t>
            </a:r>
          </a:p>
          <a:p>
            <a:pPr marL="1600200" lvl="3" indent="-228600">
              <a:buFont typeface="Arial" panose="020B0604020202020204" pitchFamily="34" charset="0"/>
              <a:buChar char="•"/>
            </a:pPr>
            <a:r>
              <a:rPr lang="en-AU" dirty="0"/>
              <a:t>NB carve out in 267(3) for BFP w/o notice of proceedings to institute insolvency.</a:t>
            </a:r>
          </a:p>
          <a:p>
            <a:pPr marL="742950" lvl="1" indent="-285750">
              <a:buFont typeface="Arial" panose="020B0604020202020204" pitchFamily="34" charset="0"/>
              <a:buChar char="•"/>
            </a:pPr>
            <a:r>
              <a:rPr lang="en-AU" dirty="0"/>
              <a:t>If you perfect late, are also affected - see below.</a:t>
            </a:r>
          </a:p>
          <a:p>
            <a:br>
              <a:rPr lang="en-AU" dirty="0"/>
            </a:br>
            <a:endParaRPr lang="en-AU" dirty="0"/>
          </a:p>
          <a:p>
            <a:pPr>
              <a:buFont typeface="Arial" panose="020B0604020202020204" pitchFamily="34" charset="0"/>
              <a:buChar char="•"/>
            </a:pPr>
            <a:r>
              <a:rPr lang="en-AU" b="1" dirty="0"/>
              <a:t>Registration is vital</a:t>
            </a:r>
            <a:endParaRPr lang="en-AU" dirty="0"/>
          </a:p>
          <a:p>
            <a:pPr marL="742950" lvl="1" indent="-285750">
              <a:buFont typeface="Arial" panose="020B0604020202020204" pitchFamily="34" charset="0"/>
              <a:buChar char="•"/>
            </a:pPr>
            <a:r>
              <a:rPr lang="en-AU" b="1" dirty="0"/>
              <a:t>Many of cases reported on the PPSA involve parties who have:</a:t>
            </a:r>
            <a:endParaRPr lang="en-AU" dirty="0"/>
          </a:p>
          <a:p>
            <a:pPr marL="1143000" lvl="2" indent="-228600">
              <a:buFont typeface="Arial" panose="020B0604020202020204" pitchFamily="34" charset="0"/>
              <a:buChar char="•"/>
            </a:pPr>
            <a:r>
              <a:rPr lang="en-AU" dirty="0"/>
              <a:t>failed to register at all, seeking extensions of time;</a:t>
            </a:r>
          </a:p>
          <a:p>
            <a:pPr marL="1143000" lvl="2" indent="-228600">
              <a:buFont typeface="Arial" panose="020B0604020202020204" pitchFamily="34" charset="0"/>
              <a:buChar char="•"/>
            </a:pPr>
            <a:r>
              <a:rPr lang="en-AU" dirty="0"/>
              <a:t>registered, but made an error in the registration process, which is a fatal defect, seeking extension of time.</a:t>
            </a:r>
          </a:p>
          <a:p>
            <a:pPr marL="1143000" lvl="2" indent="-228600">
              <a:buFont typeface="Arial" panose="020B0604020202020204" pitchFamily="34" charset="0"/>
              <a:buChar char="•"/>
            </a:pPr>
            <a:r>
              <a:rPr lang="en-AU" dirty="0"/>
              <a:t>Often a contest with a liquidator/VAS/trustee in Bankruptcy - over existence or perfection of. security interest - such as these two </a:t>
            </a:r>
          </a:p>
          <a:p>
            <a:pPr marL="1143000" lvl="2" indent="-228600">
              <a:buFont typeface="Arial" panose="020B0604020202020204" pitchFamily="34" charset="0"/>
              <a:buChar char="•"/>
            </a:pPr>
            <a:r>
              <a:rPr lang="en-AU" dirty="0"/>
              <a:t>Other times not - just a case of protecting priority vis a vis others.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5</a:t>
            </a:fld>
            <a:endParaRPr lang="en-US"/>
          </a:p>
        </p:txBody>
      </p:sp>
    </p:spTree>
    <p:extLst>
      <p:ext uri="{BB962C8B-B14F-4D97-AF65-F5344CB8AC3E}">
        <p14:creationId xmlns:p14="http://schemas.microsoft.com/office/powerpoint/2010/main" val="4572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b="1" kern="1200" dirty="0">
                <a:solidFill>
                  <a:schemeClr val="tx1"/>
                </a:solidFill>
                <a:effectLst/>
                <a:latin typeface="+mn-lt"/>
                <a:ea typeface="+mn-ea"/>
                <a:cs typeface="+mn-cs"/>
              </a:rPr>
              <a:t>What is a PPSR Registration</a:t>
            </a:r>
          </a:p>
          <a:p>
            <a:pPr lvl="0"/>
            <a:endParaRPr lang="en-AU" sz="1200" b="1" kern="1200" dirty="0">
              <a:solidFill>
                <a:schemeClr val="tx1"/>
              </a:solidFill>
              <a:effectLst/>
              <a:latin typeface="+mn-lt"/>
              <a:ea typeface="+mn-ea"/>
              <a:cs typeface="+mn-cs"/>
            </a:endParaRPr>
          </a:p>
          <a:p>
            <a:pPr lvl="0"/>
            <a:r>
              <a:rPr lang="en-AU" sz="1200" dirty="0"/>
              <a:t>The Register:  the Registrar of Personal Properties is obliged to establish and maintain the Register:  s147(2) of the PPSA</a:t>
            </a:r>
          </a:p>
          <a:p>
            <a:pPr lvl="0"/>
            <a:endParaRPr lang="en-AU" sz="1200" dirty="0"/>
          </a:p>
          <a:p>
            <a:pPr lvl="0"/>
            <a:r>
              <a:rPr lang="en-AU" sz="1200" dirty="0"/>
              <a:t>The Register is a database owned by the Commonwealth.  </a:t>
            </a:r>
          </a:p>
          <a:p>
            <a:pPr lvl="0"/>
            <a:endParaRPr lang="en-AU" sz="1200" dirty="0"/>
          </a:p>
          <a:p>
            <a:pPr lvl="0"/>
            <a:r>
              <a:rPr lang="en-AU" sz="1200" dirty="0"/>
              <a:t>Registration does not require a copy of the security agreement under which the security interest arises to be lodged.  </a:t>
            </a:r>
          </a:p>
          <a:p>
            <a:pPr lvl="0"/>
            <a:endParaRPr lang="en-AU" sz="1200" dirty="0"/>
          </a:p>
          <a:p>
            <a:pPr lvl="0"/>
            <a:r>
              <a:rPr lang="en-AU" sz="1200" dirty="0"/>
              <a:t>Accordingly, the register </a:t>
            </a:r>
            <a:r>
              <a:rPr lang="en-AU" sz="1200" b="1" u="sng" dirty="0"/>
              <a:t>records claims to security interests </a:t>
            </a:r>
            <a:r>
              <a:rPr lang="en-AU" sz="1200" dirty="0"/>
              <a:t>rather than a register of interests in personal property:  compare land or charge registers.</a:t>
            </a:r>
          </a:p>
          <a:p>
            <a:pPr lvl="0"/>
            <a:endParaRPr lang="en-AU" sz="1200" dirty="0"/>
          </a:p>
          <a:p>
            <a:pPr lvl="0"/>
            <a:r>
              <a:rPr lang="en-AU" sz="1200" dirty="0"/>
              <a:t> A person applies to the Registrar to register a </a:t>
            </a:r>
            <a:r>
              <a:rPr lang="en-AU" sz="1200" b="1" u="sng" dirty="0"/>
              <a:t>“financing statement” </a:t>
            </a:r>
            <a:r>
              <a:rPr lang="en-AU" sz="1200" dirty="0"/>
              <a:t>with respect to the security interest.  </a:t>
            </a:r>
          </a:p>
          <a:p>
            <a:pPr lvl="0"/>
            <a:endParaRPr lang="en-AU" sz="1200" dirty="0"/>
          </a:p>
          <a:p>
            <a:pPr lvl="0"/>
            <a:r>
              <a:rPr lang="en-AU" sz="1200" dirty="0"/>
              <a:t>Whilst it is possible to attach up to 5 documents to a financing  statement not exceeding 10MB in file size, in practice attachments are rarely used except where schedules of excepted property are needed in </a:t>
            </a:r>
            <a:r>
              <a:rPr lang="en-AU" sz="1200" dirty="0" err="1"/>
              <a:t>AllPAAP</a:t>
            </a:r>
            <a:r>
              <a:rPr lang="en-AU" sz="1200" dirty="0"/>
              <a:t> registrations with exceptions. </a:t>
            </a:r>
          </a:p>
          <a:p>
            <a:pPr lvl="0"/>
            <a:endParaRPr lang="en-AU" sz="1200" dirty="0"/>
          </a:p>
          <a:p>
            <a:pPr lvl="0"/>
            <a:r>
              <a:rPr lang="en-AU" sz="1200" dirty="0"/>
              <a:t>An application to register must be in the approved form and a lodgment fee paid.  In practice the use of the correct form and payment of the fee are forced by the use of the online portal for registration which contains a drop down form to be populated by users.</a:t>
            </a:r>
          </a:p>
          <a:p>
            <a:pPr lvl="0"/>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6</a:t>
            </a:fld>
            <a:endParaRPr lang="en-US"/>
          </a:p>
        </p:txBody>
      </p:sp>
    </p:spTree>
    <p:extLst>
      <p:ext uri="{BB962C8B-B14F-4D97-AF65-F5344CB8AC3E}">
        <p14:creationId xmlns:p14="http://schemas.microsoft.com/office/powerpoint/2010/main" val="3286284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dirty="0">
                <a:effectLst/>
                <a:latin typeface="Calibri" panose="020F0502020204030204" pitchFamily="34" charset="0"/>
                <a:ea typeface="Times New Roman" panose="02020603050405020304" pitchFamily="18" charset="0"/>
              </a:rPr>
              <a:t>What are the “traps” that can cause a registration to be invalid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b="1" dirty="0">
              <a:effectLst/>
              <a:latin typeface="Calibri" panose="020F0502020204030204" pitchFamily="34" charset="0"/>
              <a:ea typeface="Times New Roman" panose="02020603050405020304" pitchFamily="18" charset="0"/>
            </a:endParaRPr>
          </a:p>
          <a:p>
            <a:pPr algn="l"/>
            <a:r>
              <a:rPr lang="en-AU" b="0" i="0" dirty="0">
                <a:solidFill>
                  <a:srgbClr val="1E1E1E"/>
                </a:solidFill>
                <a:effectLst/>
                <a:latin typeface="Inter"/>
              </a:rPr>
              <a:t>The PPSA codifies which defect in the register make the associated registration is ineffective.  It is important in practice to be aware of them:</a:t>
            </a:r>
          </a:p>
          <a:p>
            <a:pPr algn="l"/>
            <a:endParaRPr lang="en-AU" b="0" i="0" dirty="0">
              <a:solidFill>
                <a:srgbClr val="1E1E1E"/>
              </a:solidFill>
              <a:effectLst/>
              <a:latin typeface="Inter"/>
            </a:endParaRPr>
          </a:p>
          <a:p>
            <a:pPr algn="l">
              <a:buFont typeface="Arial" panose="020B0604020202020204" pitchFamily="34" charset="0"/>
              <a:buChar char="•"/>
            </a:pPr>
            <a:r>
              <a:rPr lang="en-AU" b="0" i="0" u="sng" dirty="0">
                <a:solidFill>
                  <a:srgbClr val="1E1E1E"/>
                </a:solidFill>
                <a:effectLst/>
                <a:latin typeface="Inter"/>
                <a:hlinkClick r:id="rId3" tooltip="PPSA s164"/>
              </a:rPr>
              <a:t>Section 164</a:t>
            </a:r>
            <a:r>
              <a:rPr lang="en-AU" b="0" i="0" dirty="0">
                <a:solidFill>
                  <a:srgbClr val="1E1E1E"/>
                </a:solidFill>
                <a:effectLst/>
                <a:latin typeface="Inter"/>
              </a:rPr>
              <a:t> provides that a defect in the register will render the relevant security interest ineffective if it is "seriously misleading", excepting defects prescribed in the regulations, or it if is defect mentioned in </a:t>
            </a:r>
            <a:r>
              <a:rPr lang="en-AU" b="0" i="0" u="sng" dirty="0">
                <a:solidFill>
                  <a:srgbClr val="1E1E1E"/>
                </a:solidFill>
                <a:effectLst/>
                <a:latin typeface="Inter"/>
                <a:hlinkClick r:id="rId4" tooltip="PPSA s165"/>
              </a:rPr>
              <a:t>section 165</a:t>
            </a:r>
            <a:r>
              <a:rPr lang="en-AU" b="0" i="0" dirty="0">
                <a:solidFill>
                  <a:srgbClr val="1E1E1E"/>
                </a:solidFill>
                <a:effectLst/>
                <a:latin typeface="Inter"/>
              </a:rPr>
              <a:t>.</a:t>
            </a:r>
          </a:p>
          <a:p>
            <a:pPr algn="l">
              <a:buFont typeface="Arial" panose="020B0604020202020204" pitchFamily="34" charset="0"/>
              <a:buChar char="•"/>
            </a:pPr>
            <a:endParaRPr lang="en-AU" b="0" i="0" dirty="0">
              <a:solidFill>
                <a:srgbClr val="1E1E1E"/>
              </a:solidFill>
              <a:effectLst/>
              <a:latin typeface="Inter"/>
            </a:endParaRPr>
          </a:p>
          <a:p>
            <a:pPr algn="l">
              <a:buFont typeface="Arial" panose="020B0604020202020204" pitchFamily="34" charset="0"/>
              <a:buChar char="•"/>
            </a:pPr>
            <a:r>
              <a:rPr lang="en-AU" b="0" i="0" dirty="0">
                <a:solidFill>
                  <a:srgbClr val="1E1E1E"/>
                </a:solidFill>
                <a:effectLst/>
                <a:latin typeface="Inter"/>
              </a:rPr>
              <a:t>The defects in section 165 are:</a:t>
            </a:r>
          </a:p>
          <a:p>
            <a:pPr algn="l">
              <a:buFont typeface="Arial" panose="020B0604020202020204" pitchFamily="34" charset="0"/>
              <a:buChar char="•"/>
            </a:pPr>
            <a:endParaRPr lang="en-AU" b="0" i="0" dirty="0">
              <a:solidFill>
                <a:srgbClr val="1E1E1E"/>
              </a:solidFill>
              <a:effectLst/>
              <a:latin typeface="Inter"/>
            </a:endParaRPr>
          </a:p>
          <a:p>
            <a:pPr marL="742950" lvl="1" indent="-285750" algn="l">
              <a:buFont typeface="Arial" panose="020B0604020202020204" pitchFamily="34" charset="0"/>
              <a:buChar char="•"/>
            </a:pPr>
            <a:r>
              <a:rPr lang="en-AU" b="0" i="0" dirty="0">
                <a:solidFill>
                  <a:srgbClr val="1E1E1E"/>
                </a:solidFill>
                <a:effectLst/>
                <a:latin typeface="Inter"/>
              </a:rPr>
              <a:t>defects preventing disclosure of the registration by searching the serial number of the collateral where that detail is required for registration.  An example would be omission of the serial number or an error in it;</a:t>
            </a:r>
          </a:p>
          <a:p>
            <a:pPr marL="742950" lvl="1" indent="-285750" algn="l">
              <a:buFont typeface="Arial" panose="020B0604020202020204" pitchFamily="34" charset="0"/>
              <a:buChar char="•"/>
            </a:pPr>
            <a:r>
              <a:rPr lang="en-AU" b="0" i="0" dirty="0">
                <a:solidFill>
                  <a:srgbClr val="1E1E1E"/>
                </a:solidFill>
                <a:effectLst/>
                <a:latin typeface="Inter"/>
              </a:rPr>
              <a:t>where the serial number is not required, where a search by reference to the grantor's details is not capable of disclosing the registration.  An example might be an error in the name of the grantor, such as recording the name of a partnership as that of an individual partner, </a:t>
            </a:r>
            <a:r>
              <a:rPr lang="en-AU" b="0" i="0" u="sng" dirty="0">
                <a:solidFill>
                  <a:srgbClr val="1E1E1E"/>
                </a:solidFill>
                <a:effectLst/>
                <a:latin typeface="Inter"/>
                <a:hlinkClick r:id="rId5" tooltip="Rabobank v Stockco"/>
              </a:rPr>
              <a:t>rather than that of the partnership;</a:t>
            </a:r>
            <a:endParaRPr lang="en-AU" b="0" i="0" dirty="0">
              <a:solidFill>
                <a:srgbClr val="1E1E1E"/>
              </a:solidFill>
              <a:effectLst/>
              <a:latin typeface="Inter"/>
            </a:endParaRPr>
          </a:p>
          <a:p>
            <a:pPr marL="742950" lvl="1" indent="-285750" algn="l">
              <a:buFont typeface="Arial" panose="020B0604020202020204" pitchFamily="34" charset="0"/>
              <a:buChar char="•"/>
            </a:pPr>
            <a:r>
              <a:rPr lang="en-AU" b="0" i="0" dirty="0">
                <a:solidFill>
                  <a:srgbClr val="1E1E1E"/>
                </a:solidFill>
                <a:effectLst/>
                <a:latin typeface="Inter"/>
              </a:rPr>
              <a:t>where the registration is said to be in respect of a PMSI, but in fact is not;</a:t>
            </a:r>
          </a:p>
          <a:p>
            <a:pPr marL="742950" lvl="1" indent="-285750" algn="l">
              <a:buFont typeface="Arial" panose="020B0604020202020204" pitchFamily="34" charset="0"/>
              <a:buChar char="•"/>
            </a:pPr>
            <a:r>
              <a:rPr lang="en-AU" b="0" i="0" dirty="0">
                <a:solidFill>
                  <a:srgbClr val="1E1E1E"/>
                </a:solidFill>
                <a:effectLst/>
                <a:latin typeface="Inter"/>
              </a:rPr>
              <a:t>otherwise as specified in the regulations.</a:t>
            </a:r>
          </a:p>
          <a:p>
            <a:pPr marL="742950" lvl="1" indent="-285750" algn="l">
              <a:buFont typeface="Arial" panose="020B0604020202020204" pitchFamily="34" charset="0"/>
              <a:buChar char="•"/>
            </a:pPr>
            <a:endParaRPr lang="en-AU" b="0" i="0" dirty="0">
              <a:solidFill>
                <a:srgbClr val="1E1E1E"/>
              </a:solidFill>
              <a:effectLst/>
              <a:latin typeface="Inter"/>
            </a:endParaRPr>
          </a:p>
          <a:p>
            <a:pPr algn="l">
              <a:buFont typeface="Arial" panose="020B0604020202020204" pitchFamily="34" charset="0"/>
              <a:buChar char="•"/>
            </a:pPr>
            <a:r>
              <a:rPr lang="en-AU" b="0" i="0" dirty="0">
                <a:solidFill>
                  <a:srgbClr val="1E1E1E"/>
                </a:solidFill>
                <a:effectLst/>
                <a:latin typeface="Inter"/>
              </a:rPr>
              <a:t>At present no regulations have been made under sections 164 or 165.</a:t>
            </a:r>
          </a:p>
          <a:p>
            <a:pPr algn="l"/>
            <a:endParaRPr lang="en-AU" b="0" i="0" dirty="0">
              <a:solidFill>
                <a:srgbClr val="1E1E1E"/>
              </a:solidFill>
              <a:effectLst/>
              <a:latin typeface="Inter"/>
            </a:endParaRPr>
          </a:p>
          <a:p>
            <a:pPr algn="l"/>
            <a:r>
              <a:rPr lang="en-AU" b="0" i="0" dirty="0">
                <a:solidFill>
                  <a:srgbClr val="1E1E1E"/>
                </a:solidFill>
                <a:effectLst/>
                <a:latin typeface="Inter"/>
              </a:rPr>
              <a:t>What makes a registration defect "seriously misleading"?  Since the PPSR is a register designed to enable the public to identify security interests in collateral, or security interests given by a grantor, errors are seriously misleading if they  hinder or prevent a search turning up security interests by reference to the identifying details of the collateral or grantor.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b="1"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dirty="0">
                <a:effectLst/>
                <a:latin typeface="Calibri" panose="020F0502020204030204" pitchFamily="34" charset="0"/>
                <a:ea typeface="Times New Roman" panose="02020603050405020304" pitchFamily="18" charset="0"/>
              </a:rPr>
              <a:t>ABN/ACN error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dirty="0">
                <a:effectLst/>
                <a:latin typeface="Calibri" panose="020F0502020204030204" pitchFamily="34" charset="0"/>
                <a:ea typeface="Calibri" panose="020F0502020204030204" pitchFamily="34" charset="0"/>
              </a:rPr>
              <a:t>Mistake in Grantor’s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dirty="0">
                <a:effectLst/>
                <a:latin typeface="Calibri" panose="020F0502020204030204" pitchFamily="34" charset="0"/>
                <a:ea typeface="Calibri" panose="020F0502020204030204" pitchFamily="34" charset="0"/>
              </a:rPr>
              <a:t>Registration out of time (after 20 business days of the attachment of the security interest)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dirty="0">
                <a:effectLst/>
                <a:latin typeface="Calibri" panose="020F0502020204030204" pitchFamily="34" charset="0"/>
                <a:ea typeface="Calibri" panose="020F0502020204030204" pitchFamily="34" charset="0"/>
              </a:rPr>
              <a:t>Wrong collateral description or class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dirty="0">
                <a:effectLst/>
                <a:latin typeface="Calibri" panose="020F0502020204030204" pitchFamily="34" charset="0"/>
                <a:ea typeface="Calibri" panose="020F0502020204030204" pitchFamily="34" charset="0"/>
              </a:rPr>
              <a:t>Omission of serial number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dirty="0">
                <a:latin typeface="Calibri" panose="020F0502020204030204" pitchFamily="34" charset="0"/>
                <a:ea typeface="Calibri" panose="020F0502020204030204" pitchFamily="34" charset="0"/>
              </a:rPr>
              <a:t>Error in serial number</a:t>
            </a:r>
            <a:endParaRPr lang="en-AU" sz="1800" b="1"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dirty="0">
                <a:latin typeface="Calibri" panose="020F0502020204030204" pitchFamily="34" charset="0"/>
                <a:ea typeface="Calibri" panose="020F0502020204030204" pitchFamily="34" charset="0"/>
              </a:rPr>
              <a:t>VIN v PIN</a:t>
            </a:r>
            <a:endParaRPr lang="en-AU" sz="1800" b="1"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dirty="0">
                <a:effectLst/>
                <a:latin typeface="Calibri" panose="020F0502020204030204" pitchFamily="34" charset="0"/>
                <a:ea typeface="Calibri" panose="020F0502020204030204" pitchFamily="34" charset="0"/>
              </a:rPr>
              <a:t>PMSI v General</a:t>
            </a:r>
            <a:endParaRPr lang="en-AU" sz="1800" dirty="0">
              <a:effectLst/>
              <a:latin typeface="Calibri" panose="020F0502020204030204" pitchFamily="34" charset="0"/>
              <a:ea typeface="Calibri" panose="020F0502020204030204" pitchFamily="34" charset="0"/>
            </a:endParaRPr>
          </a:p>
          <a:p>
            <a:endParaRPr lang="en-AU" dirty="0"/>
          </a:p>
          <a:p>
            <a:endParaRPr lang="en-AU" dirty="0"/>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79230CFA-805A-4FD3-B3A0-DAAA5993DA17}" type="slidenum">
              <a:rPr lang="en-IN" smtClean="0"/>
              <a:t>7</a:t>
            </a:fld>
            <a:endParaRPr lang="en-IN" dirty="0"/>
          </a:p>
        </p:txBody>
      </p:sp>
    </p:spTree>
    <p:extLst>
      <p:ext uri="{BB962C8B-B14F-4D97-AF65-F5344CB8AC3E}">
        <p14:creationId xmlns:p14="http://schemas.microsoft.com/office/powerpoint/2010/main" val="2612037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38350-CF76-28A4-4BFF-44D90D7B1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B8BCC9-8AB8-FA93-D966-2B07A05A21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E4A1B-BC36-1455-DBF2-DD5E445A4350}"/>
              </a:ext>
            </a:extLst>
          </p:cNvPr>
          <p:cNvSpPr>
            <a:spLocks noGrp="1"/>
          </p:cNvSpPr>
          <p:nvPr>
            <p:ph type="body" idx="1"/>
          </p:nvPr>
        </p:nvSpPr>
        <p:spPr/>
        <p:txBody>
          <a:bodyPr/>
          <a:lstStyle/>
          <a:p>
            <a:r>
              <a:rPr lang="en-US" b="1" dirty="0"/>
              <a:t>Vesting</a:t>
            </a:r>
          </a:p>
          <a:p>
            <a:endParaRPr lang="en-US" b="1" dirty="0"/>
          </a:p>
          <a:p>
            <a:r>
              <a:rPr lang="en-US" b="1" dirty="0"/>
              <a:t>If security interest not perfected….</a:t>
            </a:r>
          </a:p>
          <a:p>
            <a:endParaRPr lang="en-US" b="1" dirty="0"/>
          </a:p>
          <a:p>
            <a:pPr marL="171450" indent="-171450">
              <a:buFont typeface="Arial" panose="020B0604020202020204" pitchFamily="34" charset="0"/>
              <a:buChar char="•"/>
            </a:pPr>
            <a:r>
              <a:rPr lang="en-US" b="1" dirty="0"/>
              <a:t>That is not brought to the attention of the public by registration or by possession/control</a:t>
            </a:r>
          </a:p>
          <a:p>
            <a:endParaRPr lang="en-US" b="1" dirty="0"/>
          </a:p>
          <a:p>
            <a:r>
              <a:rPr lang="en-US" b="1" dirty="0"/>
              <a:t>Then consequences:</a:t>
            </a:r>
          </a:p>
          <a:p>
            <a:endParaRPr lang="en-US" b="1" dirty="0"/>
          </a:p>
          <a:p>
            <a:pPr marL="171450" indent="-171450">
              <a:buFont typeface="Arial" panose="020B0604020202020204" pitchFamily="34" charset="0"/>
              <a:buChar char="•"/>
            </a:pPr>
            <a:r>
              <a:rPr lang="en-US" b="1" dirty="0"/>
              <a:t>Loss of priority:  an unperfected security interest loses priority to a perfected security interest – s55(3)</a:t>
            </a:r>
          </a:p>
          <a:p>
            <a:pPr marL="171450" indent="-171450">
              <a:buFont typeface="Arial" panose="020B0604020202020204" pitchFamily="34" charset="0"/>
              <a:buChar char="•"/>
            </a:pPr>
            <a:r>
              <a:rPr lang="en-US" b="1" dirty="0"/>
              <a:t>Vesting:  if the grantor is subject to an insolvency appointment, then security interest vests in the company, for the benefit of its unsecured creditors and perfected secured creditors.</a:t>
            </a:r>
          </a:p>
          <a:p>
            <a:pPr marL="171450" indent="-171450">
              <a:buFont typeface="Arial" panose="020B0604020202020204" pitchFamily="34" charset="0"/>
              <a:buChar char="•"/>
            </a:pPr>
            <a:r>
              <a:rPr lang="en-US" b="1" dirty="0"/>
              <a:t>Policy reasons:</a:t>
            </a:r>
          </a:p>
          <a:p>
            <a:pPr marL="628650" lvl="1" indent="-171450">
              <a:buFont typeface="Arial" panose="020B0604020202020204" pitchFamily="34" charset="0"/>
              <a:buChar char="•"/>
            </a:pPr>
            <a:r>
              <a:rPr lang="en-US" b="1" dirty="0"/>
              <a:t>Reason is fairness to an unsecured creditor</a:t>
            </a:r>
          </a:p>
          <a:p>
            <a:pPr marL="628650" lvl="1" indent="-171450">
              <a:buFont typeface="Arial" panose="020B0604020202020204" pitchFamily="34" charset="0"/>
              <a:buChar char="•"/>
            </a:pPr>
            <a:r>
              <a:rPr lang="en-US" b="1" dirty="0"/>
              <a:t>Outside insolvent administration an unsecured creditor who has searched the register has priority over an unperfected security interest at the point of seizure</a:t>
            </a:r>
          </a:p>
          <a:p>
            <a:pPr marL="628650" lvl="1" indent="-171450">
              <a:buFont typeface="Arial" panose="020B0604020202020204" pitchFamily="34" charset="0"/>
              <a:buChar char="•"/>
            </a:pPr>
            <a:r>
              <a:rPr lang="en-US" b="1" dirty="0"/>
              <a:t>If not for s267, once administration occurred, the unperfect security interest would suddenly have priority again</a:t>
            </a:r>
          </a:p>
          <a:p>
            <a:pPr marL="628650" lvl="1" indent="-171450">
              <a:buFont typeface="Arial" panose="020B0604020202020204" pitchFamily="34" charset="0"/>
              <a:buChar char="•"/>
            </a:pPr>
            <a:endParaRPr lang="en-US" b="1" dirty="0"/>
          </a:p>
          <a:p>
            <a:pPr marL="628650" lvl="1" indent="-171450">
              <a:buFont typeface="Arial" panose="020B0604020202020204" pitchFamily="34" charset="0"/>
              <a:buChar char="•"/>
            </a:pPr>
            <a:r>
              <a:rPr lang="en-US" b="1" dirty="0"/>
              <a:t> </a:t>
            </a:r>
          </a:p>
        </p:txBody>
      </p:sp>
      <p:sp>
        <p:nvSpPr>
          <p:cNvPr id="4" name="Slide Number Placeholder 3">
            <a:extLst>
              <a:ext uri="{FF2B5EF4-FFF2-40B4-BE49-F238E27FC236}">
                <a16:creationId xmlns:a16="http://schemas.microsoft.com/office/drawing/2014/main" id="{2B194F19-4FDB-B5EC-3FE2-E026888146E6}"/>
              </a:ext>
            </a:extLst>
          </p:cNvPr>
          <p:cNvSpPr>
            <a:spLocks noGrp="1"/>
          </p:cNvSpPr>
          <p:nvPr>
            <p:ph type="sldNum" sz="quarter" idx="5"/>
          </p:nvPr>
        </p:nvSpPr>
        <p:spPr/>
        <p:txBody>
          <a:bodyPr/>
          <a:lstStyle/>
          <a:p>
            <a:fld id="{5EE4ABAB-9A4C-A347-B68E-83BABBE9B817}" type="slidenum">
              <a:rPr lang="en-US" smtClean="0"/>
              <a:t>8</a:t>
            </a:fld>
            <a:endParaRPr lang="en-US"/>
          </a:p>
        </p:txBody>
      </p:sp>
    </p:spTree>
    <p:extLst>
      <p:ext uri="{BB962C8B-B14F-4D97-AF65-F5344CB8AC3E}">
        <p14:creationId xmlns:p14="http://schemas.microsoft.com/office/powerpoint/2010/main" val="1516294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1274D-AD37-C3B5-DE43-E44C865931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837A77-A753-4358-8D12-58E7EF8D70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8181FC-BEF1-0E7C-67D4-4B1410B7E2CE}"/>
              </a:ext>
            </a:extLst>
          </p:cNvPr>
          <p:cNvSpPr>
            <a:spLocks noGrp="1"/>
          </p:cNvSpPr>
          <p:nvPr>
            <p:ph type="body" idx="1"/>
          </p:nvPr>
        </p:nvSpPr>
        <p:spPr/>
        <p:txBody>
          <a:bodyPr/>
          <a:lstStyle/>
          <a:p>
            <a:r>
              <a:rPr lang="en-US" b="1" dirty="0"/>
              <a:t>Vesting</a:t>
            </a:r>
          </a:p>
          <a:p>
            <a:endParaRPr lang="en-US" b="1" dirty="0"/>
          </a:p>
          <a:p>
            <a:r>
              <a:rPr lang="en-US" b="1" dirty="0"/>
              <a:t>If security interest not perfected….</a:t>
            </a:r>
          </a:p>
          <a:p>
            <a:endParaRPr lang="en-US" b="1" dirty="0"/>
          </a:p>
          <a:p>
            <a:pPr marL="171450" indent="-171450">
              <a:buFont typeface="Arial" panose="020B0604020202020204" pitchFamily="34" charset="0"/>
              <a:buChar char="•"/>
            </a:pPr>
            <a:r>
              <a:rPr lang="en-US" b="1" dirty="0"/>
              <a:t>That is not brought to the attention of the public by registration or by possession/control</a:t>
            </a:r>
          </a:p>
          <a:p>
            <a:endParaRPr lang="en-US" b="1" dirty="0"/>
          </a:p>
          <a:p>
            <a:r>
              <a:rPr lang="en-US" b="1" dirty="0"/>
              <a:t>Then consequences:</a:t>
            </a:r>
          </a:p>
          <a:p>
            <a:endParaRPr lang="en-US" b="1" dirty="0"/>
          </a:p>
          <a:p>
            <a:pPr marL="171450" indent="-171450">
              <a:buFont typeface="Arial" panose="020B0604020202020204" pitchFamily="34" charset="0"/>
              <a:buChar char="•"/>
            </a:pPr>
            <a:r>
              <a:rPr lang="en-US" b="1" dirty="0"/>
              <a:t>Loss of priority:  an unperfected security interest loses priority to a perfected security interest – s55(3)</a:t>
            </a:r>
          </a:p>
          <a:p>
            <a:pPr marL="171450" indent="-171450">
              <a:buFont typeface="Arial" panose="020B0604020202020204" pitchFamily="34" charset="0"/>
              <a:buChar char="•"/>
            </a:pPr>
            <a:r>
              <a:rPr lang="en-US" b="1" dirty="0"/>
              <a:t>Vesting:  if the grantor is subject to an insolvency appointment, then security interest vests in the company, for the benefit of its unsecured creditors and perfected secured creditors.</a:t>
            </a:r>
          </a:p>
          <a:p>
            <a:pPr marL="171450" indent="-171450">
              <a:buFont typeface="Arial" panose="020B0604020202020204" pitchFamily="34" charset="0"/>
              <a:buChar char="•"/>
            </a:pPr>
            <a:r>
              <a:rPr lang="en-US" b="1" dirty="0"/>
              <a:t>Policy reasons:</a:t>
            </a:r>
          </a:p>
          <a:p>
            <a:pPr marL="628650" lvl="1" indent="-171450">
              <a:buFont typeface="Arial" panose="020B0604020202020204" pitchFamily="34" charset="0"/>
              <a:buChar char="•"/>
            </a:pPr>
            <a:r>
              <a:rPr lang="en-US" b="1" dirty="0"/>
              <a:t>Reason is fairness to an unsecured creditor</a:t>
            </a:r>
          </a:p>
          <a:p>
            <a:pPr marL="628650" lvl="1" indent="-171450">
              <a:buFont typeface="Arial" panose="020B0604020202020204" pitchFamily="34" charset="0"/>
              <a:buChar char="•"/>
            </a:pPr>
            <a:r>
              <a:rPr lang="en-US" b="1" dirty="0"/>
              <a:t>Outside insolvent administration an unsecured creditor who has searched the register has priority over an unperfected security interest at the point of seizure</a:t>
            </a:r>
          </a:p>
          <a:p>
            <a:pPr marL="628650" lvl="1" indent="-171450">
              <a:buFont typeface="Arial" panose="020B0604020202020204" pitchFamily="34" charset="0"/>
              <a:buChar char="•"/>
            </a:pPr>
            <a:r>
              <a:rPr lang="en-US" b="1" dirty="0"/>
              <a:t>If not for s267, once administration occurred, the unperfect security interest would suddenly have priority again</a:t>
            </a:r>
          </a:p>
          <a:p>
            <a:pPr marL="628650" lvl="1" indent="-171450">
              <a:buFont typeface="Arial" panose="020B0604020202020204" pitchFamily="34" charset="0"/>
              <a:buChar char="•"/>
            </a:pPr>
            <a:endParaRPr lang="en-US" b="1" dirty="0"/>
          </a:p>
          <a:p>
            <a:pPr marL="628650" lvl="1" indent="-171450">
              <a:buFont typeface="Arial" panose="020B0604020202020204" pitchFamily="34" charset="0"/>
              <a:buChar char="•"/>
            </a:pPr>
            <a:r>
              <a:rPr lang="en-US" b="1" dirty="0"/>
              <a:t> </a:t>
            </a:r>
          </a:p>
        </p:txBody>
      </p:sp>
      <p:sp>
        <p:nvSpPr>
          <p:cNvPr id="4" name="Slide Number Placeholder 3">
            <a:extLst>
              <a:ext uri="{FF2B5EF4-FFF2-40B4-BE49-F238E27FC236}">
                <a16:creationId xmlns:a16="http://schemas.microsoft.com/office/drawing/2014/main" id="{5CC1D912-7B01-5223-1548-4CC466646F07}"/>
              </a:ext>
            </a:extLst>
          </p:cNvPr>
          <p:cNvSpPr>
            <a:spLocks noGrp="1"/>
          </p:cNvSpPr>
          <p:nvPr>
            <p:ph type="sldNum" sz="quarter" idx="5"/>
          </p:nvPr>
        </p:nvSpPr>
        <p:spPr/>
        <p:txBody>
          <a:bodyPr/>
          <a:lstStyle/>
          <a:p>
            <a:fld id="{5EE4ABAB-9A4C-A347-B68E-83BABBE9B817}" type="slidenum">
              <a:rPr lang="en-US" smtClean="0"/>
              <a:t>9</a:t>
            </a:fld>
            <a:endParaRPr lang="en-US"/>
          </a:p>
        </p:txBody>
      </p:sp>
    </p:spTree>
    <p:extLst>
      <p:ext uri="{BB962C8B-B14F-4D97-AF65-F5344CB8AC3E}">
        <p14:creationId xmlns:p14="http://schemas.microsoft.com/office/powerpoint/2010/main" val="2869923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69600-60A5-8D3D-24E4-38EC12BA06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D512F-D7C4-AB57-1A4D-A15EA0FEB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5527B-5A9A-8F84-E429-999B865C302E}"/>
              </a:ext>
            </a:extLst>
          </p:cNvPr>
          <p:cNvSpPr>
            <a:spLocks noGrp="1"/>
          </p:cNvSpPr>
          <p:nvPr>
            <p:ph type="body" idx="1"/>
          </p:nvPr>
        </p:nvSpPr>
        <p:spPr/>
        <p:txBody>
          <a:bodyPr/>
          <a:lstStyle/>
          <a:p>
            <a:r>
              <a:rPr lang="en-US" b="1" dirty="0"/>
              <a:t>Vesting</a:t>
            </a:r>
          </a:p>
          <a:p>
            <a:endParaRPr lang="en-US" b="1" dirty="0"/>
          </a:p>
          <a:p>
            <a:r>
              <a:rPr lang="en-US" b="1" dirty="0"/>
              <a:t>If security interest not perfected….</a:t>
            </a:r>
          </a:p>
          <a:p>
            <a:endParaRPr lang="en-US" b="1" dirty="0"/>
          </a:p>
          <a:p>
            <a:pPr marL="171450" indent="-171450">
              <a:buFont typeface="Arial" panose="020B0604020202020204" pitchFamily="34" charset="0"/>
              <a:buChar char="•"/>
            </a:pPr>
            <a:r>
              <a:rPr lang="en-US" b="1" dirty="0"/>
              <a:t>That is not brought to the attention of the public by registration or by possession/control</a:t>
            </a:r>
          </a:p>
          <a:p>
            <a:endParaRPr lang="en-US" b="1" dirty="0"/>
          </a:p>
          <a:p>
            <a:r>
              <a:rPr lang="en-US" b="1" dirty="0"/>
              <a:t>Then consequences:</a:t>
            </a:r>
          </a:p>
          <a:p>
            <a:endParaRPr lang="en-US" b="1" dirty="0"/>
          </a:p>
          <a:p>
            <a:pPr marL="171450" indent="-171450">
              <a:buFont typeface="Arial" panose="020B0604020202020204" pitchFamily="34" charset="0"/>
              <a:buChar char="•"/>
            </a:pPr>
            <a:r>
              <a:rPr lang="en-US" b="1" dirty="0"/>
              <a:t>Loss of priority:  an unperfected security interest loses priority to a perfected security interest – s55(3)</a:t>
            </a:r>
          </a:p>
          <a:p>
            <a:pPr marL="171450" indent="-171450">
              <a:buFont typeface="Arial" panose="020B0604020202020204" pitchFamily="34" charset="0"/>
              <a:buChar char="•"/>
            </a:pPr>
            <a:r>
              <a:rPr lang="en-US" b="1" dirty="0"/>
              <a:t>Vesting:  if the grantor is subject to an insolvency appointment, then security interest vests in the company, for the benefit of its unsecured creditors and perfected secured creditors.</a:t>
            </a:r>
          </a:p>
          <a:p>
            <a:pPr marL="171450" indent="-171450">
              <a:buFont typeface="Arial" panose="020B0604020202020204" pitchFamily="34" charset="0"/>
              <a:buChar char="•"/>
            </a:pPr>
            <a:r>
              <a:rPr lang="en-US" b="1" dirty="0"/>
              <a:t>Policy reasons:</a:t>
            </a:r>
          </a:p>
          <a:p>
            <a:pPr marL="628650" lvl="1" indent="-171450">
              <a:buFont typeface="Arial" panose="020B0604020202020204" pitchFamily="34" charset="0"/>
              <a:buChar char="•"/>
            </a:pPr>
            <a:r>
              <a:rPr lang="en-US" b="1" dirty="0"/>
              <a:t>Reason is fairness to an unsecured creditor</a:t>
            </a:r>
          </a:p>
          <a:p>
            <a:pPr marL="628650" lvl="1" indent="-171450">
              <a:buFont typeface="Arial" panose="020B0604020202020204" pitchFamily="34" charset="0"/>
              <a:buChar char="•"/>
            </a:pPr>
            <a:r>
              <a:rPr lang="en-US" b="1" dirty="0"/>
              <a:t>Outside insolvent administration an unsecured creditor who has searched the register has priority over an unperfected security interest at the point of seizure</a:t>
            </a:r>
          </a:p>
          <a:p>
            <a:pPr marL="628650" lvl="1" indent="-171450">
              <a:buFont typeface="Arial" panose="020B0604020202020204" pitchFamily="34" charset="0"/>
              <a:buChar char="•"/>
            </a:pPr>
            <a:r>
              <a:rPr lang="en-US" b="1" dirty="0"/>
              <a:t>If not for s267, once administration occurred, the unperfect security interest would suddenly have priority again</a:t>
            </a:r>
          </a:p>
          <a:p>
            <a:pPr marL="628650" lvl="1" indent="-171450">
              <a:buFont typeface="Arial" panose="020B0604020202020204" pitchFamily="34" charset="0"/>
              <a:buChar char="•"/>
            </a:pPr>
            <a:endParaRPr lang="en-US" b="1" dirty="0"/>
          </a:p>
          <a:p>
            <a:pPr marL="628650" lvl="1" indent="-171450">
              <a:buFont typeface="Arial" panose="020B0604020202020204" pitchFamily="34" charset="0"/>
              <a:buChar char="•"/>
            </a:pPr>
            <a:r>
              <a:rPr lang="en-US" b="1" dirty="0"/>
              <a:t> </a:t>
            </a:r>
          </a:p>
        </p:txBody>
      </p:sp>
      <p:sp>
        <p:nvSpPr>
          <p:cNvPr id="4" name="Slide Number Placeholder 3">
            <a:extLst>
              <a:ext uri="{FF2B5EF4-FFF2-40B4-BE49-F238E27FC236}">
                <a16:creationId xmlns:a16="http://schemas.microsoft.com/office/drawing/2014/main" id="{09A7D1ED-7B8F-78DC-6014-E96AB5F58364}"/>
              </a:ext>
            </a:extLst>
          </p:cNvPr>
          <p:cNvSpPr>
            <a:spLocks noGrp="1"/>
          </p:cNvSpPr>
          <p:nvPr>
            <p:ph type="sldNum" sz="quarter" idx="5"/>
          </p:nvPr>
        </p:nvSpPr>
        <p:spPr/>
        <p:txBody>
          <a:bodyPr/>
          <a:lstStyle/>
          <a:p>
            <a:fld id="{5EE4ABAB-9A4C-A347-B68E-83BABBE9B817}" type="slidenum">
              <a:rPr lang="en-US" smtClean="0"/>
              <a:t>10</a:t>
            </a:fld>
            <a:endParaRPr lang="en-US"/>
          </a:p>
        </p:txBody>
      </p:sp>
    </p:spTree>
    <p:extLst>
      <p:ext uri="{BB962C8B-B14F-4D97-AF65-F5344CB8AC3E}">
        <p14:creationId xmlns:p14="http://schemas.microsoft.com/office/powerpoint/2010/main" val="200924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The Concept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Section 588FL of the </a:t>
            </a:r>
            <a:r>
              <a:rPr lang="en-AU" sz="1200" i="1" kern="1200" dirty="0">
                <a:solidFill>
                  <a:schemeClr val="tx1"/>
                </a:solidFill>
                <a:effectLst/>
                <a:latin typeface="+mn-lt"/>
                <a:ea typeface="+mn-ea"/>
                <a:cs typeface="+mn-cs"/>
              </a:rPr>
              <a:t>Corporations Act 2001</a:t>
            </a:r>
            <a:r>
              <a:rPr lang="en-AU" sz="1200" kern="1200" dirty="0">
                <a:solidFill>
                  <a:schemeClr val="tx1"/>
                </a:solidFill>
                <a:effectLst/>
                <a:latin typeface="+mn-lt"/>
                <a:ea typeface="+mn-ea"/>
                <a:cs typeface="+mn-cs"/>
              </a:rPr>
              <a:t> (Cth) (Act) provides that a security interest granted by a company (which is perfected </a:t>
            </a:r>
            <a:r>
              <a:rPr lang="en-AU" sz="1200" i="1" kern="1200" dirty="0">
                <a:solidFill>
                  <a:schemeClr val="tx1"/>
                </a:solidFill>
                <a:effectLst/>
                <a:latin typeface="+mn-lt"/>
                <a:ea typeface="+mn-ea"/>
                <a:cs typeface="+mn-cs"/>
              </a:rPr>
              <a:t>only</a:t>
            </a:r>
            <a:r>
              <a:rPr lang="en-AU" sz="1200" kern="1200" dirty="0">
                <a:solidFill>
                  <a:schemeClr val="tx1"/>
                </a:solidFill>
                <a:effectLst/>
                <a:latin typeface="+mn-lt"/>
                <a:ea typeface="+mn-ea"/>
                <a:cs typeface="+mn-cs"/>
              </a:rPr>
              <a:t> by registration) must be registered on the PPSR either within 20 business days after the security agreement giving rise to the security interest comes into force, or otherwise earlier than 6 months of the grantor entering liquidation or administration (so it ceases to be “green”).  </a:t>
            </a: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Where an insolvency event has occurred, </a:t>
            </a:r>
            <a:r>
              <a:rPr lang="en-AU" sz="1200" b="1" kern="1200" dirty="0">
                <a:solidFill>
                  <a:schemeClr val="tx1"/>
                </a:solidFill>
                <a:effectLst/>
                <a:latin typeface="+mn-lt"/>
                <a:ea typeface="+mn-ea"/>
                <a:cs typeface="+mn-cs"/>
              </a:rPr>
              <a:t>as long as the original registration was made on the PPSR prior to the insolvency event, an application for an extension of time is available. </a:t>
            </a:r>
            <a:r>
              <a:rPr lang="en-AU" sz="1200" kern="1200" dirty="0">
                <a:solidFill>
                  <a:schemeClr val="tx1"/>
                </a:solidFill>
                <a:effectLst/>
                <a:latin typeface="+mn-lt"/>
                <a:ea typeface="+mn-ea"/>
                <a:cs typeface="+mn-cs"/>
              </a:rPr>
              <a:t> Accordingly, a security interest holder may apply to the Court under section 588FM in order to prevent the security interest from vesting by extending the timeframe for registration.</a:t>
            </a: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Section 588FM of the Act affords the Court the power to grant an extension of time if the Court is satisfied that the failure to register the collateral earlier:</a:t>
            </a:r>
          </a:p>
          <a:p>
            <a:pPr lvl="1"/>
            <a:r>
              <a:rPr lang="en-AU" sz="1200" kern="1200" dirty="0">
                <a:solidFill>
                  <a:schemeClr val="tx1"/>
                </a:solidFill>
                <a:effectLst/>
                <a:latin typeface="+mn-lt"/>
                <a:ea typeface="+mn-ea"/>
                <a:cs typeface="+mn-cs"/>
              </a:rPr>
              <a:t>was accidental or due to inadvertence;</a:t>
            </a:r>
          </a:p>
          <a:p>
            <a:pPr lvl="1"/>
            <a:r>
              <a:rPr lang="en-AU" sz="1200" kern="1200" dirty="0">
                <a:solidFill>
                  <a:schemeClr val="tx1"/>
                </a:solidFill>
                <a:effectLst/>
                <a:latin typeface="+mn-lt"/>
                <a:ea typeface="+mn-ea"/>
                <a:cs typeface="+mn-cs"/>
              </a:rPr>
              <a:t>is not of such a nature as to prejudice creditors; or</a:t>
            </a:r>
          </a:p>
          <a:p>
            <a:pPr lvl="1"/>
            <a:r>
              <a:rPr lang="en-AU" sz="1200" kern="1200" dirty="0">
                <a:solidFill>
                  <a:schemeClr val="tx1"/>
                </a:solidFill>
                <a:effectLst/>
                <a:latin typeface="+mn-lt"/>
                <a:ea typeface="+mn-ea"/>
                <a:cs typeface="+mn-cs"/>
              </a:rPr>
              <a:t>is otherwise just and equitable to do so.</a:t>
            </a: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Whether a party is required to refer to the ABN or ACN of the grantor in the registration turns on the capacity of the grantor in the underlying security agreement.  In summary, by reason of section 153 of the PPSA and Schedule 1.3, 2 and 3 of the Regulations:</a:t>
            </a:r>
          </a:p>
          <a:p>
            <a:pPr lvl="0"/>
            <a:endParaRPr lang="en-AU" sz="1200" kern="1200" dirty="0">
              <a:solidFill>
                <a:schemeClr val="tx1"/>
              </a:solidFill>
              <a:effectLst/>
              <a:latin typeface="+mn-lt"/>
              <a:ea typeface="+mn-ea"/>
              <a:cs typeface="+mn-cs"/>
            </a:endParaRPr>
          </a:p>
          <a:p>
            <a:pPr lvl="1"/>
            <a:r>
              <a:rPr lang="en-AU" sz="1200" kern="1200" dirty="0">
                <a:solidFill>
                  <a:schemeClr val="tx1"/>
                </a:solidFill>
                <a:effectLst/>
                <a:latin typeface="+mn-lt"/>
                <a:ea typeface="+mn-ea"/>
                <a:cs typeface="+mn-cs"/>
              </a:rPr>
              <a:t>if the grantor entered the agreement as a trustee of a trust which holds an ABN – the registration should be recorded over the ABN of the trust.</a:t>
            </a:r>
          </a:p>
          <a:p>
            <a:pPr lvl="1"/>
            <a:r>
              <a:rPr lang="en-AU" sz="1200" kern="1200" dirty="0">
                <a:solidFill>
                  <a:schemeClr val="tx1"/>
                </a:solidFill>
                <a:effectLst/>
                <a:latin typeface="+mn-lt"/>
                <a:ea typeface="+mn-ea"/>
                <a:cs typeface="+mn-cs"/>
              </a:rPr>
              <a:t>if the grantor entered the agreement in its corporate capacity (</a:t>
            </a:r>
            <a:r>
              <a:rPr lang="en-AU" sz="1200" kern="1200" dirty="0" err="1">
                <a:solidFill>
                  <a:schemeClr val="tx1"/>
                </a:solidFill>
                <a:effectLst/>
                <a:latin typeface="+mn-lt"/>
                <a:ea typeface="+mn-ea"/>
                <a:cs typeface="+mn-cs"/>
              </a:rPr>
              <a:t>ie</a:t>
            </a:r>
            <a:r>
              <a:rPr lang="en-AU" sz="1200" kern="1200" dirty="0">
                <a:solidFill>
                  <a:schemeClr val="tx1"/>
                </a:solidFill>
                <a:effectLst/>
                <a:latin typeface="+mn-lt"/>
                <a:ea typeface="+mn-ea"/>
                <a:cs typeface="+mn-cs"/>
              </a:rPr>
              <a:t>. not as a trustee) – the registration should be recorded over the ACN of the company.</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11</a:t>
            </a:fld>
            <a:endParaRPr lang="en-US"/>
          </a:p>
        </p:txBody>
      </p:sp>
    </p:spTree>
    <p:extLst>
      <p:ext uri="{BB962C8B-B14F-4D97-AF65-F5344CB8AC3E}">
        <p14:creationId xmlns:p14="http://schemas.microsoft.com/office/powerpoint/2010/main" val="2678719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err="1">
                <a:solidFill>
                  <a:srgbClr val="003057"/>
                </a:solidFill>
                <a:effectLst/>
              </a:rPr>
              <a:t>Bluewaters</a:t>
            </a:r>
            <a:endParaRPr lang="en-AU" dirty="0"/>
          </a:p>
          <a:p>
            <a:r>
              <a:rPr lang="en-AU" i="1" dirty="0"/>
              <a:t>Key facts:</a:t>
            </a:r>
            <a:endParaRPr lang="en-AU" dirty="0"/>
          </a:p>
          <a:p>
            <a:endParaRPr lang="en-AU" dirty="0"/>
          </a:p>
          <a:p>
            <a:pPr>
              <a:buFont typeface="Arial" panose="020B0604020202020204" pitchFamily="34" charset="0"/>
              <a:buChar char="•"/>
            </a:pPr>
            <a:r>
              <a:rPr lang="en-AU" dirty="0"/>
              <a:t>Business operating coal mine, feeding coal to power station next door.</a:t>
            </a:r>
          </a:p>
          <a:p>
            <a:pPr>
              <a:buFont typeface="Arial" panose="020B0604020202020204" pitchFamily="34" charset="0"/>
              <a:buChar char="•"/>
            </a:pPr>
            <a:r>
              <a:rPr lang="en-AU" dirty="0"/>
              <a:t>Mine and power station subsidiaries of same group</a:t>
            </a:r>
          </a:p>
          <a:p>
            <a:pPr>
              <a:buFont typeface="Arial" panose="020B0604020202020204" pitchFamily="34" charset="0"/>
              <a:buChar char="•"/>
            </a:pPr>
            <a:r>
              <a:rPr lang="en-AU" dirty="0"/>
              <a:t>Mine and power station separated by sale, at time of restructure Mine and Power station enter into coal supply agreements</a:t>
            </a:r>
          </a:p>
          <a:p>
            <a:pPr>
              <a:buFont typeface="Arial" panose="020B0604020202020204" pitchFamily="34" charset="0"/>
              <a:buChar char="•"/>
            </a:pPr>
            <a:r>
              <a:rPr lang="en-AU" dirty="0"/>
              <a:t>CSAs contain step in rights - Power station can on certain events take over assets of the mine and operate it to ensure supply “Step in rights"</a:t>
            </a:r>
          </a:p>
          <a:p>
            <a:pPr>
              <a:buFont typeface="Arial" panose="020B0604020202020204" pitchFamily="34" charset="0"/>
              <a:buChar char="•"/>
            </a:pPr>
            <a:r>
              <a:rPr lang="en-AU" dirty="0"/>
              <a:t>Advisors to both parties do not advise registration of the CSA on the PPSR.</a:t>
            </a:r>
          </a:p>
          <a:p>
            <a:br>
              <a:rPr lang="en-AU" dirty="0"/>
            </a:br>
            <a:endParaRPr lang="en-AU" dirty="0"/>
          </a:p>
          <a:p>
            <a:r>
              <a:rPr lang="en-AU" i="1" dirty="0"/>
              <a:t>Application</a:t>
            </a:r>
            <a:endParaRPr lang="en-AU" dirty="0"/>
          </a:p>
          <a:p>
            <a:endParaRPr lang="en-AU" dirty="0"/>
          </a:p>
          <a:p>
            <a:pPr>
              <a:buFont typeface="Arial" panose="020B0604020202020204" pitchFamily="34" charset="0"/>
              <a:buChar char="•"/>
            </a:pPr>
            <a:r>
              <a:rPr lang="en-AU" dirty="0" err="1"/>
              <a:t>Bluewaters</a:t>
            </a:r>
            <a:r>
              <a:rPr lang="en-AU" dirty="0"/>
              <a:t> applies under s588FM to extend time for registration, some years after CSAs entered and security interest created:</a:t>
            </a:r>
          </a:p>
          <a:p>
            <a:pPr>
              <a:buFont typeface="Arial" panose="020B0604020202020204" pitchFamily="34" charset="0"/>
              <a:buChar char="•"/>
            </a:pPr>
            <a:r>
              <a:rPr lang="en-AU" dirty="0"/>
              <a:t>Issues - is the step in right a security interest?</a:t>
            </a:r>
          </a:p>
          <a:p>
            <a:pPr marL="742950" lvl="1" indent="-285750">
              <a:buFont typeface="Arial" panose="020B0604020202020204" pitchFamily="34" charset="0"/>
              <a:buChar char="•"/>
            </a:pPr>
            <a:r>
              <a:rPr lang="en-AU" dirty="0"/>
              <a:t>Consensual </a:t>
            </a:r>
          </a:p>
          <a:p>
            <a:pPr marL="742950" lvl="1" indent="-285750">
              <a:buFont typeface="Arial" panose="020B0604020202020204" pitchFamily="34" charset="0"/>
              <a:buChar char="•"/>
            </a:pPr>
            <a:r>
              <a:rPr lang="en-AU" dirty="0"/>
              <a:t>Creates interest in property </a:t>
            </a:r>
          </a:p>
          <a:p>
            <a:pPr marL="742950" lvl="1" indent="-285750">
              <a:buFont typeface="Arial" panose="020B0604020202020204" pitchFamily="34" charset="0"/>
              <a:buChar char="•"/>
            </a:pPr>
            <a:r>
              <a:rPr lang="en-AU" dirty="0"/>
              <a:t>Interest is created to secure performance of an obligation </a:t>
            </a:r>
          </a:p>
          <a:p>
            <a:pPr marL="742950" lvl="1" indent="-285750">
              <a:buFont typeface="Arial" panose="020B0604020202020204" pitchFamily="34" charset="0"/>
              <a:buChar char="•"/>
            </a:pPr>
            <a:r>
              <a:rPr lang="en-AU" dirty="0"/>
              <a:t>Creates a proprietary interest  - a right to take possession and to operate</a:t>
            </a:r>
          </a:p>
          <a:p>
            <a:pPr>
              <a:buFont typeface="Arial" panose="020B0604020202020204" pitchFamily="34" charset="0"/>
              <a:buChar char="•"/>
            </a:pPr>
            <a:r>
              <a:rPr lang="en-AU" dirty="0"/>
              <a:t>Is a security interest:</a:t>
            </a:r>
          </a:p>
          <a:p>
            <a:pPr marL="742950" lvl="1" indent="-285750">
              <a:buFont typeface="Arial" panose="020B0604020202020204" pitchFamily="34" charset="0"/>
              <a:buChar char="•"/>
            </a:pPr>
            <a:r>
              <a:rPr lang="en-AU" dirty="0"/>
              <a:t>created 15/2/13</a:t>
            </a:r>
          </a:p>
          <a:p>
            <a:pPr marL="742950" lvl="1" indent="-285750">
              <a:buFont typeface="Arial" panose="020B0604020202020204" pitchFamily="34" charset="0"/>
              <a:buChar char="•"/>
            </a:pPr>
            <a:r>
              <a:rPr lang="en-AU" dirty="0"/>
              <a:t>not registered until 1/10/19</a:t>
            </a:r>
          </a:p>
          <a:p>
            <a:pPr marL="742950" lvl="1" indent="-285750">
              <a:buFont typeface="Arial" panose="020B0604020202020204" pitchFamily="34" charset="0"/>
              <a:buChar char="•"/>
            </a:pPr>
            <a:r>
              <a:rPr lang="en-AU" dirty="0"/>
              <a:t>outside 20 business days</a:t>
            </a:r>
          </a:p>
          <a:p>
            <a:pPr marL="742950" lvl="1" indent="-285750">
              <a:buFont typeface="Arial" panose="020B0604020202020204" pitchFamily="34" charset="0"/>
              <a:buChar char="•"/>
            </a:pPr>
            <a:r>
              <a:rPr lang="en-AU" dirty="0"/>
              <a:t>No insolvency appointment yet so not vested (see s588FL(4)(a))</a:t>
            </a:r>
          </a:p>
          <a:p>
            <a:pPr>
              <a:buFont typeface="Arial" panose="020B0604020202020204" pitchFamily="34" charset="0"/>
              <a:buChar char="•"/>
            </a:pPr>
            <a:r>
              <a:rPr lang="en-AU" dirty="0"/>
              <a:t>Court has power to extend time</a:t>
            </a:r>
          </a:p>
          <a:p>
            <a:pPr marL="742950" lvl="1" indent="-285750">
              <a:buFont typeface="Arial" panose="020B0604020202020204" pitchFamily="34" charset="0"/>
              <a:buChar char="•"/>
            </a:pPr>
            <a:r>
              <a:rPr lang="en-AU" dirty="0"/>
              <a:t>588FM extension granted</a:t>
            </a:r>
          </a:p>
          <a:p>
            <a:pPr marL="742950" lvl="1" indent="-285750">
              <a:buFont typeface="Arial" panose="020B0604020202020204" pitchFamily="34" charset="0"/>
              <a:buChar char="•"/>
            </a:pPr>
            <a:r>
              <a:rPr lang="en-AU" dirty="0"/>
              <a:t>inadvertent - no actual knowledge, had advisors, not advised</a:t>
            </a:r>
          </a:p>
          <a:p>
            <a:pPr marL="742950" lvl="1" indent="-285750">
              <a:buFont typeface="Arial" panose="020B0604020202020204" pitchFamily="34" charset="0"/>
              <a:buChar char="•"/>
            </a:pPr>
            <a:r>
              <a:rPr lang="en-AU" dirty="0"/>
              <a:t>Guardian Securities Order.</a:t>
            </a:r>
          </a:p>
          <a:p>
            <a:pPr marL="171450" indent="-171450">
              <a:buFont typeface="Wingdings" panose="05000000000000000000" pitchFamily="2" charset="2"/>
              <a:buChar char="Ø"/>
            </a:pPr>
            <a:endParaRPr lang="en-GB" dirty="0"/>
          </a:p>
        </p:txBody>
      </p:sp>
      <p:sp>
        <p:nvSpPr>
          <p:cNvPr id="4" name="Slide Number Placeholder 3"/>
          <p:cNvSpPr>
            <a:spLocks noGrp="1"/>
          </p:cNvSpPr>
          <p:nvPr>
            <p:ph type="sldNum" sz="quarter" idx="5"/>
          </p:nvPr>
        </p:nvSpPr>
        <p:spPr/>
        <p:txBody>
          <a:bodyPr/>
          <a:lstStyle/>
          <a:p>
            <a:fld id="{79230CFA-805A-4FD3-B3A0-DAAA5993DA17}" type="slidenum">
              <a:rPr lang="en-IN" smtClean="0"/>
              <a:t>12</a:t>
            </a:fld>
            <a:endParaRPr lang="en-IN" dirty="0"/>
          </a:p>
        </p:txBody>
      </p:sp>
    </p:spTree>
    <p:extLst>
      <p:ext uri="{BB962C8B-B14F-4D97-AF65-F5344CB8AC3E}">
        <p14:creationId xmlns:p14="http://schemas.microsoft.com/office/powerpoint/2010/main" val="1002829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1158875"/>
            <a:ext cx="5486400" cy="3086100"/>
          </a:xfrm>
        </p:spPr>
      </p:sp>
      <p:sp>
        <p:nvSpPr>
          <p:cNvPr id="3" name="Notes Placeholder 2"/>
          <p:cNvSpPr>
            <a:spLocks noGrp="1"/>
          </p:cNvSpPr>
          <p:nvPr>
            <p:ph type="body" idx="1"/>
          </p:nvPr>
        </p:nvSpPr>
        <p:spPr/>
        <p:txBody>
          <a:bodyPr/>
          <a:lstStyle/>
          <a:p>
            <a:pPr>
              <a:lnSpc>
                <a:spcPct val="115000"/>
              </a:lnSpc>
            </a:pPr>
            <a:r>
              <a:rPr lang="en-AU" sz="1800" b="1" i="1" dirty="0">
                <a:solidFill>
                  <a:srgbClr val="454545"/>
                </a:solidFill>
                <a:effectLst/>
                <a:latin typeface="Times New Roman" panose="02020603050405020304" pitchFamily="18" charset="0"/>
                <a:ea typeface="Calibri" panose="020F0502020204030204" pitchFamily="34" charset="0"/>
              </a:rPr>
              <a:t>In the matter of Psyche Holdings Pty Limited [2018] NSWSC 1254. (psyche and cupid</a:t>
            </a:r>
            <a:endParaRPr lang="en-AU" sz="1800" dirty="0">
              <a:effectLst/>
              <a:latin typeface="Calibri" panose="020F0502020204030204" pitchFamily="34" charset="0"/>
              <a:ea typeface="Calibri" panose="020F0502020204030204" pitchFamily="34" charset="0"/>
            </a:endParaRPr>
          </a:p>
          <a:p>
            <a:r>
              <a:rPr lang="en-AU" sz="1800" dirty="0">
                <a:effectLst/>
                <a:latin typeface="Calibri" panose="020F0502020204030204" pitchFamily="34" charset="0"/>
                <a:ea typeface="Calibri" panose="020F0502020204030204" pitchFamily="34" charset="0"/>
              </a:rPr>
              <a:t> </a:t>
            </a:r>
          </a:p>
          <a:p>
            <a:r>
              <a:rPr lang="en-AU" sz="1800" dirty="0">
                <a:effectLst/>
                <a:latin typeface="Calibri" panose="020F0502020204030204" pitchFamily="34" charset="0"/>
                <a:ea typeface="Calibri" panose="020F0502020204030204" pitchFamily="34" charset="0"/>
              </a:rPr>
              <a:t>“How getting the ACN/ABN wrong is so easy.”</a:t>
            </a:r>
            <a:endParaRPr lang="en-GB" dirty="0"/>
          </a:p>
          <a:p>
            <a:pPr>
              <a:lnSpc>
                <a:spcPct val="115000"/>
              </a:lnSpc>
            </a:pPr>
            <a:r>
              <a:rPr lang="en-AU" sz="1800" b="1" i="1" dirty="0">
                <a:solidFill>
                  <a:srgbClr val="454545"/>
                </a:solidFill>
                <a:effectLst/>
                <a:latin typeface="Times New Roman" panose="02020603050405020304" pitchFamily="18" charset="0"/>
                <a:ea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In June 2013, Ridgeway Finance Pty Ltd (</a:t>
            </a:r>
            <a:r>
              <a:rPr lang="en-AU" sz="1800" b="1"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Ridgeway</a:t>
            </a: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 was granted a General Security Deed with Psyche Holdings Pty Ltd (</a:t>
            </a:r>
            <a:r>
              <a:rPr lang="en-AU" sz="1800" b="1"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Psyche</a:t>
            </a: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 to secure credit given by Ridgeway.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Ridgeway registered its interest on the PPSR by lodging a financing statement.   The financing statement identified Psyche by its ACN, which was appropriate since at the time of registration, Psyche was acting as trustee of a trust (</a:t>
            </a:r>
            <a:r>
              <a:rPr lang="en-AU" sz="1800" b="1"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Trust</a:t>
            </a: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 but the Trust had not yet been assigned an ABN.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A few weeks later, the Trust was assigned an ABN, the registration date of which was backdated for taxation purposes.  The PPS Regulations require that if a corporate entity is trading as trustee of a trust, the secured party must register its security interest by reference to the trust’s ABN, rather than the corporate trustee’s ACN.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Around the same time, a director of Ridgeway became aware that the Trust had been assigned an ABN and that it had been backdated to a date prior to Ridgeway’s registration date.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Under section 166 of the PPSA, where a registration is correct at the time of lodgement, but subsequently becomes incorrect, </a:t>
            </a:r>
            <a:r>
              <a:rPr lang="en-AU" sz="1800" b="1"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the secured party must amend the financing statement in respect of that registration within 5 business days of acquiring knowledge of the defect</a:t>
            </a: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 failing which the registration becomes ineffective.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Over 5 years late, a director of Ridgeway recognised the significance of the Trust’s ABN registration on the enforceability of the security interest.  Ridgeway then lodged a new financing statement on the PPS Register, identifying the grantor by reference to the ABN of the Trust.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Ridgeway applied to the court under section 588FM of the Corporations Act 2001 to fix a later time for the registration of its interest, on the basis that its failure to register its interest earlier was accidental or due to inadvertence. The Court was satisfied in this case, that such inadvertence had been established and granted the extension.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AU" sz="1800" dirty="0">
                <a:solidFill>
                  <a:srgbClr val="454545"/>
                </a:solidFill>
                <a:effectLst/>
                <a:latin typeface="Times New Roman" panose="02020603050405020304" pitchFamily="18" charset="0"/>
                <a:ea typeface="Times New Roman" panose="02020603050405020304" pitchFamily="18" charset="0"/>
                <a:cs typeface="Times New Roman" panose="02020603050405020304" pitchFamily="18" charset="0"/>
              </a:rPr>
              <a:t>In this case the problem arose because a trust obtained an ABN and that changed the way Ridgeway needed to register against Psyche. The problem commonly arises because a secured creditor registers with respect to an ACN number by plain error.  A similar issue could arise when a trust has an ABN, but it is cancelled. In each case the assumptions underlying a correct registration change.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Wingdings" panose="05000000000000000000" pitchFamily="2" charset="2"/>
              <a:buChar char="Ø"/>
            </a:pPr>
            <a:endParaRPr lang="en-GB" dirty="0"/>
          </a:p>
        </p:txBody>
      </p:sp>
      <p:sp>
        <p:nvSpPr>
          <p:cNvPr id="4" name="Slide Number Placeholder 3"/>
          <p:cNvSpPr>
            <a:spLocks noGrp="1"/>
          </p:cNvSpPr>
          <p:nvPr>
            <p:ph type="sldNum" sz="quarter" idx="5"/>
          </p:nvPr>
        </p:nvSpPr>
        <p:spPr/>
        <p:txBody>
          <a:bodyPr/>
          <a:lstStyle/>
          <a:p>
            <a:fld id="{79230CFA-805A-4FD3-B3A0-DAAA5993DA17}" type="slidenum">
              <a:rPr lang="en-IN" smtClean="0"/>
              <a:t>13</a:t>
            </a:fld>
            <a:endParaRPr lang="en-IN" dirty="0"/>
          </a:p>
        </p:txBody>
      </p:sp>
    </p:spTree>
    <p:extLst>
      <p:ext uri="{BB962C8B-B14F-4D97-AF65-F5344CB8AC3E}">
        <p14:creationId xmlns:p14="http://schemas.microsoft.com/office/powerpoint/2010/main" val="1216194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AU" sz="1400" dirty="0">
                <a:effectLst/>
                <a:latin typeface="Calibri" panose="020F0502020204030204" pitchFamily="34" charset="0"/>
                <a:ea typeface="Calibri" panose="020F0502020204030204" pitchFamily="34" charset="0"/>
              </a:rPr>
              <a:t>ABN/ACN error</a:t>
            </a:r>
          </a:p>
          <a:p>
            <a:pPr marL="171450" indent="-171450">
              <a:buFont typeface="Wingdings" panose="05000000000000000000" pitchFamily="2" charset="2"/>
              <a:buChar char="Ø"/>
            </a:pPr>
            <a:endParaRPr lang="en-AU" sz="1400" dirty="0">
              <a:latin typeface="Calibri" panose="020F0502020204030204" pitchFamily="34" charset="0"/>
              <a:ea typeface="Calibri" panose="020F0502020204030204" pitchFamily="34" charset="0"/>
            </a:endParaRPr>
          </a:p>
          <a:p>
            <a:pPr marL="171450" indent="-171450">
              <a:buFont typeface="Wingdings" panose="05000000000000000000" pitchFamily="2" charset="2"/>
              <a:buChar char="Ø"/>
            </a:pPr>
            <a:r>
              <a:rPr lang="en-AU" sz="1400" dirty="0">
                <a:effectLst/>
                <a:latin typeface="Calibri" panose="020F0502020204030204" pitchFamily="34" charset="0"/>
                <a:ea typeface="Calibri" panose="020F0502020204030204" pitchFamily="34" charset="0"/>
              </a:rPr>
              <a:t> Key lesson: Using the incorrect type of grantor identifier will constitute a seriously misleading defect, rendering the registration ineffective, and the security claimed under the registration may be lost.</a:t>
            </a:r>
          </a:p>
          <a:p>
            <a:pPr marL="0" indent="0">
              <a:buFont typeface="Wingdings" panose="05000000000000000000" pitchFamily="2" charset="2"/>
              <a:buNone/>
            </a:pPr>
            <a:endParaRPr lang="en-AU" sz="1400" dirty="0">
              <a:effectLst/>
              <a:latin typeface="Calibri" panose="020F0502020204030204" pitchFamily="34" charset="0"/>
            </a:endParaRPr>
          </a:p>
          <a:p>
            <a:pPr marL="285750" indent="-285750">
              <a:buFont typeface="Wingdings" panose="05000000000000000000" pitchFamily="2" charset="2"/>
              <a:buChar char="Ø"/>
            </a:pPr>
            <a:r>
              <a:rPr lang="en-AU" sz="1400" dirty="0">
                <a:effectLst/>
                <a:latin typeface="Calibri" panose="020F0502020204030204" pitchFamily="34" charset="0"/>
                <a:ea typeface="Calibri" panose="020F0502020204030204" pitchFamily="34" charset="0"/>
              </a:rPr>
              <a:t>A registration will be ineffective because of a defect in various circumstances, including if the defect causes the registration to be seriously misleading (s164). </a:t>
            </a:r>
          </a:p>
          <a:p>
            <a:pPr marL="285750" indent="-285750">
              <a:buFont typeface="Wingdings" panose="05000000000000000000" pitchFamily="2" charset="2"/>
              <a:buChar char="Ø"/>
            </a:pPr>
            <a:endParaRPr lang="en-AU" sz="1400" dirty="0">
              <a:effectLst/>
              <a:latin typeface="Calibri" panose="020F0502020204030204" pitchFamily="34" charset="0"/>
              <a:ea typeface="Calibri" panose="020F0502020204030204" pitchFamily="34" charset="0"/>
            </a:endParaRPr>
          </a:p>
          <a:p>
            <a:pPr marL="285750" indent="-285750">
              <a:buFont typeface="Wingdings" panose="05000000000000000000" pitchFamily="2" charset="2"/>
              <a:buChar char="Ø"/>
            </a:pPr>
            <a:r>
              <a:rPr lang="en-AU" sz="1400" dirty="0">
                <a:effectLst/>
                <a:latin typeface="Calibri" panose="020F0502020204030204" pitchFamily="34" charset="0"/>
                <a:ea typeface="Calibri" panose="020F0502020204030204" pitchFamily="34" charset="0"/>
              </a:rPr>
              <a:t>That was the issue in OneSteel. </a:t>
            </a:r>
            <a:endParaRPr lang="en-AU" sz="1400" dirty="0">
              <a:effectLst/>
              <a:latin typeface="Calibri" panose="020F0502020204030204" pitchFamily="34" charset="0"/>
            </a:endParaRPr>
          </a:p>
          <a:p>
            <a:pPr marL="0" indent="0">
              <a:buFont typeface="Wingdings" panose="05000000000000000000" pitchFamily="2" charset="2"/>
              <a:buNone/>
            </a:pPr>
            <a:endParaRPr lang="en-AU" sz="1400" dirty="0">
              <a:effectLst/>
              <a:latin typeface="Calibri" panose="020F0502020204030204" pitchFamily="34" charset="0"/>
            </a:endParaRPr>
          </a:p>
          <a:p>
            <a:pPr marL="0" indent="0">
              <a:buFont typeface="Wingdings" panose="05000000000000000000" pitchFamily="2" charset="2"/>
              <a:buNone/>
            </a:pPr>
            <a:r>
              <a:rPr lang="en-AU" sz="1400" b="1" dirty="0"/>
              <a:t>Background </a:t>
            </a:r>
          </a:p>
          <a:p>
            <a:pPr marL="171450" indent="-171450">
              <a:buFont typeface="Wingdings" panose="05000000000000000000" pitchFamily="2" charset="2"/>
              <a:buChar char="Ø"/>
            </a:pPr>
            <a:endParaRPr lang="en-GB" sz="1400" dirty="0"/>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Alleasing entered into a master lease agreement with OneSteel, and OneSteel rented machinery and equipment from Alleasing. </a:t>
            </a: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Alleasing registered its security interest on the PPSR in time in relation to the lease, and in relation to a subsequent rental arrangement too.</a:t>
            </a: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OneSteel subsequently entered into voluntary administration. </a:t>
            </a: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The administrators asserted:</a:t>
            </a:r>
          </a:p>
          <a:p>
            <a:pPr marL="628650" lvl="1" indent="-171450">
              <a:buFont typeface="Wingdings" panose="05000000000000000000" pitchFamily="2" charset="2"/>
              <a:buChar char="Ø"/>
            </a:pPr>
            <a:r>
              <a:rPr lang="en-GB" sz="1400" kern="1200" dirty="0">
                <a:solidFill>
                  <a:schemeClr val="tx1"/>
                </a:solidFill>
                <a:effectLst/>
                <a:latin typeface="+mn-lt"/>
                <a:ea typeface="+mn-ea"/>
                <a:cs typeface="+mn-cs"/>
              </a:rPr>
              <a:t>registrations were defective</a:t>
            </a:r>
          </a:p>
          <a:p>
            <a:pPr marL="628650" lvl="1" indent="-171450">
              <a:buFont typeface="Wingdings" panose="05000000000000000000" pitchFamily="2" charset="2"/>
              <a:buChar char="Ø"/>
            </a:pPr>
            <a:r>
              <a:rPr lang="en-GB" sz="1400" kern="1200" dirty="0">
                <a:solidFill>
                  <a:schemeClr val="tx1"/>
                </a:solidFill>
                <a:effectLst/>
                <a:latin typeface="+mn-lt"/>
                <a:ea typeface="+mn-ea"/>
                <a:cs typeface="+mn-cs"/>
              </a:rPr>
              <a:t>interest was unperfected, and </a:t>
            </a:r>
          </a:p>
          <a:p>
            <a:pPr marL="628650" lvl="1" indent="-171450">
              <a:buFont typeface="Wingdings" panose="05000000000000000000" pitchFamily="2" charset="2"/>
              <a:buChar char="Ø"/>
            </a:pPr>
            <a:r>
              <a:rPr lang="en-GB" sz="1400" kern="1200" dirty="0">
                <a:solidFill>
                  <a:schemeClr val="tx1"/>
                </a:solidFill>
                <a:effectLst/>
                <a:latin typeface="+mn-lt"/>
                <a:ea typeface="+mn-ea"/>
                <a:cs typeface="+mn-cs"/>
              </a:rPr>
              <a:t>The security interest  held had vested in OneSteel by reason of s267 of the PPSA.</a:t>
            </a:r>
          </a:p>
          <a:p>
            <a:pPr marL="171450" indent="-171450">
              <a:buFont typeface="Wingdings" panose="05000000000000000000" pitchFamily="2" charset="2"/>
              <a:buChar char="Ø"/>
            </a:pPr>
            <a:r>
              <a:rPr lang="en-AU" sz="1400" dirty="0">
                <a:effectLst/>
                <a:latin typeface="Calibri" panose="020F0502020204030204" pitchFamily="34" charset="0"/>
                <a:ea typeface="Calibri" panose="020F0502020204030204" pitchFamily="34" charset="0"/>
                <a:cs typeface="Times New Roman" panose="02020603050405020304" pitchFamily="18" charset="0"/>
              </a:rPr>
              <a:t>Defect:</a:t>
            </a:r>
          </a:p>
          <a:p>
            <a:pPr marL="628650" lvl="1" indent="-171450">
              <a:buFont typeface="Wingdings" panose="05000000000000000000" pitchFamily="2" charset="2"/>
              <a:buChar char="Ø"/>
            </a:pPr>
            <a:r>
              <a:rPr lang="en-AU" sz="1400" dirty="0">
                <a:effectLst/>
                <a:latin typeface="Calibri" panose="020F0502020204030204" pitchFamily="34" charset="0"/>
                <a:ea typeface="Calibri" panose="020F0502020204030204" pitchFamily="34" charset="0"/>
                <a:cs typeface="Times New Roman" panose="02020603050405020304" pitchFamily="18" charset="0"/>
              </a:rPr>
              <a:t>were not made against the ACN, but rather against ABN</a:t>
            </a:r>
          </a:p>
          <a:p>
            <a:pPr marL="628650" lvl="1" indent="-171450">
              <a:buFont typeface="Wingdings" panose="05000000000000000000" pitchFamily="2" charset="2"/>
              <a:buChar char="Ø"/>
            </a:pPr>
            <a:r>
              <a:rPr lang="en-AU" sz="1400" dirty="0">
                <a:latin typeface="Calibri" panose="020F0502020204030204" pitchFamily="34" charset="0"/>
                <a:ea typeface="Calibri" panose="020F0502020204030204" pitchFamily="34" charset="0"/>
                <a:cs typeface="Times New Roman" panose="02020603050405020304" pitchFamily="18" charset="0"/>
              </a:rPr>
              <a:t>Made </a:t>
            </a:r>
            <a:r>
              <a:rPr lang="en-AU" sz="1400" dirty="0">
                <a:effectLst/>
                <a:latin typeface="Calibri" panose="020F0502020204030204" pitchFamily="34" charset="0"/>
                <a:ea typeface="Calibri" panose="020F0502020204030204" pitchFamily="34" charset="0"/>
                <a:cs typeface="Times New Roman" panose="02020603050405020304" pitchFamily="18" charset="0"/>
              </a:rPr>
              <a:t>them ineffective under s165(b), as they could not have been discovered by a search against the ACN. </a:t>
            </a:r>
            <a:endParaRPr lang="en-GB" sz="1400" kern="1200" dirty="0">
              <a:solidFill>
                <a:schemeClr val="tx1"/>
              </a:solidFill>
              <a:effectLst/>
              <a:latin typeface="+mn-lt"/>
              <a:ea typeface="+mn-ea"/>
              <a:cs typeface="+mn-cs"/>
            </a:endParaRPr>
          </a:p>
          <a:p>
            <a:endParaRPr lang="en-GB" sz="1400" i="1" kern="1200" dirty="0">
              <a:solidFill>
                <a:schemeClr val="tx1"/>
              </a:solidFill>
              <a:effectLst/>
              <a:latin typeface="+mn-lt"/>
              <a:ea typeface="+mn-ea"/>
              <a:cs typeface="+mn-cs"/>
            </a:endParaRPr>
          </a:p>
          <a:p>
            <a:r>
              <a:rPr lang="en-GB" sz="1400" b="1" i="0" kern="1200" dirty="0">
                <a:solidFill>
                  <a:schemeClr val="tx1"/>
                </a:solidFill>
                <a:effectLst/>
                <a:latin typeface="+mn-lt"/>
                <a:ea typeface="+mn-ea"/>
                <a:cs typeface="+mn-cs"/>
              </a:rPr>
              <a:t>Issue and error </a:t>
            </a:r>
          </a:p>
          <a:p>
            <a:pPr marL="171450" indent="-171450">
              <a:buFont typeface="Wingdings" panose="05000000000000000000" pitchFamily="2" charset="2"/>
              <a:buChar char="Ø"/>
            </a:pPr>
            <a:endParaRPr lang="en-GB" sz="1400" kern="1200" dirty="0">
              <a:solidFill>
                <a:schemeClr val="tx1"/>
              </a:solidFill>
              <a:effectLst/>
              <a:latin typeface="+mn-lt"/>
              <a:ea typeface="+mn-ea"/>
              <a:cs typeface="+mn-cs"/>
            </a:endParaRPr>
          </a:p>
          <a:p>
            <a:pPr marL="285750" indent="-285750">
              <a:buFont typeface="Arial" panose="020B0604020202020204" pitchFamily="34" charset="0"/>
              <a:buChar char="•"/>
            </a:pPr>
            <a:r>
              <a:rPr lang="en-AU" sz="1400" dirty="0">
                <a:solidFill>
                  <a:srgbClr val="454545"/>
                </a:solidFill>
                <a:effectLst/>
                <a:latin typeface="Calibri" panose="020F0502020204030204" pitchFamily="34" charset="0"/>
                <a:ea typeface="Calibri" panose="020F0502020204030204" pitchFamily="34" charset="0"/>
                <a:cs typeface="Times New Roman" panose="02020603050405020304" pitchFamily="18" charset="0"/>
              </a:rPr>
              <a:t>Whether a party is required to refer to the ABN or ACN of the grantor in the registration turns on the capacity of the grantor in the underlying security agreement.  </a:t>
            </a:r>
          </a:p>
          <a:p>
            <a:pPr marL="285750" indent="-285750">
              <a:buFont typeface="Arial" panose="020B0604020202020204" pitchFamily="34" charset="0"/>
              <a:buChar char="•"/>
            </a:pPr>
            <a:r>
              <a:rPr lang="en-AU" sz="1400" dirty="0">
                <a:solidFill>
                  <a:srgbClr val="454545"/>
                </a:solidFill>
                <a:effectLst/>
                <a:latin typeface="Calibri" panose="020F0502020204030204" pitchFamily="34" charset="0"/>
                <a:ea typeface="Calibri" panose="020F0502020204030204" pitchFamily="34" charset="0"/>
                <a:cs typeface="Times New Roman" panose="02020603050405020304" pitchFamily="18" charset="0"/>
              </a:rPr>
              <a:t>In summary, by reason of section 153 of the PPSA and Schedule 1.3, 2 and 3 of the Regulations:</a:t>
            </a:r>
          </a:p>
          <a:p>
            <a:pPr marL="628650" lvl="1" indent="-171450">
              <a:buFont typeface="Arial" panose="020B0604020202020204" pitchFamily="34" charset="0"/>
              <a:buChar char="•"/>
            </a:pPr>
            <a:r>
              <a:rPr lang="en-AU" sz="1400" b="0" i="0" kern="1200" dirty="0">
                <a:solidFill>
                  <a:schemeClr val="tx1"/>
                </a:solidFill>
                <a:effectLst/>
                <a:latin typeface="+mn-lt"/>
                <a:ea typeface="+mn-ea"/>
                <a:cs typeface="+mn-cs"/>
              </a:rPr>
              <a:t>If the grantor entered the agreement as a trustee of a trust which holds an ABN – the registration should be recorded over the ABN of the trust.</a:t>
            </a:r>
            <a:endParaRPr lang="en-AU" sz="1400" dirty="0">
              <a:solidFill>
                <a:srgbClr val="454545"/>
              </a:solidFill>
              <a:effectLst/>
              <a:latin typeface="Calibri" panose="020F0502020204030204" pitchFamily="34" charset="0"/>
              <a:ea typeface="Calibri" panose="020F0502020204030204" pitchFamily="34" charset="0"/>
              <a:cs typeface="Times New Roman" panose="02020603050405020304" pitchFamily="18" charset="0"/>
            </a:endParaRPr>
          </a:p>
          <a:p>
            <a:pPr marL="628650" lvl="1" indent="-171450">
              <a:buFont typeface="Arial" panose="020B0604020202020204" pitchFamily="34" charset="0"/>
              <a:buChar char="•"/>
            </a:pPr>
            <a:r>
              <a:rPr lang="en-AU" sz="1400" b="0" i="0" kern="1200" dirty="0">
                <a:solidFill>
                  <a:schemeClr val="tx1"/>
                </a:solidFill>
                <a:effectLst/>
                <a:latin typeface="+mn-lt"/>
                <a:ea typeface="+mn-ea"/>
                <a:cs typeface="+mn-cs"/>
              </a:rPr>
              <a:t>If the grantor has an ACN and entered the agreement in its corporate capacity (ie. not as a trustee) – the registration should be recorded over the ACN of the company. </a:t>
            </a:r>
          </a:p>
          <a:p>
            <a:pPr marL="628650" lvl="1" indent="-171450">
              <a:buFont typeface="Arial" panose="020B0604020202020204" pitchFamily="34" charset="0"/>
              <a:buChar char="•"/>
            </a:pPr>
            <a:r>
              <a:rPr lang="en-AU" sz="1400" b="0" i="0" kern="1200" dirty="0">
                <a:solidFill>
                  <a:schemeClr val="tx1"/>
                </a:solidFill>
                <a:effectLst/>
                <a:latin typeface="+mn-lt"/>
                <a:ea typeface="+mn-ea"/>
                <a:cs typeface="+mn-cs"/>
              </a:rPr>
              <a:t>(NB: These rules apply to grantors which are companies. Alternative rules apply to schemes, body corporates with Australian Registered Business Numbers (ARBN), partnerships, bodies politic and individuals.)</a:t>
            </a:r>
            <a:endParaRPr lang="en-GB" sz="1400" kern="1200" dirty="0">
              <a:solidFill>
                <a:schemeClr val="tx1"/>
              </a:solidFill>
              <a:effectLst/>
              <a:latin typeface="+mn-lt"/>
              <a:ea typeface="+mn-ea"/>
              <a:cs typeface="+mn-cs"/>
            </a:endParaRPr>
          </a:p>
          <a:p>
            <a:pPr marL="171450" indent="-171450">
              <a:buFont typeface="Wingdings" panose="05000000000000000000" pitchFamily="2" charset="2"/>
              <a:buChar char="Ø"/>
            </a:pPr>
            <a:endParaRPr lang="en-GB" sz="1400" kern="1200" dirty="0">
              <a:solidFill>
                <a:schemeClr val="tx1"/>
              </a:solidFill>
              <a:effectLst/>
              <a:latin typeface="+mn-lt"/>
              <a:ea typeface="+mn-ea"/>
              <a:cs typeface="+mn-cs"/>
            </a:endParaRP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Under ss164-165 of the PPSA, where the collateral is not capable of being described by a serial number, a search using the grantor's ACN must be capable of disclosing the registration. </a:t>
            </a:r>
          </a:p>
          <a:p>
            <a:endParaRPr lang="en-GB" sz="1400" kern="1200" dirty="0">
              <a:solidFill>
                <a:schemeClr val="tx1"/>
              </a:solidFill>
              <a:effectLst/>
              <a:latin typeface="+mn-lt"/>
              <a:ea typeface="+mn-ea"/>
              <a:cs typeface="+mn-cs"/>
            </a:endParaRP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Here, as the registration was by its ABN, not its ACN, a search of the grantor’s ACN would not disclose the interest. </a:t>
            </a:r>
          </a:p>
          <a:p>
            <a:endParaRPr lang="en-GB" sz="1400" kern="1200" dirty="0">
              <a:solidFill>
                <a:schemeClr val="tx1"/>
              </a:solidFill>
              <a:effectLst/>
              <a:latin typeface="+mn-lt"/>
              <a:ea typeface="+mn-ea"/>
              <a:cs typeface="+mn-cs"/>
            </a:endParaRP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Alleasing promptly made a second set of registrations using the correct ACN information and amending the original registrations to include the ACN. </a:t>
            </a: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However, the first set of registrations were ineffective due to the ABN / ACN error, and the second registrations were made out of time, and so under s588FL of the Corporations Act they could not be maintained (being made out of time and within six months of the critical date, without an extension provided by the court). </a:t>
            </a:r>
          </a:p>
          <a:p>
            <a:pPr marL="171450" indent="-171450">
              <a:buFont typeface="Wingdings" panose="05000000000000000000" pitchFamily="2" charset="2"/>
              <a:buChar char="Ø"/>
            </a:pPr>
            <a:endParaRPr lang="en-GB" sz="1400" kern="1200" dirty="0">
              <a:solidFill>
                <a:schemeClr val="tx1"/>
              </a:solidFill>
              <a:effectLst/>
              <a:latin typeface="+mn-lt"/>
              <a:ea typeface="+mn-ea"/>
              <a:cs typeface="+mn-cs"/>
            </a:endParaRPr>
          </a:p>
          <a:p>
            <a:pPr marL="0" indent="0">
              <a:buFont typeface="Wingdings" panose="05000000000000000000" pitchFamily="2" charset="2"/>
              <a:buNone/>
            </a:pPr>
            <a:r>
              <a:rPr lang="en-GB" sz="1400" b="1" kern="1200" dirty="0">
                <a:solidFill>
                  <a:schemeClr val="tx1"/>
                </a:solidFill>
                <a:effectLst/>
                <a:latin typeface="+mn-lt"/>
                <a:ea typeface="+mn-ea"/>
                <a:cs typeface="+mn-cs"/>
              </a:rPr>
              <a:t>Arguments </a:t>
            </a:r>
          </a:p>
          <a:p>
            <a:pPr marL="171450" indent="-171450">
              <a:buFont typeface="Wingdings" panose="05000000000000000000" pitchFamily="2" charset="2"/>
              <a:buChar char="Ø"/>
            </a:pPr>
            <a:endParaRPr lang="en-GB" sz="1400" kern="1200" dirty="0">
              <a:solidFill>
                <a:schemeClr val="tx1"/>
              </a:solidFill>
              <a:effectLst/>
              <a:latin typeface="+mn-lt"/>
              <a:ea typeface="+mn-ea"/>
              <a:cs typeface="+mn-cs"/>
            </a:endParaRP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Numerous arguments were raised. </a:t>
            </a:r>
          </a:p>
          <a:p>
            <a:endParaRPr lang="en-GB" sz="1400" kern="1200" dirty="0">
              <a:solidFill>
                <a:schemeClr val="tx1"/>
              </a:solidFill>
              <a:effectLst/>
              <a:latin typeface="+mn-lt"/>
              <a:ea typeface="+mn-ea"/>
              <a:cs typeface="+mn-cs"/>
            </a:endParaRP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A constitutional argument arose. But t</a:t>
            </a:r>
            <a:r>
              <a:rPr lang="en-AU" sz="1400" dirty="0">
                <a:effectLst/>
                <a:latin typeface="Calibri" panose="020F0502020204030204" pitchFamily="34" charset="0"/>
                <a:ea typeface="Calibri" panose="020F0502020204030204" pitchFamily="34" charset="0"/>
                <a:cs typeface="Times New Roman" panose="02020603050405020304" pitchFamily="18" charset="0"/>
              </a:rPr>
              <a:t>he court dismissed Alleasing’s arguments that vesting gave rise to an acquisition of property other than on just terms contrary to s51(xxxi) of the Constitution, consistently with White v Spiers Earthworks Pty Ltd [2014] WASC 139, and also noting that vesting under s267 did not involve the grantor taking property of the secured party but, rather, the consequence of an incident to which all PPS leases were subject. </a:t>
            </a:r>
          </a:p>
          <a:p>
            <a:pPr marL="171450" indent="-171450">
              <a:buFont typeface="Wingdings" panose="05000000000000000000" pitchFamily="2" charset="2"/>
              <a:buChar char="Ø"/>
            </a:pPr>
            <a:endParaRPr lang="en-GB" sz="1400" kern="1200" dirty="0">
              <a:solidFill>
                <a:schemeClr val="tx1"/>
              </a:solidFill>
              <a:effectLst/>
              <a:latin typeface="+mn-lt"/>
              <a:ea typeface="+mn-ea"/>
              <a:cs typeface="+mn-cs"/>
            </a:endParaRPr>
          </a:p>
          <a:p>
            <a:pPr marL="171450" indent="-171450">
              <a:buFont typeface="Wingdings" panose="05000000000000000000" pitchFamily="2" charset="2"/>
              <a:buChar char="Ø"/>
            </a:pPr>
            <a:r>
              <a:rPr lang="en-AU" sz="1400" dirty="0">
                <a:effectLst/>
                <a:latin typeface="Calibri" panose="020F0502020204030204" pitchFamily="34" charset="0"/>
                <a:ea typeface="Calibri" panose="020F0502020204030204" pitchFamily="34" charset="0"/>
                <a:cs typeface="Times New Roman" panose="02020603050405020304" pitchFamily="18" charset="0"/>
              </a:rPr>
              <a:t>Alleasing also applied under Corporations Act s588FM to fix a later time for registration. </a:t>
            </a:r>
          </a:p>
          <a:p>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Wingdings" panose="05000000000000000000" pitchFamily="2" charset="2"/>
              <a:buChar char="Ø"/>
            </a:pPr>
            <a:r>
              <a:rPr lang="en-AU" sz="1400" b="0" i="0" kern="1200" dirty="0">
                <a:solidFill>
                  <a:schemeClr val="tx1"/>
                </a:solidFill>
                <a:effectLst/>
                <a:latin typeface="+mn-lt"/>
                <a:ea typeface="+mn-ea"/>
                <a:cs typeface="+mn-cs"/>
              </a:rPr>
              <a:t>Alleasing argued that, if its original registrations were deemed ineffective, time should be extended under section 588FM of the Corporations Act. Section 588FM provides a mechanism to allow an extension of time to register a security interest where the Court is satisfied that:</a:t>
            </a:r>
          </a:p>
          <a:p>
            <a:pPr marL="628650" lvl="1" indent="-171450">
              <a:buFont typeface="Wingdings" panose="05000000000000000000" pitchFamily="2" charset="2"/>
              <a:buChar char="Ø"/>
            </a:pPr>
            <a:r>
              <a:rPr lang="en-AU" sz="1400" b="0" i="0" kern="1200" dirty="0">
                <a:solidFill>
                  <a:schemeClr val="tx1"/>
                </a:solidFill>
                <a:effectLst/>
                <a:latin typeface="+mn-lt"/>
                <a:ea typeface="+mn-ea"/>
                <a:cs typeface="+mn-cs"/>
              </a:rPr>
              <a:t>the failure to register was accidental or inadvertent; or</a:t>
            </a:r>
          </a:p>
          <a:p>
            <a:pPr marL="628650" lvl="1" indent="-171450">
              <a:buFont typeface="Wingdings" panose="05000000000000000000" pitchFamily="2" charset="2"/>
              <a:buChar char="Ø"/>
            </a:pPr>
            <a:r>
              <a:rPr lang="en-AU" sz="1400" b="0" i="0" kern="1200" dirty="0">
                <a:solidFill>
                  <a:schemeClr val="tx1"/>
                </a:solidFill>
                <a:effectLst/>
                <a:latin typeface="+mn-lt"/>
                <a:ea typeface="+mn-ea"/>
                <a:cs typeface="+mn-cs"/>
              </a:rPr>
              <a:t>would not be prejudicial to creditors/shareholders; and</a:t>
            </a:r>
          </a:p>
          <a:p>
            <a:pPr marL="628650" lvl="1" indent="-171450">
              <a:buFont typeface="Wingdings" panose="05000000000000000000" pitchFamily="2" charset="2"/>
              <a:buChar char="Ø"/>
            </a:pPr>
            <a:r>
              <a:rPr lang="en-AU" sz="1400" b="0" i="0" kern="1200" dirty="0">
                <a:solidFill>
                  <a:schemeClr val="tx1"/>
                </a:solidFill>
                <a:effectLst/>
                <a:latin typeface="+mn-lt"/>
                <a:ea typeface="+mn-ea"/>
                <a:cs typeface="+mn-cs"/>
              </a:rPr>
              <a:t>it is just and equitable to do so.</a:t>
            </a:r>
          </a:p>
          <a:p>
            <a:pPr lvl="1"/>
            <a:endParaRPr lang="en-AU" sz="1400" b="0" i="0" kern="1200" dirty="0">
              <a:solidFill>
                <a:schemeClr val="tx1"/>
              </a:solidFill>
              <a:effectLst/>
              <a:latin typeface="+mn-lt"/>
              <a:ea typeface="+mn-ea"/>
              <a:cs typeface="+mn-cs"/>
            </a:endParaRPr>
          </a:p>
          <a:p>
            <a:pPr marL="285750" indent="-285750">
              <a:buFont typeface="Wingdings" panose="05000000000000000000" pitchFamily="2" charset="2"/>
              <a:buChar char="Ø"/>
            </a:pPr>
            <a:r>
              <a:rPr lang="en-AU" sz="1400" b="0" i="0" kern="1200" dirty="0">
                <a:solidFill>
                  <a:schemeClr val="tx1"/>
                </a:solidFill>
                <a:effectLst/>
                <a:latin typeface="+mn-lt"/>
                <a:ea typeface="+mn-ea"/>
                <a:cs typeface="+mn-cs"/>
              </a:rPr>
              <a:t>The Court rejected this argument finding that relief under this section was restricted to occasions of belated registration and was not available to resurrect a security interest that had already vested in OneSteel (as Grantor) when it went into administration.</a:t>
            </a:r>
          </a:p>
          <a:p>
            <a:endParaRPr lang="en-AU" sz="1400" b="0" i="0" kern="1200" dirty="0">
              <a:solidFill>
                <a:schemeClr val="tx1"/>
              </a:solidFill>
              <a:effectLst/>
              <a:latin typeface="+mn-lt"/>
              <a:ea typeface="+mn-ea"/>
              <a:cs typeface="+mn-cs"/>
            </a:endParaRPr>
          </a:p>
          <a:p>
            <a:pPr marL="171450" indent="-171450">
              <a:buFont typeface="Wingdings" panose="05000000000000000000" pitchFamily="2" charset="2"/>
              <a:buChar char="Ø"/>
            </a:pPr>
            <a:r>
              <a:rPr lang="en-AU" sz="1400" dirty="0">
                <a:effectLst/>
                <a:latin typeface="Calibri" panose="020F0502020204030204" pitchFamily="34" charset="0"/>
                <a:ea typeface="Calibri" panose="020F0502020204030204" pitchFamily="34" charset="0"/>
                <a:cs typeface="Times New Roman" panose="02020603050405020304" pitchFamily="18" charset="0"/>
              </a:rPr>
              <a:t>An extension under s 588FM could only save a security interest from vesting under s588FL where registration occurred after the time required by s588FL(2)(b) but before the ‘critical time’ at which administrators were appointed, not (as had occurred here) where registration had not occurred at all by the critical time. </a:t>
            </a:r>
          </a:p>
          <a:p>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Wingdings" panose="05000000000000000000" pitchFamily="2" charset="2"/>
              <a:buChar char="Ø"/>
            </a:pPr>
            <a:r>
              <a:rPr lang="en-AU" sz="1400" dirty="0">
                <a:effectLst/>
                <a:latin typeface="Calibri" panose="020F0502020204030204" pitchFamily="34" charset="0"/>
                <a:ea typeface="Calibri" panose="020F0502020204030204" pitchFamily="34" charset="0"/>
                <a:cs typeface="Times New Roman" panose="02020603050405020304" pitchFamily="18" charset="0"/>
              </a:rPr>
              <a:t>And it could only save a security interest from vesting under s588FL, not (as had occurred here) from vesting under s267 of the PPSA.</a:t>
            </a:r>
          </a:p>
          <a:p>
            <a:pPr marL="171450" indent="-171450">
              <a:buFont typeface="Wingdings" panose="05000000000000000000" pitchFamily="2" charset="2"/>
              <a:buChar char="Ø"/>
            </a:pPr>
            <a:endParaRPr lang="en-AU" sz="1400" kern="1200" dirty="0">
              <a:solidFill>
                <a:schemeClr val="tx1"/>
              </a:solidFill>
              <a:effectLst/>
              <a:latin typeface="Calibri" panose="020F0502020204030204" pitchFamily="34" charset="0"/>
              <a:ea typeface="+mn-ea"/>
              <a:cs typeface="Times New Roman" panose="02020603050405020304" pitchFamily="18" charset="0"/>
            </a:endParaRPr>
          </a:p>
          <a:p>
            <a:pPr marL="171450" indent="-171450">
              <a:buFont typeface="Wingdings" panose="05000000000000000000" pitchFamily="2" charset="2"/>
              <a:buChar char="Ø"/>
            </a:pPr>
            <a:endParaRPr lang="en-GB" sz="1400" kern="1200" dirty="0">
              <a:solidFill>
                <a:schemeClr val="tx1"/>
              </a:solidFill>
              <a:effectLst/>
              <a:latin typeface="+mn-lt"/>
              <a:ea typeface="+mn-ea"/>
              <a:cs typeface="+mn-cs"/>
            </a:endParaRPr>
          </a:p>
          <a:p>
            <a:pPr marL="0" indent="0">
              <a:buFont typeface="Wingdings" panose="05000000000000000000" pitchFamily="2" charset="2"/>
              <a:buNone/>
            </a:pPr>
            <a:r>
              <a:rPr lang="en-GB" sz="1400" b="1" kern="1200" dirty="0">
                <a:solidFill>
                  <a:schemeClr val="tx1"/>
                </a:solidFill>
                <a:effectLst/>
                <a:latin typeface="+mn-lt"/>
                <a:ea typeface="+mn-ea"/>
                <a:cs typeface="+mn-cs"/>
              </a:rPr>
              <a:t>Decision </a:t>
            </a:r>
          </a:p>
          <a:p>
            <a:pPr marL="0" indent="0">
              <a:buFont typeface="Wingdings" panose="05000000000000000000" pitchFamily="2" charset="2"/>
              <a:buNone/>
            </a:pPr>
            <a:endParaRPr lang="en-GB" sz="1400" b="1" kern="1200" dirty="0">
              <a:solidFill>
                <a:schemeClr val="tx1"/>
              </a:solidFill>
              <a:effectLst/>
              <a:latin typeface="+mn-lt"/>
              <a:ea typeface="+mn-ea"/>
              <a:cs typeface="+mn-cs"/>
            </a:endParaRP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All the arguments raised by Alleasing were unsuccessful. </a:t>
            </a: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Ultimately, the ACN and ABN identifiers were considered to be completely different beasts. Different agencies, different purposes, and so the original registrations were “seriously misleading” within the meaning of s164(1)(a) of the PPSA. </a:t>
            </a:r>
          </a:p>
          <a:p>
            <a:pPr marL="171450" indent="-171450">
              <a:buFont typeface="Wingdings" panose="05000000000000000000" pitchFamily="2" charset="2"/>
              <a:buChar char="Ø"/>
            </a:pPr>
            <a:r>
              <a:rPr lang="en-GB" sz="1400" kern="1200" dirty="0">
                <a:solidFill>
                  <a:schemeClr val="tx1"/>
                </a:solidFill>
                <a:effectLst/>
                <a:latin typeface="+mn-lt"/>
                <a:ea typeface="+mn-ea"/>
                <a:cs typeface="+mn-cs"/>
              </a:rPr>
              <a:t>The security could not be maintained. </a:t>
            </a:r>
          </a:p>
          <a:p>
            <a:pPr marL="171450" indent="-171450">
              <a:buFont typeface="Wingdings" panose="05000000000000000000" pitchFamily="2" charset="2"/>
              <a:buChar char="Ø"/>
            </a:pPr>
            <a:endParaRPr lang="en-GB" sz="1400" kern="1200" dirty="0">
              <a:solidFill>
                <a:schemeClr val="tx1"/>
              </a:solidFill>
              <a:effectLst/>
              <a:latin typeface="+mn-lt"/>
              <a:ea typeface="+mn-ea"/>
              <a:cs typeface="+mn-cs"/>
            </a:endParaRPr>
          </a:p>
          <a:p>
            <a:endParaRPr lang="en-GB" sz="1400" kern="1200" dirty="0">
              <a:solidFill>
                <a:schemeClr val="tx1"/>
              </a:solidFill>
              <a:effectLst/>
              <a:latin typeface="+mn-lt"/>
              <a:ea typeface="+mn-ea"/>
              <a:cs typeface="+mn-cs"/>
            </a:endParaRPr>
          </a:p>
          <a:p>
            <a:pPr marL="171450" indent="-171450">
              <a:buFont typeface="Wingdings" panose="05000000000000000000" pitchFamily="2" charset="2"/>
              <a:buChar char="Ø"/>
            </a:pPr>
            <a:endParaRPr lang="en-GB" sz="1400" kern="1200" dirty="0">
              <a:solidFill>
                <a:schemeClr val="tx1"/>
              </a:solidFill>
              <a:effectLst/>
              <a:latin typeface="+mn-lt"/>
              <a:ea typeface="+mn-ea"/>
              <a:cs typeface="+mn-cs"/>
            </a:endParaRPr>
          </a:p>
          <a:p>
            <a:pPr marL="0" indent="0">
              <a:buFont typeface="Wingdings" panose="05000000000000000000" pitchFamily="2" charset="2"/>
              <a:buNone/>
            </a:pPr>
            <a:endParaRPr lang="en-AU" sz="1400" b="0" i="0" kern="1200" dirty="0">
              <a:solidFill>
                <a:schemeClr val="tx1"/>
              </a:solidFill>
              <a:effectLst/>
              <a:latin typeface="+mn-lt"/>
              <a:ea typeface="+mn-ea"/>
              <a:cs typeface="+mn-cs"/>
            </a:endParaRPr>
          </a:p>
          <a:p>
            <a:pPr marL="171450" indent="-171450">
              <a:buFont typeface="Wingdings" panose="05000000000000000000" pitchFamily="2" charset="2"/>
              <a:buChar char="Ø"/>
            </a:pPr>
            <a:endParaRPr lang="en-GB" dirty="0"/>
          </a:p>
        </p:txBody>
      </p:sp>
      <p:sp>
        <p:nvSpPr>
          <p:cNvPr id="4" name="Slide Number Placeholder 3"/>
          <p:cNvSpPr>
            <a:spLocks noGrp="1"/>
          </p:cNvSpPr>
          <p:nvPr>
            <p:ph type="sldNum" sz="quarter" idx="5"/>
          </p:nvPr>
        </p:nvSpPr>
        <p:spPr/>
        <p:txBody>
          <a:bodyPr/>
          <a:lstStyle/>
          <a:p>
            <a:fld id="{79230CFA-805A-4FD3-B3A0-DAAA5993DA17}" type="slidenum">
              <a:rPr lang="en-IN" smtClean="0"/>
              <a:t>14</a:t>
            </a:fld>
            <a:endParaRPr lang="en-IN" dirty="0"/>
          </a:p>
        </p:txBody>
      </p:sp>
    </p:spTree>
    <p:extLst>
      <p:ext uri="{BB962C8B-B14F-4D97-AF65-F5344CB8AC3E}">
        <p14:creationId xmlns:p14="http://schemas.microsoft.com/office/powerpoint/2010/main" val="2073813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15</a:t>
            </a:fld>
            <a:endParaRPr lang="en-US"/>
          </a:p>
        </p:txBody>
      </p:sp>
    </p:spTree>
    <p:extLst>
      <p:ext uri="{BB962C8B-B14F-4D97-AF65-F5344CB8AC3E}">
        <p14:creationId xmlns:p14="http://schemas.microsoft.com/office/powerpoint/2010/main" val="2291931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2/15/25</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23132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2/15/25</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663199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2/15/25</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701922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2/15/25</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91098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2/15/25</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452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2/15/25</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810843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2/15/25</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50518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2/15/25</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8621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2/15/25</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68883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2/15/25</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290103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2/15/25</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20839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dirty="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dirty="0"/>
              <a:t>Click to Edit </a:t>
            </a:r>
            <a:br>
              <a:rPr lang="en-US" dirty="0"/>
            </a:br>
            <a:r>
              <a:rPr lang="en-US" dirty="0"/>
              <a:t>Master Title Style </a:t>
            </a:r>
            <a:endParaRPr lang="en-IN" dirty="0"/>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dirty="0"/>
              <a:t>Click icon to add picture</a:t>
            </a:r>
            <a:endParaRPr lang="en-IN"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p:txBody>
          <a:bodyPr/>
          <a:lstStyle/>
          <a:p>
            <a:r>
              <a:rPr lang="en-IN" dirty="0"/>
              <a:t>Add a footer</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a:lstStyle/>
          <a:p>
            <a:fld id="{8699F50C-BE38-4BD0-BA84-9B090E1F2B9B}" type="slidenum">
              <a:rPr lang="en-IN" smtClean="0"/>
              <a:t>‹#›</a:t>
            </a:fld>
            <a:endParaRPr lang="en-IN" dirty="0"/>
          </a:p>
        </p:txBody>
      </p:sp>
    </p:spTree>
    <p:extLst>
      <p:ext uri="{BB962C8B-B14F-4D97-AF65-F5344CB8AC3E}">
        <p14:creationId xmlns:p14="http://schemas.microsoft.com/office/powerpoint/2010/main" val="3762288628"/>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arge Photo">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Picture Placeholder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ZA" dirty="0"/>
              <a:t>Insert or Drag and Drop Image Here</a:t>
            </a:r>
          </a:p>
        </p:txBody>
      </p:sp>
      <p:cxnSp>
        <p:nvCxnSpPr>
          <p:cNvPr id="6" name="Straight Connector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anchor="ctr">
            <a:normAutofit/>
          </a:bodyPr>
          <a:lstStyle>
            <a:lvl1pPr>
              <a:defRPr sz="3600" b="1">
                <a:solidFill>
                  <a:schemeClr val="tx1"/>
                </a:solidFill>
              </a:defRPr>
            </a:lvl1pPr>
          </a:lstStyle>
          <a:p>
            <a:r>
              <a:rPr lang="en-US" dirty="0"/>
              <a:t>Add Caption Here</a:t>
            </a:r>
            <a:endParaRPr lang="en-IN" dirty="0"/>
          </a:p>
        </p:txBody>
      </p:sp>
    </p:spTree>
    <p:extLst>
      <p:ext uri="{BB962C8B-B14F-4D97-AF65-F5344CB8AC3E}">
        <p14:creationId xmlns:p14="http://schemas.microsoft.com/office/powerpoint/2010/main" val="16255637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2/15/25</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2007613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 id="2147483700" r:id="rId12"/>
    <p:sldLayoutId id="2147483701" r:id="rId13"/>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www.gloveworx.com/blog/learn-from-mistakes/"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hyperlink" Target="https://creativecommons.org/licenses/by-nd/3.0/" TargetMode="External"/><Relationship Id="rId4" Type="http://schemas.openxmlformats.org/officeDocument/2006/relationships/hyperlink" Target="https://www.groundup.org.za/article/eskom-and-sale-optimum-coal-min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s://www.angkingsculpture.com/sculptures-gallery/cute-and-hot-style-psyche-revived-by-cupids-kiss-statu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hyperlink" Target="https://www.flickr.com/photos/uclengineering/13713009744"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35BC9-E19A-8C4D-9C17-E4104672F64B}"/>
              </a:ext>
            </a:extLst>
          </p:cNvPr>
          <p:cNvSpPr>
            <a:spLocks noGrp="1"/>
          </p:cNvSpPr>
          <p:nvPr>
            <p:ph type="ctrTitle"/>
          </p:nvPr>
        </p:nvSpPr>
        <p:spPr>
          <a:xfrm>
            <a:off x="457468" y="393152"/>
            <a:ext cx="4998928" cy="2194473"/>
          </a:xfrm>
        </p:spPr>
        <p:txBody>
          <a:bodyPr vert="horz" lIns="91440" tIns="45720" rIns="91440" bIns="45720" rtlCol="0" anchor="ctr">
            <a:normAutofit/>
          </a:bodyPr>
          <a:lstStyle/>
          <a:p>
            <a:r>
              <a:rPr lang="en-AU" sz="2400" b="1" u="sng" dirty="0"/>
              <a:t>PPSA – VESTING RISK AND HOW TO MANAGE IT</a:t>
            </a:r>
            <a:endParaRPr lang="en-AU" sz="2400" dirty="0"/>
          </a:p>
        </p:txBody>
      </p:sp>
      <p:sp>
        <p:nvSpPr>
          <p:cNvPr id="3" name="Subtitle 2">
            <a:extLst>
              <a:ext uri="{FF2B5EF4-FFF2-40B4-BE49-F238E27FC236}">
                <a16:creationId xmlns:a16="http://schemas.microsoft.com/office/drawing/2014/main" id="{B1893FA4-02CD-1644-A0CA-7101817A8AE1}"/>
              </a:ext>
            </a:extLst>
          </p:cNvPr>
          <p:cNvSpPr>
            <a:spLocks noGrp="1"/>
          </p:cNvSpPr>
          <p:nvPr>
            <p:ph type="subTitle" idx="1"/>
          </p:nvPr>
        </p:nvSpPr>
        <p:spPr>
          <a:xfrm>
            <a:off x="960439" y="2587625"/>
            <a:ext cx="4631064" cy="3529396"/>
          </a:xfrm>
        </p:spPr>
        <p:txBody>
          <a:bodyPr vert="horz" lIns="91440" tIns="45720" rIns="91440" bIns="45720" rtlCol="0" anchor="t">
            <a:normAutofit fontScale="92500" lnSpcReduction="10000"/>
          </a:bodyPr>
          <a:lstStyle/>
          <a:p>
            <a:pPr algn="l">
              <a:lnSpc>
                <a:spcPct val="91000"/>
              </a:lnSpc>
            </a:pPr>
            <a:r>
              <a:rPr lang="en-US" sz="1800" dirty="0">
                <a:solidFill>
                  <a:schemeClr val="tx1"/>
                </a:solidFill>
              </a:rPr>
              <a:t>Presenter -  Mark McKillop, Barrister</a:t>
            </a:r>
          </a:p>
          <a:p>
            <a:pPr algn="l">
              <a:lnSpc>
                <a:spcPct val="91000"/>
              </a:lnSpc>
            </a:pPr>
            <a:endParaRPr lang="en-US" sz="1800" dirty="0">
              <a:solidFill>
                <a:schemeClr val="tx1"/>
              </a:solidFill>
            </a:endParaRPr>
          </a:p>
          <a:p>
            <a:pPr algn="l">
              <a:lnSpc>
                <a:spcPct val="91000"/>
              </a:lnSpc>
            </a:pPr>
            <a:r>
              <a:rPr lang="en-US" sz="1800" dirty="0">
                <a:solidFill>
                  <a:schemeClr val="tx1"/>
                </a:solidFill>
              </a:rPr>
              <a:t>Presentation to the Leo </a:t>
            </a:r>
            <a:r>
              <a:rPr lang="en-US" sz="1800" dirty="0" err="1">
                <a:solidFill>
                  <a:schemeClr val="tx1"/>
                </a:solidFill>
              </a:rPr>
              <a:t>Cussen</a:t>
            </a:r>
            <a:r>
              <a:rPr lang="en-US" sz="1800" dirty="0">
                <a:solidFill>
                  <a:schemeClr val="tx1"/>
                </a:solidFill>
              </a:rPr>
              <a:t> Institute</a:t>
            </a:r>
          </a:p>
          <a:p>
            <a:pPr algn="l">
              <a:lnSpc>
                <a:spcPct val="91000"/>
              </a:lnSpc>
            </a:pPr>
            <a:r>
              <a:rPr lang="en-US" sz="1800" dirty="0">
                <a:solidFill>
                  <a:schemeClr val="tx1"/>
                </a:solidFill>
              </a:rPr>
              <a:t>Wednesday, 13 November 2024</a:t>
            </a:r>
          </a:p>
          <a:p>
            <a:pPr algn="l">
              <a:lnSpc>
                <a:spcPct val="91000"/>
              </a:lnSpc>
            </a:pPr>
            <a:endParaRPr lang="en-US" sz="1800" dirty="0">
              <a:solidFill>
                <a:schemeClr val="tx1"/>
              </a:solidFill>
            </a:endParaRPr>
          </a:p>
          <a:p>
            <a:pPr algn="l">
              <a:lnSpc>
                <a:spcPct val="91000"/>
              </a:lnSpc>
            </a:pPr>
            <a:r>
              <a:rPr lang="en-US" sz="1800" dirty="0">
                <a:solidFill>
                  <a:schemeClr val="tx1"/>
                </a:solidFill>
              </a:rPr>
              <a:t>Contacts:</a:t>
            </a:r>
          </a:p>
          <a:p>
            <a:pPr algn="l">
              <a:lnSpc>
                <a:spcPct val="91000"/>
              </a:lnSpc>
            </a:pPr>
            <a:r>
              <a:rPr lang="en-US" sz="1800" dirty="0">
                <a:solidFill>
                  <a:schemeClr val="tx1"/>
                </a:solidFill>
              </a:rPr>
              <a:t>T 9225 7592</a:t>
            </a:r>
            <a:endParaRPr lang="en-US" sz="1800" b="1" dirty="0">
              <a:solidFill>
                <a:schemeClr val="tx1"/>
              </a:solidFill>
            </a:endParaRPr>
          </a:p>
          <a:p>
            <a:pPr algn="l">
              <a:lnSpc>
                <a:spcPct val="91000"/>
              </a:lnSpc>
              <a:spcBef>
                <a:spcPts val="0"/>
              </a:spcBef>
            </a:pPr>
            <a:r>
              <a:rPr lang="en-US" sz="1800" dirty="0">
                <a:solidFill>
                  <a:schemeClr val="tx1"/>
                </a:solidFill>
              </a:rPr>
              <a:t>E </a:t>
            </a:r>
            <a:r>
              <a:rPr lang="en-US" sz="1800" dirty="0" err="1">
                <a:solidFill>
                  <a:schemeClr val="tx1"/>
                </a:solidFill>
              </a:rPr>
              <a:t>mark.mckillop@vicbar.com.au</a:t>
            </a:r>
            <a:endParaRPr lang="en-US" sz="1800" b="1" dirty="0">
              <a:solidFill>
                <a:schemeClr val="tx1"/>
              </a:solidFill>
            </a:endParaRPr>
          </a:p>
          <a:p>
            <a:pPr algn="l">
              <a:lnSpc>
                <a:spcPct val="91000"/>
              </a:lnSpc>
              <a:spcBef>
                <a:spcPts val="0"/>
              </a:spcBef>
            </a:pPr>
            <a:r>
              <a:rPr lang="en-US" sz="1800" dirty="0">
                <a:solidFill>
                  <a:schemeClr val="tx1"/>
                </a:solidFill>
              </a:rPr>
              <a:t>M 0402 891 370</a:t>
            </a:r>
          </a:p>
          <a:p>
            <a:pPr algn="l">
              <a:lnSpc>
                <a:spcPct val="91000"/>
              </a:lnSpc>
            </a:pPr>
            <a:endParaRPr lang="en-US" sz="2000" dirty="0">
              <a:solidFill>
                <a:schemeClr val="tx1"/>
              </a:solidFill>
            </a:endParaRPr>
          </a:p>
        </p:txBody>
      </p:sp>
      <p:pic>
        <p:nvPicPr>
          <p:cNvPr id="6" name="Picture 5" descr="A person wearing a suit and tie&#10;&#10;Description automatically generated">
            <a:extLst>
              <a:ext uri="{FF2B5EF4-FFF2-40B4-BE49-F238E27FC236}">
                <a16:creationId xmlns:a16="http://schemas.microsoft.com/office/drawing/2014/main" id="{190C3D01-71D6-0F4F-B6E9-C39FE982A89D}"/>
              </a:ext>
            </a:extLst>
          </p:cNvPr>
          <p:cNvPicPr>
            <a:picLocks noChangeAspect="1"/>
          </p:cNvPicPr>
          <p:nvPr/>
        </p:nvPicPr>
        <p:blipFill rotWithShape="1">
          <a:blip r:embed="rId3"/>
          <a:srcRect l="17812" r="23062"/>
          <a:stretch/>
        </p:blipFill>
        <p:spPr>
          <a:xfrm>
            <a:off x="6092950" y="0"/>
            <a:ext cx="6097526" cy="6857990"/>
          </a:xfrm>
          <a:prstGeom prst="rect">
            <a:avLst/>
          </a:prstGeom>
        </p:spPr>
      </p:pic>
      <p:sp>
        <p:nvSpPr>
          <p:cNvPr id="4" name="TextBox 3">
            <a:extLst>
              <a:ext uri="{FF2B5EF4-FFF2-40B4-BE49-F238E27FC236}">
                <a16:creationId xmlns:a16="http://schemas.microsoft.com/office/drawing/2014/main" id="{BAA1895F-92FA-684B-9B68-326A169E44ED}"/>
              </a:ext>
            </a:extLst>
          </p:cNvPr>
          <p:cNvSpPr txBox="1"/>
          <p:nvPr/>
        </p:nvSpPr>
        <p:spPr>
          <a:xfrm>
            <a:off x="10121462" y="206002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387848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492831-F2D4-9A42-A305-1C1E9134A69B}"/>
              </a:ext>
            </a:extLst>
          </p:cNvPr>
          <p:cNvSpPr>
            <a:spLocks noGrp="1"/>
          </p:cNvSpPr>
          <p:nvPr>
            <p:ph type="title"/>
          </p:nvPr>
        </p:nvSpPr>
        <p:spPr>
          <a:xfrm>
            <a:off x="960438" y="317499"/>
            <a:ext cx="4500737" cy="2095501"/>
          </a:xfrm>
        </p:spPr>
        <p:txBody>
          <a:bodyPr>
            <a:normAutofit/>
          </a:bodyPr>
          <a:lstStyle/>
          <a:p>
            <a:r>
              <a:rPr lang="en-US" sz="5600">
                <a:solidFill>
                  <a:schemeClr val="tx1"/>
                </a:solidFill>
              </a:rPr>
              <a:t>Introduction</a:t>
            </a:r>
          </a:p>
        </p:txBody>
      </p:sp>
      <p:sp>
        <p:nvSpPr>
          <p:cNvPr id="3" name="Content Placeholder 2">
            <a:extLst>
              <a:ext uri="{FF2B5EF4-FFF2-40B4-BE49-F238E27FC236}">
                <a16:creationId xmlns:a16="http://schemas.microsoft.com/office/drawing/2014/main" id="{E81D296F-9C71-EF49-8C90-E96951905400}"/>
              </a:ext>
            </a:extLst>
          </p:cNvPr>
          <p:cNvSpPr>
            <a:spLocks noGrp="1"/>
          </p:cNvSpPr>
          <p:nvPr>
            <p:ph idx="1"/>
          </p:nvPr>
        </p:nvSpPr>
        <p:spPr>
          <a:xfrm>
            <a:off x="788276" y="2587625"/>
            <a:ext cx="5044965" cy="3594100"/>
          </a:xfrm>
        </p:spPr>
        <p:txBody>
          <a:bodyPr anchor="t">
            <a:normAutofit/>
          </a:bodyPr>
          <a:lstStyle/>
          <a:p>
            <a:r>
              <a:rPr lang="en-US" dirty="0"/>
              <a:t>Please ask questions as we go</a:t>
            </a:r>
          </a:p>
          <a:p>
            <a:endParaRPr lang="en-US" dirty="0"/>
          </a:p>
          <a:p>
            <a:endParaRPr lang="en-US" dirty="0"/>
          </a:p>
        </p:txBody>
      </p:sp>
      <p:pic>
        <p:nvPicPr>
          <p:cNvPr id="29" name="Picture 28" descr="Wood human figure">
            <a:extLst>
              <a:ext uri="{FF2B5EF4-FFF2-40B4-BE49-F238E27FC236}">
                <a16:creationId xmlns:a16="http://schemas.microsoft.com/office/drawing/2014/main" id="{25DB465F-CB4C-2C33-E7AF-58E649DE854F}"/>
              </a:ext>
            </a:extLst>
          </p:cNvPr>
          <p:cNvPicPr>
            <a:picLocks noChangeAspect="1"/>
          </p:cNvPicPr>
          <p:nvPr/>
        </p:nvPicPr>
        <p:blipFill>
          <a:blip r:embed="rId3"/>
          <a:srcRect r="40651" b="-1"/>
          <a:stretch/>
        </p:blipFill>
        <p:spPr>
          <a:xfrm>
            <a:off x="6094474" y="10"/>
            <a:ext cx="6097526" cy="6857990"/>
          </a:xfrm>
          <a:prstGeom prst="rect">
            <a:avLst/>
          </a:prstGeom>
        </p:spPr>
      </p:pic>
    </p:spTree>
    <p:extLst>
      <p:ext uri="{BB962C8B-B14F-4D97-AF65-F5344CB8AC3E}">
        <p14:creationId xmlns:p14="http://schemas.microsoft.com/office/powerpoint/2010/main" val="355866968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492831-F2D4-9A42-A305-1C1E9134A69B}"/>
              </a:ext>
            </a:extLst>
          </p:cNvPr>
          <p:cNvSpPr>
            <a:spLocks noGrp="1"/>
          </p:cNvSpPr>
          <p:nvPr>
            <p:ph type="title"/>
          </p:nvPr>
        </p:nvSpPr>
        <p:spPr>
          <a:xfrm>
            <a:off x="960120" y="643467"/>
            <a:ext cx="3212593" cy="5571066"/>
          </a:xfrm>
        </p:spPr>
        <p:txBody>
          <a:bodyPr>
            <a:normAutofit/>
          </a:bodyPr>
          <a:lstStyle/>
          <a:p>
            <a:r>
              <a:rPr lang="en-US" sz="3600" dirty="0"/>
              <a:t>Introduction</a:t>
            </a:r>
          </a:p>
        </p:txBody>
      </p:sp>
      <p:sp>
        <p:nvSpPr>
          <p:cNvPr id="3" name="Content Placeholder 2">
            <a:extLst>
              <a:ext uri="{FF2B5EF4-FFF2-40B4-BE49-F238E27FC236}">
                <a16:creationId xmlns:a16="http://schemas.microsoft.com/office/drawing/2014/main" id="{E81D296F-9C71-EF49-8C90-E96951905400}"/>
              </a:ext>
            </a:extLst>
          </p:cNvPr>
          <p:cNvSpPr>
            <a:spLocks noGrp="1"/>
          </p:cNvSpPr>
          <p:nvPr>
            <p:ph idx="1"/>
          </p:nvPr>
        </p:nvSpPr>
        <p:spPr>
          <a:xfrm>
            <a:off x="5302336" y="643467"/>
            <a:ext cx="5926496" cy="5571066"/>
          </a:xfrm>
        </p:spPr>
        <p:txBody>
          <a:bodyPr anchor="ctr">
            <a:normAutofit/>
          </a:bodyPr>
          <a:lstStyle/>
          <a:p>
            <a:r>
              <a:rPr lang="en-US" dirty="0"/>
              <a:t>Basic Concepts Covered in this Seminar:</a:t>
            </a:r>
          </a:p>
          <a:p>
            <a:pPr marL="457200" indent="-457200">
              <a:buFont typeface="Arial" panose="020B0604020202020204" pitchFamily="34" charset="0"/>
              <a:buChar char="•"/>
            </a:pPr>
            <a:r>
              <a:rPr lang="en-AU" dirty="0"/>
              <a:t>The nature of a security interest </a:t>
            </a:r>
          </a:p>
          <a:p>
            <a:pPr marL="457200" indent="-457200">
              <a:buFont typeface="Arial" panose="020B0604020202020204" pitchFamily="34" charset="0"/>
              <a:buChar char="•"/>
            </a:pPr>
            <a:r>
              <a:rPr lang="en-AU" dirty="0"/>
              <a:t>Registration</a:t>
            </a:r>
          </a:p>
          <a:p>
            <a:pPr marL="457200" indent="-457200">
              <a:buFont typeface="Arial" panose="020B0604020202020204" pitchFamily="34" charset="0"/>
              <a:buChar char="•"/>
            </a:pPr>
            <a:r>
              <a:rPr lang="en-AU" dirty="0"/>
              <a:t>Common Defects in Registration</a:t>
            </a:r>
          </a:p>
          <a:p>
            <a:pPr marL="457200" indent="-457200">
              <a:buFont typeface="Arial" panose="020B0604020202020204" pitchFamily="34" charset="0"/>
              <a:buChar char="•"/>
            </a:pPr>
            <a:r>
              <a:rPr lang="en-AU" dirty="0"/>
              <a:t>Vesting of unperfected security interests:  s267 of the PPSA</a:t>
            </a:r>
          </a:p>
          <a:p>
            <a:pPr marL="457200" indent="-457200">
              <a:buFont typeface="Arial" panose="020B0604020202020204" pitchFamily="34" charset="0"/>
              <a:buChar char="•"/>
            </a:pPr>
            <a:r>
              <a:rPr lang="en-AU" dirty="0"/>
              <a:t>Vesting of security interests registered out of time:  s588FL of the Corporations Act 2001 (</a:t>
            </a:r>
            <a:r>
              <a:rPr lang="en-AU" dirty="0" err="1"/>
              <a:t>Cth</a:t>
            </a:r>
            <a:r>
              <a:rPr lang="en-AU" dirty="0"/>
              <a:t>)</a:t>
            </a:r>
          </a:p>
          <a:p>
            <a:endParaRPr lang="en-US" dirty="0"/>
          </a:p>
        </p:txBody>
      </p:sp>
    </p:spTree>
    <p:extLst>
      <p:ext uri="{BB962C8B-B14F-4D97-AF65-F5344CB8AC3E}">
        <p14:creationId xmlns:p14="http://schemas.microsoft.com/office/powerpoint/2010/main" val="522737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960120" y="317814"/>
            <a:ext cx="10268712" cy="1700784"/>
          </a:xfrm>
        </p:spPr>
        <p:txBody>
          <a:bodyPr>
            <a:normAutofit/>
          </a:bodyPr>
          <a:lstStyle/>
          <a:p>
            <a:r>
              <a:rPr lang="en-US" sz="6100"/>
              <a:t>WHAT IS A SECURITY INTEREST</a:t>
            </a:r>
          </a:p>
        </p:txBody>
      </p:sp>
      <p:sp>
        <p:nvSpPr>
          <p:cNvPr id="17" name="Rectangle 16">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4E7A423-CD91-A048-92D6-B6BA41104440}"/>
              </a:ext>
            </a:extLst>
          </p:cNvPr>
          <p:cNvSpPr>
            <a:spLocks noGrp="1"/>
          </p:cNvSpPr>
          <p:nvPr>
            <p:ph idx="1"/>
          </p:nvPr>
        </p:nvSpPr>
        <p:spPr>
          <a:xfrm>
            <a:off x="960120" y="2587752"/>
            <a:ext cx="10268712" cy="3258102"/>
          </a:xfrm>
        </p:spPr>
        <p:txBody>
          <a:bodyPr>
            <a:normAutofit/>
          </a:bodyPr>
          <a:lstStyle/>
          <a:p>
            <a:pPr>
              <a:lnSpc>
                <a:spcPct val="91000"/>
              </a:lnSpc>
              <a:spcBef>
                <a:spcPts val="0"/>
              </a:spcBef>
              <a:spcAft>
                <a:spcPts val="1200"/>
              </a:spcAft>
            </a:pPr>
            <a:r>
              <a:rPr lang="en-US" sz="2000" dirty="0">
                <a:latin typeface="Arial" panose="020B0604020202020204" pitchFamily="34" charset="0"/>
                <a:cs typeface="Arial" panose="020B0604020202020204" pitchFamily="34" charset="0"/>
              </a:rPr>
              <a:t>s12(1) “</a:t>
            </a:r>
            <a:r>
              <a:rPr lang="en-GB" sz="2000" b="1" dirty="0">
                <a:latin typeface="Arial" panose="020B0604020202020204" pitchFamily="34" charset="0"/>
                <a:cs typeface="Arial" panose="020B0604020202020204" pitchFamily="34" charset="0"/>
              </a:rPr>
              <a:t>security interest</a:t>
            </a:r>
            <a:r>
              <a:rPr lang="en-GB" sz="2000" dirty="0">
                <a:latin typeface="Arial" panose="020B0604020202020204" pitchFamily="34" charset="0"/>
                <a:cs typeface="Arial" panose="020B0604020202020204" pitchFamily="34" charset="0"/>
              </a:rPr>
              <a:t> means an interest in personal property provided for by a transaction that, in substance, secures payment or performance of an obligation (without regard to the form of the transaction or the identity of the person who has title to the property).</a:t>
            </a:r>
            <a:r>
              <a:rPr lang="en-US" sz="2000" dirty="0">
                <a:latin typeface="Arial" panose="020B0604020202020204" pitchFamily="34" charset="0"/>
                <a:cs typeface="Arial" panose="020B0604020202020204" pitchFamily="34" charset="0"/>
              </a:rPr>
              <a:t>”</a:t>
            </a:r>
          </a:p>
          <a:p>
            <a:pPr lvl="0">
              <a:lnSpc>
                <a:spcPct val="91000"/>
              </a:lnSpc>
            </a:pPr>
            <a:r>
              <a:rPr lang="en-AU" sz="2000" dirty="0"/>
              <a:t>What is required:</a:t>
            </a:r>
          </a:p>
          <a:p>
            <a:pPr lvl="1">
              <a:lnSpc>
                <a:spcPct val="91000"/>
              </a:lnSpc>
            </a:pPr>
            <a:r>
              <a:rPr lang="en-AU" sz="2000" dirty="0"/>
              <a:t>a </a:t>
            </a:r>
            <a:r>
              <a:rPr lang="en-AU" sz="2000" b="1" u="sng" dirty="0"/>
              <a:t>consensual</a:t>
            </a:r>
            <a:r>
              <a:rPr lang="en-AU" sz="2000" dirty="0"/>
              <a:t> arrangement (ie a transaction)</a:t>
            </a:r>
          </a:p>
          <a:p>
            <a:pPr lvl="1">
              <a:lnSpc>
                <a:spcPct val="91000"/>
              </a:lnSpc>
            </a:pPr>
            <a:r>
              <a:rPr lang="en-AU" sz="2000" dirty="0"/>
              <a:t>which </a:t>
            </a:r>
            <a:r>
              <a:rPr lang="en-AU" sz="2000" b="1" u="sng" dirty="0"/>
              <a:t>gives rise to an interest</a:t>
            </a:r>
            <a:r>
              <a:rPr lang="en-AU" sz="2000" dirty="0"/>
              <a:t> in personal property</a:t>
            </a:r>
          </a:p>
          <a:p>
            <a:pPr lvl="1">
              <a:lnSpc>
                <a:spcPct val="91000"/>
              </a:lnSpc>
            </a:pPr>
            <a:r>
              <a:rPr lang="en-AU" sz="2000" dirty="0"/>
              <a:t>which </a:t>
            </a:r>
            <a:r>
              <a:rPr lang="en-AU" sz="2000" b="1" u="sng" dirty="0"/>
              <a:t>secures payment or performance</a:t>
            </a:r>
            <a:r>
              <a:rPr lang="en-AU" sz="2000" dirty="0"/>
              <a:t> </a:t>
            </a:r>
            <a:r>
              <a:rPr lang="en-AU" sz="2000" b="1" u="sng" dirty="0"/>
              <a:t>of some other obligation</a:t>
            </a:r>
            <a:r>
              <a:rPr lang="en-AU" sz="2000" dirty="0"/>
              <a:t>.</a:t>
            </a:r>
          </a:p>
          <a:p>
            <a:pPr>
              <a:lnSpc>
                <a:spcPct val="91000"/>
              </a:lnSpc>
            </a:pPr>
            <a:endParaRPr lang="en-US" sz="1500" dirty="0"/>
          </a:p>
          <a:p>
            <a:pPr>
              <a:lnSpc>
                <a:spcPct val="91000"/>
              </a:lnSpc>
            </a:pPr>
            <a:endParaRPr lang="en-US" sz="1500" dirty="0"/>
          </a:p>
        </p:txBody>
      </p:sp>
    </p:spTree>
    <p:extLst>
      <p:ext uri="{BB962C8B-B14F-4D97-AF65-F5344CB8AC3E}">
        <p14:creationId xmlns:p14="http://schemas.microsoft.com/office/powerpoint/2010/main" val="2482301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65E0E3C-32F3-480B-9842-7611BBE2E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465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35BC9-E19A-8C4D-9C17-E4104672F64B}"/>
              </a:ext>
            </a:extLst>
          </p:cNvPr>
          <p:cNvSpPr>
            <a:spLocks noGrp="1"/>
          </p:cNvSpPr>
          <p:nvPr>
            <p:ph type="ctrTitle"/>
          </p:nvPr>
        </p:nvSpPr>
        <p:spPr>
          <a:xfrm>
            <a:off x="607743" y="644418"/>
            <a:ext cx="6389027" cy="5569164"/>
          </a:xfrm>
        </p:spPr>
        <p:txBody>
          <a:bodyPr vert="horz" lIns="91440" tIns="45720" rIns="91440" bIns="45720" rtlCol="0" anchor="ctr">
            <a:normAutofit/>
          </a:bodyPr>
          <a:lstStyle/>
          <a:p>
            <a:pPr algn="l"/>
            <a:r>
              <a:rPr lang="en-AU" sz="3500" b="1" dirty="0">
                <a:solidFill>
                  <a:schemeClr val="bg1"/>
                </a:solidFill>
                <a:latin typeface="Arial" panose="020B0604020202020204" pitchFamily="34" charset="0"/>
                <a:cs typeface="Arial" panose="020B0604020202020204" pitchFamily="34" charset="0"/>
              </a:rPr>
              <a:t>KEY CONCEPTS:</a:t>
            </a:r>
            <a:br>
              <a:rPr lang="en-AU" sz="3500" b="1" dirty="0">
                <a:solidFill>
                  <a:schemeClr val="bg1"/>
                </a:solidFill>
                <a:latin typeface="Arial" panose="020B0604020202020204" pitchFamily="34" charset="0"/>
                <a:cs typeface="Arial" panose="020B0604020202020204" pitchFamily="34" charset="0"/>
              </a:rPr>
            </a:br>
            <a:r>
              <a:rPr lang="en-AU" sz="3600" b="0" dirty="0">
                <a:solidFill>
                  <a:schemeClr val="bg1"/>
                </a:solidFill>
                <a:latin typeface="Arial" panose="020B0604020202020204" pitchFamily="34" charset="0"/>
                <a:cs typeface="Arial" panose="020B0604020202020204" pitchFamily="34" charset="0"/>
              </a:rPr>
              <a:t>REGISTRATION AND PRIORITY</a:t>
            </a:r>
            <a:endParaRPr lang="en-AU" sz="3500" b="1"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AA1895F-92FA-684B-9B68-326A169E44ED}"/>
              </a:ext>
            </a:extLst>
          </p:cNvPr>
          <p:cNvSpPr txBox="1"/>
          <p:nvPr/>
        </p:nvSpPr>
        <p:spPr>
          <a:xfrm>
            <a:off x="10121462" y="2060028"/>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6E4AE406-F42B-C60E-58EB-002068E10DD2}"/>
              </a:ext>
            </a:extLst>
          </p:cNvPr>
          <p:cNvSpPr txBox="1"/>
          <p:nvPr/>
        </p:nvSpPr>
        <p:spPr>
          <a:xfrm>
            <a:off x="7939667" y="1070517"/>
            <a:ext cx="3644590" cy="3416320"/>
          </a:xfrm>
          <a:prstGeom prst="rect">
            <a:avLst/>
          </a:prstGeom>
          <a:noFill/>
        </p:spPr>
        <p:txBody>
          <a:bodyPr wrap="square" rtlCol="0">
            <a:spAutoFit/>
          </a:bodyPr>
          <a:lstStyle/>
          <a:p>
            <a:br>
              <a:rPr lang="en-AU" sz="2400" b="0" u="sng" dirty="0">
                <a:latin typeface="Arial" panose="020B0604020202020204" pitchFamily="34" charset="0"/>
                <a:cs typeface="Arial" panose="020B0604020202020204" pitchFamily="34" charset="0"/>
              </a:rPr>
            </a:br>
            <a:br>
              <a:rPr lang="en-AU" sz="2400" b="0" u="sng" dirty="0">
                <a:latin typeface="Arial" panose="020B0604020202020204" pitchFamily="34" charset="0"/>
                <a:cs typeface="Arial" panose="020B0604020202020204" pitchFamily="34" charset="0"/>
              </a:rPr>
            </a:br>
            <a:r>
              <a:rPr lang="en-AU" sz="2400" b="0" dirty="0">
                <a:latin typeface="Arial" panose="020B0604020202020204" pitchFamily="34" charset="0"/>
                <a:cs typeface="Arial" panose="020B0604020202020204" pitchFamily="34" charset="0"/>
              </a:rPr>
              <a:t>Concepts:</a:t>
            </a:r>
            <a:br>
              <a:rPr lang="en-AU" sz="2400" b="0" dirty="0">
                <a:latin typeface="Arial" panose="020B0604020202020204" pitchFamily="34" charset="0"/>
                <a:cs typeface="Arial" panose="020B0604020202020204" pitchFamily="34" charset="0"/>
              </a:rPr>
            </a:br>
            <a:br>
              <a:rPr lang="en-AU" sz="2400" b="0" dirty="0">
                <a:latin typeface="Arial" panose="020B0604020202020204" pitchFamily="34" charset="0"/>
                <a:cs typeface="Arial" panose="020B0604020202020204" pitchFamily="34" charset="0"/>
              </a:rPr>
            </a:br>
            <a:r>
              <a:rPr lang="en-AU" sz="2400" b="0" dirty="0">
                <a:latin typeface="Arial" panose="020B0604020202020204" pitchFamily="34" charset="0"/>
                <a:cs typeface="Arial" panose="020B0604020202020204" pitchFamily="34" charset="0"/>
              </a:rPr>
              <a:t>Perfection</a:t>
            </a:r>
            <a:br>
              <a:rPr lang="en-AU" sz="2400" b="0" dirty="0">
                <a:latin typeface="Arial" panose="020B0604020202020204" pitchFamily="34" charset="0"/>
                <a:cs typeface="Arial" panose="020B0604020202020204" pitchFamily="34" charset="0"/>
              </a:rPr>
            </a:br>
            <a:r>
              <a:rPr lang="en-AU" sz="2400" b="0" dirty="0">
                <a:latin typeface="Arial" panose="020B0604020202020204" pitchFamily="34" charset="0"/>
                <a:cs typeface="Arial" panose="020B0604020202020204" pitchFamily="34" charset="0"/>
              </a:rPr>
              <a:t>Registration</a:t>
            </a:r>
            <a:br>
              <a:rPr lang="en-AU" sz="2400" b="0" dirty="0">
                <a:latin typeface="Arial" panose="020B0604020202020204" pitchFamily="34" charset="0"/>
                <a:cs typeface="Arial" panose="020B0604020202020204" pitchFamily="34" charset="0"/>
              </a:rPr>
            </a:br>
            <a:r>
              <a:rPr lang="en-AU" sz="2400" b="0" dirty="0">
                <a:latin typeface="Arial" panose="020B0604020202020204" pitchFamily="34" charset="0"/>
                <a:cs typeface="Arial" panose="020B0604020202020204" pitchFamily="34" charset="0"/>
              </a:rPr>
              <a:t>Control</a:t>
            </a:r>
            <a:br>
              <a:rPr lang="en-AU" sz="2400" b="0" dirty="0">
                <a:latin typeface="Arial" panose="020B0604020202020204" pitchFamily="34" charset="0"/>
                <a:cs typeface="Arial" panose="020B0604020202020204" pitchFamily="34" charset="0"/>
              </a:rPr>
            </a:br>
            <a:r>
              <a:rPr lang="en-AU" sz="2400" b="0" dirty="0">
                <a:latin typeface="Arial" panose="020B0604020202020204" pitchFamily="34" charset="0"/>
                <a:cs typeface="Arial" panose="020B0604020202020204" pitchFamily="34" charset="0"/>
              </a:rPr>
              <a:t>Vesting</a:t>
            </a:r>
            <a:br>
              <a:rPr lang="en-AU" sz="2400" b="0" dirty="0">
                <a:latin typeface="Arial" panose="020B0604020202020204" pitchFamily="34" charset="0"/>
                <a:cs typeface="Arial" panose="020B0604020202020204" pitchFamily="34" charset="0"/>
              </a:rPr>
            </a:br>
            <a:r>
              <a:rPr lang="en-AU" sz="2400" b="0" dirty="0">
                <a:latin typeface="Arial" panose="020B0604020202020204" pitchFamily="34" charset="0"/>
                <a:cs typeface="Arial" panose="020B0604020202020204" pitchFamily="34" charset="0"/>
              </a:rPr>
              <a:t>Priority</a:t>
            </a:r>
            <a:endParaRPr lang="en-US" sz="2400" dirty="0"/>
          </a:p>
        </p:txBody>
      </p:sp>
    </p:spTree>
    <p:extLst>
      <p:ext uri="{BB962C8B-B14F-4D97-AF65-F5344CB8AC3E}">
        <p14:creationId xmlns:p14="http://schemas.microsoft.com/office/powerpoint/2010/main" val="1308411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960120" y="643467"/>
            <a:ext cx="3212593" cy="5571066"/>
          </a:xfrm>
        </p:spPr>
        <p:txBody>
          <a:bodyPr>
            <a:normAutofit/>
          </a:bodyPr>
          <a:lstStyle/>
          <a:p>
            <a:r>
              <a:rPr lang="en-US" sz="3600"/>
              <a:t>What is a PPSR REGISTRATION</a:t>
            </a:r>
          </a:p>
        </p:txBody>
      </p:sp>
      <p:sp>
        <p:nvSpPr>
          <p:cNvPr id="3" name="Content Placeholder 2">
            <a:extLst>
              <a:ext uri="{FF2B5EF4-FFF2-40B4-BE49-F238E27FC236}">
                <a16:creationId xmlns:a16="http://schemas.microsoft.com/office/drawing/2014/main" id="{64E7A423-CD91-A048-92D6-B6BA41104440}"/>
              </a:ext>
            </a:extLst>
          </p:cNvPr>
          <p:cNvSpPr>
            <a:spLocks noGrp="1"/>
          </p:cNvSpPr>
          <p:nvPr>
            <p:ph idx="1"/>
          </p:nvPr>
        </p:nvSpPr>
        <p:spPr>
          <a:xfrm>
            <a:off x="5294547" y="643467"/>
            <a:ext cx="5934285" cy="5571066"/>
          </a:xfrm>
        </p:spPr>
        <p:txBody>
          <a:bodyPr anchor="ctr">
            <a:normAutofit/>
          </a:bodyPr>
          <a:lstStyle/>
          <a:p>
            <a:pPr>
              <a:lnSpc>
                <a:spcPct val="91000"/>
              </a:lnSpc>
            </a:pPr>
            <a:endParaRPr lang="en-US" sz="2000"/>
          </a:p>
          <a:p>
            <a:pPr>
              <a:lnSpc>
                <a:spcPct val="91000"/>
              </a:lnSpc>
            </a:pPr>
            <a:r>
              <a:rPr lang="en-US" sz="2000"/>
              <a:t>Concepts</a:t>
            </a:r>
          </a:p>
          <a:p>
            <a:pPr marL="457200" lvl="0" indent="-457200">
              <a:lnSpc>
                <a:spcPct val="91000"/>
              </a:lnSpc>
              <a:buFont typeface="+mj-lt"/>
              <a:buAutoNum type="arabicPeriod"/>
            </a:pPr>
            <a:r>
              <a:rPr lang="en-AU" sz="2000"/>
              <a:t>The Register:  </a:t>
            </a:r>
          </a:p>
          <a:p>
            <a:pPr marL="342900" lvl="0" indent="-342900">
              <a:lnSpc>
                <a:spcPct val="91000"/>
              </a:lnSpc>
              <a:buFont typeface="Arial" panose="020B0604020202020204" pitchFamily="34" charset="0"/>
              <a:buChar char="•"/>
            </a:pPr>
            <a:r>
              <a:rPr lang="en-AU" sz="2000"/>
              <a:t>Registrar of Personal Properties is obliged to establish and maintain the Register:  s147(2) of the PPSA</a:t>
            </a:r>
          </a:p>
          <a:p>
            <a:pPr marL="342900" lvl="0" indent="-342900">
              <a:lnSpc>
                <a:spcPct val="91000"/>
              </a:lnSpc>
              <a:buFont typeface="Arial" panose="020B0604020202020204" pitchFamily="34" charset="0"/>
              <a:buChar char="•"/>
            </a:pPr>
            <a:r>
              <a:rPr lang="en-AU" sz="2000"/>
              <a:t>A database of security interests affecting personal property.</a:t>
            </a:r>
          </a:p>
          <a:p>
            <a:pPr marL="457200" lvl="0" indent="-457200">
              <a:lnSpc>
                <a:spcPct val="91000"/>
              </a:lnSpc>
              <a:buFont typeface="+mj-lt"/>
              <a:buAutoNum type="arabicPeriod" startAt="2"/>
            </a:pPr>
            <a:r>
              <a:rPr lang="en-AU" sz="2000"/>
              <a:t>Registration:</a:t>
            </a:r>
          </a:p>
          <a:p>
            <a:pPr marL="342900" lvl="0" indent="-342900">
              <a:lnSpc>
                <a:spcPct val="91000"/>
              </a:lnSpc>
              <a:buFont typeface="Arial" panose="020B0604020202020204" pitchFamily="34" charset="0"/>
              <a:buChar char="•"/>
            </a:pPr>
            <a:r>
              <a:rPr lang="en-AU" sz="2000"/>
              <a:t>does not require a copy of the security agreement to be lodged.  </a:t>
            </a:r>
          </a:p>
          <a:p>
            <a:pPr marL="342900" lvl="0" indent="-342900">
              <a:lnSpc>
                <a:spcPct val="91000"/>
              </a:lnSpc>
              <a:buFont typeface="Arial" panose="020B0604020202020204" pitchFamily="34" charset="0"/>
              <a:buChar char="•"/>
            </a:pPr>
            <a:r>
              <a:rPr lang="en-AU" sz="2000" b="1" u="sng"/>
              <a:t>records claims </a:t>
            </a:r>
            <a:r>
              <a:rPr lang="en-AU" sz="2000"/>
              <a:t>to security interests rather than interests per se</a:t>
            </a:r>
          </a:p>
          <a:p>
            <a:pPr marL="342900" lvl="0" indent="-342900">
              <a:lnSpc>
                <a:spcPct val="91000"/>
              </a:lnSpc>
              <a:buFont typeface="Arial" panose="020B0604020202020204" pitchFamily="34" charset="0"/>
              <a:buChar char="•"/>
            </a:pPr>
            <a:r>
              <a:rPr lang="en-AU" sz="2000"/>
              <a:t>compare land or charge registers.</a:t>
            </a:r>
          </a:p>
          <a:p>
            <a:pPr>
              <a:lnSpc>
                <a:spcPct val="91000"/>
              </a:lnSpc>
            </a:pPr>
            <a:endParaRPr lang="en-US" sz="2000"/>
          </a:p>
          <a:p>
            <a:pPr>
              <a:lnSpc>
                <a:spcPct val="91000"/>
              </a:lnSpc>
            </a:pPr>
            <a:endParaRPr lang="en-US" sz="2000"/>
          </a:p>
        </p:txBody>
      </p:sp>
    </p:spTree>
    <p:extLst>
      <p:ext uri="{BB962C8B-B14F-4D97-AF65-F5344CB8AC3E}">
        <p14:creationId xmlns:p14="http://schemas.microsoft.com/office/powerpoint/2010/main" val="351955243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F58FB36D-73B3-45EF-8CD4-221CCC8BE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D7835D7-DF12-420F-843A-1C5083D2B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ABE11BF-33A5-4653-A144-CCCBACF58C30}"/>
              </a:ext>
            </a:extLst>
          </p:cNvPr>
          <p:cNvSpPr>
            <a:spLocks noGrp="1"/>
          </p:cNvSpPr>
          <p:nvPr>
            <p:ph type="title"/>
          </p:nvPr>
        </p:nvSpPr>
        <p:spPr>
          <a:xfrm>
            <a:off x="960120" y="317814"/>
            <a:ext cx="10268712" cy="1700784"/>
          </a:xfrm>
        </p:spPr>
        <p:txBody>
          <a:bodyPr vert="horz" lIns="91440" tIns="45720" rIns="91440" bIns="45720" rtlCol="0" anchor="ctr">
            <a:normAutofit/>
          </a:bodyPr>
          <a:lstStyle/>
          <a:p>
            <a:r>
              <a:rPr lang="en-US" sz="6600" kern="1200" cap="all" spc="120" baseline="0">
                <a:solidFill>
                  <a:schemeClr val="bg1"/>
                </a:solidFill>
                <a:latin typeface="+mj-lt"/>
                <a:ea typeface="+mj-ea"/>
                <a:cs typeface="+mj-cs"/>
              </a:rPr>
              <a:t>COMMON DEFECTS</a:t>
            </a:r>
            <a:endParaRPr lang="en-US" sz="6600" b="0" kern="1200" cap="all" spc="120" baseline="0">
              <a:solidFill>
                <a:schemeClr val="bg1"/>
              </a:solidFill>
              <a:latin typeface="+mj-lt"/>
              <a:ea typeface="+mj-ea"/>
              <a:cs typeface="+mj-cs"/>
            </a:endParaRPr>
          </a:p>
        </p:txBody>
      </p:sp>
      <p:sp>
        <p:nvSpPr>
          <p:cNvPr id="7" name="Content Placeholder 6">
            <a:extLst>
              <a:ext uri="{FF2B5EF4-FFF2-40B4-BE49-F238E27FC236}">
                <a16:creationId xmlns:a16="http://schemas.microsoft.com/office/drawing/2014/main" id="{2482DBEC-EE72-4155-ACC5-87E80C5606A9}"/>
              </a:ext>
            </a:extLst>
          </p:cNvPr>
          <p:cNvSpPr>
            <a:spLocks noGrp="1"/>
          </p:cNvSpPr>
          <p:nvPr>
            <p:ph idx="1"/>
          </p:nvPr>
        </p:nvSpPr>
        <p:spPr>
          <a:xfrm>
            <a:off x="960120" y="2784143"/>
            <a:ext cx="5782586" cy="3433031"/>
          </a:xfrm>
        </p:spPr>
        <p:txBody>
          <a:bodyPr vert="horz" lIns="91440" tIns="45720" rIns="91440" bIns="45720" rtlCol="0" anchor="t">
            <a:normAutofit/>
          </a:bodyPr>
          <a:lstStyle/>
          <a:p>
            <a:pPr lvl="0">
              <a:buClr>
                <a:schemeClr val="accent1"/>
              </a:buClr>
            </a:pPr>
            <a:r>
              <a:rPr lang="en-US"/>
              <a:t>Identity or description of Grantor </a:t>
            </a:r>
          </a:p>
          <a:p>
            <a:pPr lvl="0">
              <a:buClr>
                <a:schemeClr val="accent1"/>
              </a:buClr>
            </a:pPr>
            <a:r>
              <a:rPr lang="en-US"/>
              <a:t>Nature of security </a:t>
            </a:r>
          </a:p>
          <a:p>
            <a:pPr lvl="0">
              <a:buClr>
                <a:schemeClr val="accent1"/>
              </a:buClr>
            </a:pPr>
            <a:r>
              <a:rPr lang="en-US"/>
              <a:t>Description of collateral </a:t>
            </a:r>
          </a:p>
          <a:p>
            <a:pPr lvl="0">
              <a:buClr>
                <a:schemeClr val="accent1"/>
              </a:buClr>
            </a:pPr>
            <a:r>
              <a:rPr lang="en-US"/>
              <a:t>Omit Serial Number</a:t>
            </a:r>
          </a:p>
          <a:p>
            <a:pPr lvl="0">
              <a:buClr>
                <a:schemeClr val="accent1"/>
              </a:buClr>
            </a:pPr>
            <a:r>
              <a:rPr lang="en-US"/>
              <a:t>VIN Numbers and PIN Numbers</a:t>
            </a:r>
          </a:p>
          <a:p>
            <a:pPr lvl="0">
              <a:buClr>
                <a:schemeClr val="accent1"/>
              </a:buClr>
            </a:pPr>
            <a:r>
              <a:rPr lang="en-US"/>
              <a:t>Registration out of time </a:t>
            </a:r>
          </a:p>
        </p:txBody>
      </p:sp>
      <p:pic>
        <p:nvPicPr>
          <p:cNvPr id="13" name="Picture 12" descr="A hand holding a pen&#10;&#10;Description automatically generated with medium confidence">
            <a:extLst>
              <a:ext uri="{FF2B5EF4-FFF2-40B4-BE49-F238E27FC236}">
                <a16:creationId xmlns:a16="http://schemas.microsoft.com/office/drawing/2014/main" id="{8372F4B1-A01D-B43C-ECA7-6A3F6005BC7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533136" y="3406158"/>
            <a:ext cx="4012870" cy="2257239"/>
          </a:xfrm>
          <a:prstGeom prst="rect">
            <a:avLst/>
          </a:prstGeom>
          <a:noFill/>
        </p:spPr>
      </p:pic>
      <p:sp>
        <p:nvSpPr>
          <p:cNvPr id="12" name="Slide Number Placeholder 11">
            <a:extLst>
              <a:ext uri="{FF2B5EF4-FFF2-40B4-BE49-F238E27FC236}">
                <a16:creationId xmlns:a16="http://schemas.microsoft.com/office/drawing/2014/main" id="{FBA1BB58-7555-4382-B178-7ED04E137E77}"/>
              </a:ext>
            </a:extLst>
          </p:cNvPr>
          <p:cNvSpPr>
            <a:spLocks noGrp="1"/>
          </p:cNvSpPr>
          <p:nvPr>
            <p:ph type="sldNum" sz="quarter" idx="15"/>
          </p:nvPr>
        </p:nvSpPr>
        <p:spPr>
          <a:xfrm>
            <a:off x="10296144" y="6356350"/>
            <a:ext cx="932688" cy="365125"/>
          </a:xfrm>
        </p:spPr>
        <p:txBody>
          <a:bodyPr vert="horz" lIns="91440" tIns="45720" rIns="91440" bIns="45720" rtlCol="0" anchor="ctr">
            <a:normAutofit/>
          </a:bodyPr>
          <a:lstStyle/>
          <a:p>
            <a:pPr algn="l">
              <a:spcAft>
                <a:spcPts val="600"/>
              </a:spcAft>
            </a:pPr>
            <a:fld id="{8699F50C-BE38-4BD0-BA84-9B090E1F2B9B}" type="slidenum">
              <a:rPr lang="en-US" smtClean="0"/>
              <a:pPr algn="l">
                <a:spcAft>
                  <a:spcPts val="600"/>
                </a:spcAft>
              </a:pPr>
              <a:t>7</a:t>
            </a:fld>
            <a:endParaRPr lang="en-US"/>
          </a:p>
        </p:txBody>
      </p:sp>
    </p:spTree>
    <p:extLst>
      <p:ext uri="{BB962C8B-B14F-4D97-AF65-F5344CB8AC3E}">
        <p14:creationId xmlns:p14="http://schemas.microsoft.com/office/powerpoint/2010/main" val="225726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C4B6FA-EAC2-B08C-73B8-4E038F8E7EE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F6F2B9F-C211-5683-2A71-4D2486311C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E92B192-DDD5-A4CB-37C6-A758587BCF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1FD987-F91F-C6F3-A6E1-ED1740C62CAF}"/>
              </a:ext>
            </a:extLst>
          </p:cNvPr>
          <p:cNvSpPr>
            <a:spLocks noGrp="1"/>
          </p:cNvSpPr>
          <p:nvPr>
            <p:ph type="title"/>
          </p:nvPr>
        </p:nvSpPr>
        <p:spPr>
          <a:xfrm>
            <a:off x="353988" y="643467"/>
            <a:ext cx="4307647" cy="5536317"/>
          </a:xfrm>
        </p:spPr>
        <p:txBody>
          <a:bodyPr>
            <a:normAutofit/>
          </a:bodyPr>
          <a:lstStyle/>
          <a:p>
            <a:r>
              <a:rPr lang="en-US" sz="4100" dirty="0"/>
              <a:t>VESTING RISK </a:t>
            </a:r>
            <a:br>
              <a:rPr lang="en-US" sz="4100" dirty="0"/>
            </a:br>
            <a:r>
              <a:rPr lang="en-US" sz="4100" dirty="0"/>
              <a:t>s267</a:t>
            </a:r>
          </a:p>
        </p:txBody>
      </p:sp>
      <p:sp>
        <p:nvSpPr>
          <p:cNvPr id="3" name="Content Placeholder 2">
            <a:extLst>
              <a:ext uri="{FF2B5EF4-FFF2-40B4-BE49-F238E27FC236}">
                <a16:creationId xmlns:a16="http://schemas.microsoft.com/office/drawing/2014/main" id="{C4E3FC8C-E7F6-7430-A945-31143DE39CCF}"/>
              </a:ext>
            </a:extLst>
          </p:cNvPr>
          <p:cNvSpPr>
            <a:spLocks noGrp="1"/>
          </p:cNvSpPr>
          <p:nvPr>
            <p:ph idx="1"/>
          </p:nvPr>
        </p:nvSpPr>
        <p:spPr>
          <a:xfrm>
            <a:off x="5092862" y="324091"/>
            <a:ext cx="6364802" cy="6533909"/>
          </a:xfrm>
        </p:spPr>
        <p:txBody>
          <a:bodyPr anchor="ctr">
            <a:normAutofit/>
          </a:bodyPr>
          <a:lstStyle/>
          <a:p>
            <a:pPr marL="457200" indent="-457200">
              <a:buFont typeface="Arial" panose="020B0604020202020204" pitchFamily="34" charset="0"/>
              <a:buChar char="•"/>
            </a:pPr>
            <a:r>
              <a:rPr lang="en-US" dirty="0"/>
              <a:t>If a security interest is not perfected at when an administrator, liquidator, restructuring practitioner or trustee in bankruptcy appointed, then security interest vests in the grantor</a:t>
            </a:r>
          </a:p>
          <a:p>
            <a:pPr marL="457200" indent="-457200">
              <a:buFont typeface="Arial" panose="020B0604020202020204" pitchFamily="34" charset="0"/>
              <a:buChar char="•"/>
            </a:pPr>
            <a:r>
              <a:rPr lang="en-US" dirty="0"/>
              <a:t>In effect – security interest is lost and the holder ranks as an unsecured creditor</a:t>
            </a:r>
          </a:p>
          <a:p>
            <a:pPr marL="457200" indent="-457200">
              <a:buFont typeface="Arial" panose="020B0604020202020204" pitchFamily="34" charset="0"/>
              <a:buChar char="•"/>
            </a:pPr>
            <a:r>
              <a:rPr lang="en-US" dirty="0"/>
              <a:t>See s267 of the PPSA</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204289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3C62BB-385C-B593-8C59-B3D818D2553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41E5F5A-91E3-6411-4FE2-DC4DD266F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01AD45-0630-9ADA-B431-607370A3E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6D9363-93FE-6BE2-AFEA-411CC643CEF1}"/>
              </a:ext>
            </a:extLst>
          </p:cNvPr>
          <p:cNvSpPr>
            <a:spLocks noGrp="1"/>
          </p:cNvSpPr>
          <p:nvPr>
            <p:ph type="title"/>
          </p:nvPr>
        </p:nvSpPr>
        <p:spPr>
          <a:xfrm>
            <a:off x="353988" y="643467"/>
            <a:ext cx="4307647" cy="5536317"/>
          </a:xfrm>
        </p:spPr>
        <p:txBody>
          <a:bodyPr>
            <a:normAutofit/>
          </a:bodyPr>
          <a:lstStyle/>
          <a:p>
            <a:r>
              <a:rPr lang="en-US" sz="4100"/>
              <a:t>VESTING RISK /2</a:t>
            </a:r>
            <a:br>
              <a:rPr lang="en-US" sz="4100"/>
            </a:br>
            <a:r>
              <a:rPr lang="en-US" sz="4100"/>
              <a:t>s588FL </a:t>
            </a:r>
            <a:endParaRPr lang="en-US" sz="4100" dirty="0"/>
          </a:p>
        </p:txBody>
      </p:sp>
      <p:sp>
        <p:nvSpPr>
          <p:cNvPr id="3" name="Content Placeholder 2">
            <a:extLst>
              <a:ext uri="{FF2B5EF4-FFF2-40B4-BE49-F238E27FC236}">
                <a16:creationId xmlns:a16="http://schemas.microsoft.com/office/drawing/2014/main" id="{ED5642BB-AADB-83D9-24A7-9EB5305EC7D9}"/>
              </a:ext>
            </a:extLst>
          </p:cNvPr>
          <p:cNvSpPr>
            <a:spLocks noGrp="1"/>
          </p:cNvSpPr>
          <p:nvPr>
            <p:ph idx="1"/>
          </p:nvPr>
        </p:nvSpPr>
        <p:spPr>
          <a:xfrm>
            <a:off x="5239364" y="324091"/>
            <a:ext cx="6364802" cy="6533909"/>
          </a:xfrm>
        </p:spPr>
        <p:txBody>
          <a:bodyPr anchor="ctr">
            <a:normAutofit fontScale="92500" lnSpcReduction="10000"/>
          </a:bodyPr>
          <a:lstStyle/>
          <a:p>
            <a:endParaRPr lang="en-US" dirty="0"/>
          </a:p>
          <a:p>
            <a:pPr marL="457200" indent="-457200">
              <a:buFont typeface="Arial" panose="020B0604020202020204" pitchFamily="34" charset="0"/>
              <a:buChar char="•"/>
            </a:pPr>
            <a:r>
              <a:rPr lang="en-AU" sz="2800" dirty="0"/>
              <a:t>A security interest granted by a company (</a:t>
            </a:r>
            <a:r>
              <a:rPr lang="en-AU" sz="2800" dirty="0">
                <a:solidFill>
                  <a:srgbClr val="FF0000"/>
                </a:solidFill>
              </a:rPr>
              <a:t>which is perfected </a:t>
            </a:r>
            <a:r>
              <a:rPr lang="en-AU" sz="2800" i="1" dirty="0">
                <a:solidFill>
                  <a:srgbClr val="FF0000"/>
                </a:solidFill>
              </a:rPr>
              <a:t>only</a:t>
            </a:r>
            <a:r>
              <a:rPr lang="en-AU" sz="2800" dirty="0">
                <a:solidFill>
                  <a:srgbClr val="FF0000"/>
                </a:solidFill>
              </a:rPr>
              <a:t> by registration</a:t>
            </a:r>
            <a:r>
              <a:rPr lang="en-AU" sz="2800" dirty="0"/>
              <a:t>) must be registered on the PPSR either:</a:t>
            </a:r>
          </a:p>
          <a:p>
            <a:pPr marL="731520" lvl="1" indent="-457200">
              <a:buFont typeface="Arial" panose="020B0604020202020204" pitchFamily="34" charset="0"/>
              <a:buChar char="•"/>
            </a:pPr>
            <a:r>
              <a:rPr lang="en-AU" sz="2500" dirty="0"/>
              <a:t>within 20 business days after the security agreement giving rise to the security interest comes into force, or </a:t>
            </a:r>
          </a:p>
          <a:p>
            <a:pPr marL="731520" lvl="1" indent="-457200">
              <a:buFont typeface="Arial" panose="020B0604020202020204" pitchFamily="34" charset="0"/>
              <a:buChar char="•"/>
            </a:pPr>
            <a:r>
              <a:rPr lang="en-AU" sz="2500" dirty="0"/>
              <a:t>otherwise earlier than 6 months of the grantor entering liquidation or administration (so it ceases to be “green”).  </a:t>
            </a:r>
          </a:p>
          <a:p>
            <a:pPr marL="457200" indent="-457200">
              <a:buFont typeface="Arial" panose="020B0604020202020204" pitchFamily="34" charset="0"/>
              <a:buChar char="•"/>
            </a:pPr>
            <a:r>
              <a:rPr lang="en-US" dirty="0"/>
              <a:t>Failure to register in time has consequence that security interest vests in the Company unless otherwise perfected at critical time (appointment of insolvency practitioner)</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447213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051CC4-5A63-775C-9234-3F114623D475}"/>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F5BB87-9412-8C06-07DA-5F630A0AFF17}"/>
              </a:ext>
            </a:extLst>
          </p:cNvPr>
          <p:cNvSpPr>
            <a:spLocks noGrp="1"/>
          </p:cNvSpPr>
          <p:nvPr>
            <p:ph type="title"/>
          </p:nvPr>
        </p:nvSpPr>
        <p:spPr>
          <a:xfrm>
            <a:off x="960438" y="317499"/>
            <a:ext cx="4500737" cy="2095501"/>
          </a:xfrm>
        </p:spPr>
        <p:txBody>
          <a:bodyPr>
            <a:normAutofit/>
          </a:bodyPr>
          <a:lstStyle/>
          <a:p>
            <a:r>
              <a:rPr lang="en-US">
                <a:solidFill>
                  <a:schemeClr val="tx1"/>
                </a:solidFill>
              </a:rPr>
              <a:t>VESTING RISK/3 </a:t>
            </a:r>
          </a:p>
        </p:txBody>
      </p:sp>
      <p:sp>
        <p:nvSpPr>
          <p:cNvPr id="3" name="Content Placeholder 2">
            <a:extLst>
              <a:ext uri="{FF2B5EF4-FFF2-40B4-BE49-F238E27FC236}">
                <a16:creationId xmlns:a16="http://schemas.microsoft.com/office/drawing/2014/main" id="{40160E22-11F6-93F0-4ACF-365E15EC6AE4}"/>
              </a:ext>
            </a:extLst>
          </p:cNvPr>
          <p:cNvSpPr>
            <a:spLocks noGrp="1"/>
          </p:cNvSpPr>
          <p:nvPr>
            <p:ph idx="1"/>
          </p:nvPr>
        </p:nvSpPr>
        <p:spPr>
          <a:xfrm>
            <a:off x="960438" y="2587625"/>
            <a:ext cx="4500737" cy="3594100"/>
          </a:xfrm>
        </p:spPr>
        <p:txBody>
          <a:bodyPr anchor="t">
            <a:normAutofit/>
          </a:bodyPr>
          <a:lstStyle/>
          <a:p>
            <a:pPr marL="457200" indent="-457200">
              <a:lnSpc>
                <a:spcPct val="91000"/>
              </a:lnSpc>
              <a:buFont typeface="Arial" panose="020B0604020202020204" pitchFamily="34" charset="0"/>
              <a:buChar char="•"/>
            </a:pPr>
            <a:r>
              <a:rPr lang="en-US" sz="2200"/>
              <a:t>Security interest holder can apply for an extension of time to register</a:t>
            </a:r>
          </a:p>
          <a:p>
            <a:pPr marL="457200" indent="-457200">
              <a:lnSpc>
                <a:spcPct val="91000"/>
              </a:lnSpc>
              <a:buFont typeface="Arial" panose="020B0604020202020204" pitchFamily="34" charset="0"/>
              <a:buChar char="•"/>
            </a:pPr>
            <a:r>
              <a:rPr lang="en-US" sz="2200"/>
              <a:t>Application to extend cannot be made after the critical day if the security interest has not been registered </a:t>
            </a:r>
          </a:p>
          <a:p>
            <a:pPr marL="457200" indent="-457200">
              <a:lnSpc>
                <a:spcPct val="91000"/>
              </a:lnSpc>
              <a:buFont typeface="Arial" panose="020B0604020202020204" pitchFamily="34" charset="0"/>
              <a:buChar char="•"/>
            </a:pPr>
            <a:r>
              <a:rPr lang="en-US" sz="2200"/>
              <a:t>Application to extend can be made if registered late after the critical date</a:t>
            </a:r>
          </a:p>
          <a:p>
            <a:pPr marL="457200" indent="-457200">
              <a:lnSpc>
                <a:spcPct val="91000"/>
              </a:lnSpc>
              <a:buFont typeface="Arial" panose="020B0604020202020204" pitchFamily="34" charset="0"/>
              <a:buChar char="•"/>
            </a:pPr>
            <a:endParaRPr lang="en-US" sz="2200"/>
          </a:p>
        </p:txBody>
      </p:sp>
      <p:pic>
        <p:nvPicPr>
          <p:cNvPr id="22" name="Picture 21" descr="Red alarm light with people on the background">
            <a:extLst>
              <a:ext uri="{FF2B5EF4-FFF2-40B4-BE49-F238E27FC236}">
                <a16:creationId xmlns:a16="http://schemas.microsoft.com/office/drawing/2014/main" id="{0C32B484-B4D0-6C05-26A7-88D7A41BB7AF}"/>
              </a:ext>
            </a:extLst>
          </p:cNvPr>
          <p:cNvPicPr>
            <a:picLocks noChangeAspect="1"/>
          </p:cNvPicPr>
          <p:nvPr/>
        </p:nvPicPr>
        <p:blipFill>
          <a:blip r:embed="rId3"/>
          <a:srcRect l="26066" r="14585" b="-1"/>
          <a:stretch/>
        </p:blipFill>
        <p:spPr>
          <a:xfrm>
            <a:off x="6094474" y="10"/>
            <a:ext cx="6097526" cy="6857990"/>
          </a:xfrm>
          <a:prstGeom prst="rect">
            <a:avLst/>
          </a:prstGeom>
        </p:spPr>
      </p:pic>
    </p:spTree>
    <p:extLst>
      <p:ext uri="{BB962C8B-B14F-4D97-AF65-F5344CB8AC3E}">
        <p14:creationId xmlns:p14="http://schemas.microsoft.com/office/powerpoint/2010/main" val="68187112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5100"/>
              <a:t>EXTENSION OF TIME TO REGISTER</a:t>
            </a:r>
          </a:p>
        </p:txBody>
      </p:sp>
      <p:sp>
        <p:nvSpPr>
          <p:cNvPr id="3" name="Content Placeholder 2">
            <a:extLst>
              <a:ext uri="{FF2B5EF4-FFF2-40B4-BE49-F238E27FC236}">
                <a16:creationId xmlns:a16="http://schemas.microsoft.com/office/drawing/2014/main" id="{A9E6CAE3-CF1B-1649-8987-9749BB42DFBB}"/>
              </a:ext>
            </a:extLst>
          </p:cNvPr>
          <p:cNvSpPr>
            <a:spLocks noGrp="1"/>
          </p:cNvSpPr>
          <p:nvPr>
            <p:ph idx="1"/>
          </p:nvPr>
        </p:nvSpPr>
        <p:spPr>
          <a:xfrm>
            <a:off x="5302336" y="643467"/>
            <a:ext cx="5926496" cy="5571066"/>
          </a:xfrm>
        </p:spPr>
        <p:txBody>
          <a:bodyPr vert="horz" lIns="91440" tIns="45720" rIns="91440" bIns="45720" rtlCol="0" anchor="ctr">
            <a:normAutofit/>
          </a:bodyPr>
          <a:lstStyle/>
          <a:p>
            <a:pPr>
              <a:lnSpc>
                <a:spcPct val="91000"/>
              </a:lnSpc>
            </a:pPr>
            <a:r>
              <a:rPr lang="en-AU" sz="2000" dirty="0"/>
              <a:t>Time limits: where a security interest holder fails to register within time, the secured party may lose priority or may lose the interest completely.  </a:t>
            </a:r>
          </a:p>
          <a:p>
            <a:pPr lvl="0">
              <a:lnSpc>
                <a:spcPct val="91000"/>
              </a:lnSpc>
            </a:pPr>
            <a:r>
              <a:rPr lang="en-AU" sz="2000" dirty="0"/>
              <a:t>Section 588FL - a security interest granted by a company (which is perfected </a:t>
            </a:r>
            <a:r>
              <a:rPr lang="en-AU" sz="2000" i="1" dirty="0"/>
              <a:t>only</a:t>
            </a:r>
            <a:r>
              <a:rPr lang="en-AU" sz="2000" dirty="0"/>
              <a:t> by registration) must be registered on the PPSR either within 20 business days after the security agreement giving rise to the security interest comes into force, or otherwise earlier than 6 months of the grantor entering liquidation or administration (so it ceases to be “green”).  </a:t>
            </a:r>
          </a:p>
          <a:p>
            <a:pPr lvl="0">
              <a:lnSpc>
                <a:spcPct val="91000"/>
              </a:lnSpc>
            </a:pPr>
            <a:r>
              <a:rPr lang="en-AU" sz="2000" dirty="0"/>
              <a:t>If registration does not occur within that time, the security interest will lose priority as against a perfected security interest and will be at risk of vesting in a liquidator or administrator of the company under section 267 of the Act, and so the interest holder losing the benefit of the security.</a:t>
            </a:r>
          </a:p>
          <a:p>
            <a:pPr>
              <a:lnSpc>
                <a:spcPct val="91000"/>
              </a:lnSpc>
            </a:pPr>
            <a:endParaRPr lang="en-US" sz="2000" dirty="0"/>
          </a:p>
        </p:txBody>
      </p:sp>
    </p:spTree>
    <p:extLst>
      <p:ext uri="{BB962C8B-B14F-4D97-AF65-F5344CB8AC3E}">
        <p14:creationId xmlns:p14="http://schemas.microsoft.com/office/powerpoint/2010/main" val="3437983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55F4D10-E5B0-4D6B-B440-631EEC62ADAC}"/>
              </a:ext>
            </a:extLst>
          </p:cNvPr>
          <p:cNvPicPr>
            <a:picLocks noChangeAspect="1"/>
          </p:cNvPicPr>
          <p:nvPr/>
        </p:nvPicPr>
        <p:blipFill>
          <a:blip r:embed="rId3">
            <a:alphaModFix amt="60000"/>
            <a:extLst>
              <a:ext uri="{837473B0-CC2E-450A-ABE3-18F120FF3D39}">
                <a1611:picAttrSrcUrl xmlns:a1611="http://schemas.microsoft.com/office/drawing/2016/11/main" r:id="rId4"/>
              </a:ext>
            </a:extLst>
          </a:blip>
          <a:srcRect t="18187" b="6813"/>
          <a:stretch/>
        </p:blipFill>
        <p:spPr>
          <a:xfrm>
            <a:off x="20" y="10"/>
            <a:ext cx="12191980" cy="6857990"/>
          </a:xfrm>
          <a:prstGeom prst="rect">
            <a:avLst/>
          </a:prstGeom>
        </p:spPr>
      </p:pic>
      <p:sp>
        <p:nvSpPr>
          <p:cNvPr id="11" name="Title 10">
            <a:extLst>
              <a:ext uri="{FF2B5EF4-FFF2-40B4-BE49-F238E27FC236}">
                <a16:creationId xmlns:a16="http://schemas.microsoft.com/office/drawing/2014/main" id="{69D4BCF2-C773-495F-A4D5-860FB6A2FA91}"/>
              </a:ext>
            </a:extLst>
          </p:cNvPr>
          <p:cNvSpPr>
            <a:spLocks noGrp="1"/>
          </p:cNvSpPr>
          <p:nvPr>
            <p:ph type="title"/>
          </p:nvPr>
        </p:nvSpPr>
        <p:spPr>
          <a:xfrm>
            <a:off x="960120" y="640080"/>
            <a:ext cx="10268712" cy="3227832"/>
          </a:xfrm>
        </p:spPr>
        <p:txBody>
          <a:bodyPr vert="horz" lIns="91440" tIns="45720" rIns="91440" bIns="45720" rtlCol="0" anchor="b">
            <a:normAutofit/>
          </a:bodyPr>
          <a:lstStyle/>
          <a:p>
            <a:pPr algn="ctr"/>
            <a:r>
              <a:rPr lang="en-US" sz="5500"/>
              <a:t>BLUEWATERS POWER 1 PTY LTD </a:t>
            </a:r>
            <a:br>
              <a:rPr lang="en-US" sz="5500"/>
            </a:br>
            <a:r>
              <a:rPr lang="en-US" sz="5500"/>
              <a:t>v THE GRIFFIN COAL MINING COMPANY PTY LTD</a:t>
            </a:r>
            <a:br>
              <a:rPr lang="en-US" sz="5500"/>
            </a:br>
            <a:r>
              <a:rPr lang="en-US" sz="5500" b="0"/>
              <a:t>[2019] WASC 438</a:t>
            </a:r>
          </a:p>
        </p:txBody>
      </p:sp>
      <p:sp>
        <p:nvSpPr>
          <p:cNvPr id="8" name="Title 10">
            <a:extLst>
              <a:ext uri="{FF2B5EF4-FFF2-40B4-BE49-F238E27FC236}">
                <a16:creationId xmlns:a16="http://schemas.microsoft.com/office/drawing/2014/main" id="{C41EC8D9-9CA6-4CFE-A77B-3B29F79D6DF8}"/>
              </a:ext>
            </a:extLst>
          </p:cNvPr>
          <p:cNvSpPr txBox="1">
            <a:spLocks/>
          </p:cNvSpPr>
          <p:nvPr/>
        </p:nvSpPr>
        <p:spPr>
          <a:xfrm>
            <a:off x="960120" y="4526280"/>
            <a:ext cx="10268712" cy="15087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IN" sz="3600" b="1" kern="1200">
                <a:solidFill>
                  <a:schemeClr val="tx1"/>
                </a:solidFill>
                <a:latin typeface="+mj-lt"/>
                <a:ea typeface="+mj-ea"/>
                <a:cs typeface="+mj-cs"/>
              </a:defRPr>
            </a:lvl1pPr>
          </a:lstStyle>
          <a:p>
            <a:pPr algn="ctr">
              <a:lnSpc>
                <a:spcPct val="101000"/>
              </a:lnSpc>
              <a:spcBef>
                <a:spcPts val="700"/>
              </a:spcBef>
              <a:spcAft>
                <a:spcPts val="700"/>
              </a:spcAft>
            </a:pPr>
            <a:r>
              <a:rPr lang="en-US" spc="50">
                <a:latin typeface="+mn-lt"/>
                <a:ea typeface="+mn-ea"/>
                <a:cs typeface="+mn-cs"/>
              </a:rPr>
              <a:t>Demonstrating how wide a security interest can be: the case of step in rights</a:t>
            </a:r>
            <a:endParaRPr lang="en-US" b="0" spc="50">
              <a:latin typeface="+mn-lt"/>
              <a:ea typeface="+mn-ea"/>
              <a:cs typeface="+mn-cs"/>
            </a:endParaRPr>
          </a:p>
        </p:txBody>
      </p:sp>
      <p:sp>
        <p:nvSpPr>
          <p:cNvPr id="4" name="TextBox 3">
            <a:extLst>
              <a:ext uri="{FF2B5EF4-FFF2-40B4-BE49-F238E27FC236}">
                <a16:creationId xmlns:a16="http://schemas.microsoft.com/office/drawing/2014/main" id="{44BE49F1-A159-6A69-D063-6C7784676A57}"/>
              </a:ext>
            </a:extLst>
          </p:cNvPr>
          <p:cNvSpPr txBox="1"/>
          <p:nvPr/>
        </p:nvSpPr>
        <p:spPr>
          <a:xfrm>
            <a:off x="9779160" y="6657945"/>
            <a:ext cx="241284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groundup.org.za/article/eskom-and-sale-optimum-coal-min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extLst>
      <p:ext uri="{BB962C8B-B14F-4D97-AF65-F5344CB8AC3E}">
        <p14:creationId xmlns:p14="http://schemas.microsoft.com/office/powerpoint/2010/main" val="3584428198"/>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1">
            <a:extLst>
              <a:ext uri="{FF2B5EF4-FFF2-40B4-BE49-F238E27FC236}">
                <a16:creationId xmlns:a16="http://schemas.microsoft.com/office/drawing/2014/main" id="{3E71F4A5-8D6B-3F81-BC96-B9C93A4C9847}"/>
              </a:ext>
            </a:extLst>
          </p:cNvPr>
          <p:cNvSpPr>
            <a:spLocks noGrp="1"/>
          </p:cNvSpPr>
          <p:nvPr>
            <p:ph type="ftr" sz="quarter" idx="17"/>
          </p:nvPr>
        </p:nvSpPr>
        <p:spPr>
          <a:xfrm>
            <a:off x="338530" y="63563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IN"/>
              <a:t>Add a footer</a:t>
            </a:r>
          </a:p>
        </p:txBody>
      </p:sp>
      <p:sp>
        <p:nvSpPr>
          <p:cNvPr id="18" name="Slide Number Placeholder 2">
            <a:extLst>
              <a:ext uri="{FF2B5EF4-FFF2-40B4-BE49-F238E27FC236}">
                <a16:creationId xmlns:a16="http://schemas.microsoft.com/office/drawing/2014/main" id="{F10DFDFF-7AC4-9096-D118-5575920D9417}"/>
              </a:ext>
            </a:extLst>
          </p:cNvPr>
          <p:cNvSpPr>
            <a:spLocks noGrp="1"/>
          </p:cNvSpPr>
          <p:nvPr>
            <p:ph type="sldNum" sz="quarter" idx="18"/>
          </p:nvPr>
        </p:nvSpPr>
        <p:spPr>
          <a:xfrm>
            <a:off x="11146971" y="6356350"/>
            <a:ext cx="74022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699F50C-BE38-4BD0-BA84-9B090E1F2B9B}" type="slidenum">
              <a:rPr lang="en-IN" smtClean="0"/>
              <a:pPr/>
              <a:t>13</a:t>
            </a:fld>
            <a:endParaRPr lang="en-IN"/>
          </a:p>
        </p:txBody>
      </p:sp>
      <p:sp>
        <p:nvSpPr>
          <p:cNvPr id="11" name="Title 10">
            <a:extLst>
              <a:ext uri="{FF2B5EF4-FFF2-40B4-BE49-F238E27FC236}">
                <a16:creationId xmlns:a16="http://schemas.microsoft.com/office/drawing/2014/main" id="{69D4BCF2-C773-495F-A4D5-860FB6A2FA91}"/>
              </a:ext>
            </a:extLst>
          </p:cNvPr>
          <p:cNvSpPr>
            <a:spLocks noGrp="1"/>
          </p:cNvSpPr>
          <p:nvPr>
            <p:ph type="title"/>
          </p:nvPr>
        </p:nvSpPr>
        <p:spPr>
          <a:xfrm>
            <a:off x="518678" y="209028"/>
            <a:ext cx="8333222" cy="1147969"/>
          </a:xfrm>
        </p:spPr>
        <p:txBody>
          <a:bodyPr vert="horz" lIns="91440" tIns="45720" rIns="91440" bIns="0" rtlCol="0" anchor="b">
            <a:normAutofit fontScale="90000"/>
          </a:bodyPr>
          <a:lstStyle/>
          <a:p>
            <a:r>
              <a:rPr lang="en-US" sz="3100" dirty="0"/>
              <a:t>IN THE MATTER OF PSYCHE HOLDINGS PTY LTD  </a:t>
            </a:r>
            <a:br>
              <a:rPr lang="en-US" sz="3100" dirty="0"/>
            </a:br>
            <a:r>
              <a:rPr lang="en-US" sz="3100" dirty="0"/>
              <a:t>[2018] NSWSC 1254</a:t>
            </a:r>
            <a:br>
              <a:rPr lang="en-US" sz="3100" dirty="0"/>
            </a:br>
            <a:endParaRPr lang="en-IN" sz="3100" dirty="0"/>
          </a:p>
        </p:txBody>
      </p:sp>
      <p:sp>
        <p:nvSpPr>
          <p:cNvPr id="20" name="Text Placeholder 4">
            <a:extLst>
              <a:ext uri="{FF2B5EF4-FFF2-40B4-BE49-F238E27FC236}">
                <a16:creationId xmlns:a16="http://schemas.microsoft.com/office/drawing/2014/main" id="{81E1839A-2EC5-1DF0-66B9-D3AEA40AC69B}"/>
              </a:ext>
            </a:extLst>
          </p:cNvPr>
          <p:cNvSpPr>
            <a:spLocks noGrp="1"/>
          </p:cNvSpPr>
          <p:nvPr>
            <p:ph type="body" idx="1"/>
          </p:nvPr>
        </p:nvSpPr>
        <p:spPr>
          <a:xfrm>
            <a:off x="-457715" y="1766808"/>
            <a:ext cx="5382501" cy="657225"/>
          </a:xfrm>
        </p:spPr>
        <p:txBody>
          <a:bodyPr/>
          <a:lstStyle/>
          <a:p>
            <a:endParaRPr lang="en-US" dirty="0"/>
          </a:p>
          <a:p>
            <a:endParaRPr lang="en-US" dirty="0"/>
          </a:p>
          <a:p>
            <a:endParaRPr lang="en-US" dirty="0"/>
          </a:p>
          <a:p>
            <a:endParaRPr lang="en-US" dirty="0"/>
          </a:p>
          <a:p>
            <a:endParaRPr lang="en-US" dirty="0"/>
          </a:p>
        </p:txBody>
      </p:sp>
      <p:sp>
        <p:nvSpPr>
          <p:cNvPr id="8" name="Title 10">
            <a:extLst>
              <a:ext uri="{FF2B5EF4-FFF2-40B4-BE49-F238E27FC236}">
                <a16:creationId xmlns:a16="http://schemas.microsoft.com/office/drawing/2014/main" id="{C41EC8D9-9CA6-4CFE-A77B-3B29F79D6DF8}"/>
              </a:ext>
            </a:extLst>
          </p:cNvPr>
          <p:cNvSpPr txBox="1">
            <a:spLocks/>
          </p:cNvSpPr>
          <p:nvPr/>
        </p:nvSpPr>
        <p:spPr>
          <a:xfrm>
            <a:off x="338530" y="1361601"/>
            <a:ext cx="11016858" cy="324166"/>
          </a:xfrm>
          <a:prstGeom prst="rect">
            <a:avLst/>
          </a:prstGeom>
        </p:spPr>
        <p:txBody>
          <a:bodyPr vert="horz" lIns="288000" tIns="45720" rIns="91440" bIns="0" rtlCol="0" anchor="b">
            <a:normAutofit fontScale="92500" lnSpcReduction="10000"/>
          </a:bodyPr>
          <a:lstStyle>
            <a:lvl1pPr algn="l" defTabSz="914400" rtl="0" eaLnBrk="1" latinLnBrk="0" hangingPunct="1">
              <a:lnSpc>
                <a:spcPct val="90000"/>
              </a:lnSpc>
              <a:spcBef>
                <a:spcPct val="0"/>
              </a:spcBef>
              <a:buNone/>
              <a:defRPr lang="en-IN" sz="3600" b="1" kern="1200">
                <a:solidFill>
                  <a:schemeClr val="tx1"/>
                </a:solidFill>
                <a:latin typeface="+mj-lt"/>
                <a:ea typeface="+mj-ea"/>
                <a:cs typeface="+mj-cs"/>
              </a:defRPr>
            </a:lvl1pPr>
          </a:lstStyle>
          <a:p>
            <a:pPr>
              <a:spcBef>
                <a:spcPts val="1000"/>
              </a:spcBef>
              <a:buClr>
                <a:srgbClr val="2E7A40"/>
              </a:buClr>
            </a:pPr>
            <a:r>
              <a:rPr lang="en-US" sz="2400" b="1" kern="1200" dirty="0">
                <a:solidFill>
                  <a:schemeClr val="accent6"/>
                </a:solidFill>
                <a:latin typeface="+mn-lt"/>
                <a:ea typeface="+mn-ea"/>
                <a:cs typeface="+mn-cs"/>
              </a:rPr>
              <a:t>How getting the ACN/ABN wrong is so easy</a:t>
            </a:r>
          </a:p>
        </p:txBody>
      </p:sp>
      <p:sp>
        <p:nvSpPr>
          <p:cNvPr id="2" name="TextBox 1">
            <a:extLst>
              <a:ext uri="{FF2B5EF4-FFF2-40B4-BE49-F238E27FC236}">
                <a16:creationId xmlns:a16="http://schemas.microsoft.com/office/drawing/2014/main" id="{62B818F6-9A35-333D-C7D7-ABC9CF33A82F}"/>
              </a:ext>
            </a:extLst>
          </p:cNvPr>
          <p:cNvSpPr txBox="1"/>
          <p:nvPr/>
        </p:nvSpPr>
        <p:spPr>
          <a:xfrm>
            <a:off x="280635" y="2178764"/>
            <a:ext cx="7127555" cy="4470208"/>
          </a:xfrm>
          <a:prstGeom prst="rect">
            <a:avLst/>
          </a:prstGeom>
        </p:spPr>
        <p:txBody>
          <a:bodyPr rtlCol="0">
            <a:normAutofit/>
          </a:bodyPr>
          <a:lstStyle/>
          <a:p>
            <a:pPr marL="457200" indent="-228600">
              <a:lnSpc>
                <a:spcPct val="90000"/>
              </a:lnSpc>
              <a:spcAft>
                <a:spcPts val="600"/>
              </a:spcAft>
              <a:buClr>
                <a:schemeClr val="accent2"/>
              </a:buClr>
              <a:buFont typeface="Arial" panose="020B0604020202020204" pitchFamily="34" charset="0"/>
              <a:buChar char="•"/>
            </a:pPr>
            <a:endParaRPr lang="en-US" b="1" i="1" dirty="0"/>
          </a:p>
          <a:p>
            <a:pPr marL="457200" indent="-228600">
              <a:lnSpc>
                <a:spcPct val="90000"/>
              </a:lnSpc>
              <a:spcAft>
                <a:spcPts val="600"/>
              </a:spcAft>
              <a:buClr>
                <a:schemeClr val="accent2"/>
              </a:buClr>
              <a:buFont typeface="Arial" panose="020B0604020202020204" pitchFamily="34" charset="0"/>
              <a:buChar char="•"/>
            </a:pPr>
            <a:endParaRPr lang="en-US" b="1" i="1" dirty="0"/>
          </a:p>
          <a:p>
            <a:pPr marL="457200" indent="-228600">
              <a:lnSpc>
                <a:spcPct val="90000"/>
              </a:lnSpc>
              <a:spcAft>
                <a:spcPts val="600"/>
              </a:spcAft>
              <a:buClr>
                <a:schemeClr val="accent2"/>
              </a:buClr>
              <a:buFont typeface="Arial" panose="020B0604020202020204" pitchFamily="34" charset="0"/>
              <a:buChar char="•"/>
            </a:pPr>
            <a:r>
              <a:rPr lang="en-US" b="1" i="1" dirty="0"/>
              <a:t>I</a:t>
            </a:r>
            <a:r>
              <a:rPr lang="en-US" i="1" dirty="0">
                <a:effectLst/>
              </a:rPr>
              <a:t>t is very important to register a security interest in accordance with the requirements of the PPSA, particularly with regard to time limits and the form of application.  </a:t>
            </a:r>
          </a:p>
          <a:p>
            <a:pPr marL="457200" indent="-228600">
              <a:lnSpc>
                <a:spcPct val="90000"/>
              </a:lnSpc>
              <a:spcAft>
                <a:spcPts val="600"/>
              </a:spcAft>
              <a:buClr>
                <a:schemeClr val="accent2"/>
              </a:buClr>
              <a:buFont typeface="Arial" panose="020B0604020202020204" pitchFamily="34" charset="0"/>
              <a:buChar char="•"/>
            </a:pPr>
            <a:r>
              <a:rPr lang="en-US" i="1" dirty="0">
                <a:effectLst/>
              </a:rPr>
              <a:t>That is particularly so with regard to use of an ABN or ACN in appropriate cases.   </a:t>
            </a:r>
          </a:p>
          <a:p>
            <a:pPr marL="457200" indent="-228600">
              <a:lnSpc>
                <a:spcPct val="90000"/>
              </a:lnSpc>
              <a:spcAft>
                <a:spcPts val="600"/>
              </a:spcAft>
              <a:buClr>
                <a:schemeClr val="accent2"/>
              </a:buClr>
              <a:buFont typeface="Arial" panose="020B0604020202020204" pitchFamily="34" charset="0"/>
              <a:buChar char="•"/>
            </a:pPr>
            <a:r>
              <a:rPr lang="en-US" i="1" dirty="0">
                <a:effectLst/>
              </a:rPr>
              <a:t>If a security interest is not validly registered within time limits set by the PPSA, the secured party may lose priority or may lose the interest completely.  </a:t>
            </a:r>
          </a:p>
          <a:p>
            <a:pPr marL="457200" indent="-228600">
              <a:lnSpc>
                <a:spcPct val="90000"/>
              </a:lnSpc>
              <a:spcAft>
                <a:spcPts val="600"/>
              </a:spcAft>
              <a:buClr>
                <a:schemeClr val="accent2"/>
              </a:buClr>
              <a:buFont typeface="Arial" panose="020B0604020202020204" pitchFamily="34" charset="0"/>
              <a:buChar char="•"/>
            </a:pPr>
            <a:r>
              <a:rPr lang="en-US" i="1" dirty="0">
                <a:effectLst/>
              </a:rPr>
              <a:t>While the Court has a discretion to order an extension of time for registration, the ability of the Court to grant extensions is limited and uncertain.  Practitioners should not assume that an extension of time will be available on application to the court.</a:t>
            </a:r>
            <a:endParaRPr lang="en-US" dirty="0">
              <a:effectLst/>
            </a:endParaRPr>
          </a:p>
        </p:txBody>
      </p:sp>
      <p:pic>
        <p:nvPicPr>
          <p:cNvPr id="6" name="Picture 5">
            <a:extLst>
              <a:ext uri="{FF2B5EF4-FFF2-40B4-BE49-F238E27FC236}">
                <a16:creationId xmlns:a16="http://schemas.microsoft.com/office/drawing/2014/main" id="{995248A7-CE3D-6F64-941A-D1BF0B2AB3A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774982" y="1569977"/>
            <a:ext cx="4148897" cy="4148897"/>
          </a:xfrm>
          <a:prstGeom prst="rect">
            <a:avLst/>
          </a:prstGeom>
        </p:spPr>
      </p:pic>
    </p:spTree>
    <p:extLst>
      <p:ext uri="{BB962C8B-B14F-4D97-AF65-F5344CB8AC3E}">
        <p14:creationId xmlns:p14="http://schemas.microsoft.com/office/powerpoint/2010/main" val="1330592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69D4BCF2-C773-495F-A4D5-860FB6A2FA91}"/>
              </a:ext>
            </a:extLst>
          </p:cNvPr>
          <p:cNvSpPr>
            <a:spLocks noGrp="1"/>
          </p:cNvSpPr>
          <p:nvPr>
            <p:ph type="title"/>
          </p:nvPr>
        </p:nvSpPr>
        <p:spPr>
          <a:xfrm>
            <a:off x="960438" y="317499"/>
            <a:ext cx="4500737" cy="2095501"/>
          </a:xfrm>
        </p:spPr>
        <p:txBody>
          <a:bodyPr vert="horz" lIns="91440" tIns="45720" rIns="91440" bIns="45720" rtlCol="0" anchor="ctr">
            <a:normAutofit/>
          </a:bodyPr>
          <a:lstStyle/>
          <a:p>
            <a:r>
              <a:rPr lang="en-US" sz="2600" kern="1200" cap="all" spc="120" baseline="0">
                <a:latin typeface="+mj-lt"/>
                <a:ea typeface="+mj-ea"/>
                <a:cs typeface="+mj-cs"/>
              </a:rPr>
              <a:t>RE ONESTEEL MANUFACTURING PTY LTD </a:t>
            </a:r>
            <a:br>
              <a:rPr lang="en-US" sz="2600" kern="1200" cap="all" spc="120" baseline="0">
                <a:latin typeface="+mj-lt"/>
                <a:ea typeface="+mj-ea"/>
                <a:cs typeface="+mj-cs"/>
              </a:rPr>
            </a:br>
            <a:r>
              <a:rPr lang="en-US" sz="2600" kern="1200" cap="all" spc="120" baseline="0">
                <a:latin typeface="+mj-lt"/>
                <a:ea typeface="+mj-ea"/>
                <a:cs typeface="+mj-cs"/>
              </a:rPr>
              <a:t>(ADMINISTRATORS APPOINTED) </a:t>
            </a:r>
            <a:br>
              <a:rPr lang="en-US" sz="2600" kern="1200" cap="all" spc="120" baseline="0">
                <a:latin typeface="+mj-lt"/>
                <a:ea typeface="+mj-ea"/>
                <a:cs typeface="+mj-cs"/>
              </a:rPr>
            </a:br>
            <a:r>
              <a:rPr lang="en-US" sz="2600" b="0" kern="1200" cap="all" spc="120" baseline="0">
                <a:latin typeface="+mj-lt"/>
                <a:ea typeface="+mj-ea"/>
                <a:cs typeface="+mj-cs"/>
              </a:rPr>
              <a:t>[2017] NSWSC 21</a:t>
            </a:r>
          </a:p>
        </p:txBody>
      </p:sp>
      <p:sp>
        <p:nvSpPr>
          <p:cNvPr id="8" name="Title 10">
            <a:extLst>
              <a:ext uri="{FF2B5EF4-FFF2-40B4-BE49-F238E27FC236}">
                <a16:creationId xmlns:a16="http://schemas.microsoft.com/office/drawing/2014/main" id="{C41EC8D9-9CA6-4CFE-A77B-3B29F79D6DF8}"/>
              </a:ext>
            </a:extLst>
          </p:cNvPr>
          <p:cNvSpPr txBox="1">
            <a:spLocks/>
          </p:cNvSpPr>
          <p:nvPr/>
        </p:nvSpPr>
        <p:spPr>
          <a:xfrm>
            <a:off x="960438" y="2587625"/>
            <a:ext cx="4500737" cy="35941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IN" sz="3600" b="1" kern="1200">
                <a:solidFill>
                  <a:schemeClr val="tx1"/>
                </a:solidFill>
                <a:latin typeface="+mj-lt"/>
                <a:ea typeface="+mj-ea"/>
                <a:cs typeface="+mj-cs"/>
              </a:defRPr>
            </a:lvl1pPr>
          </a:lstStyle>
          <a:p>
            <a:pPr>
              <a:lnSpc>
                <a:spcPct val="101000"/>
              </a:lnSpc>
              <a:spcAft>
                <a:spcPts val="600"/>
              </a:spcAft>
            </a:pPr>
            <a:r>
              <a:rPr lang="en-US" spc="50">
                <a:latin typeface="+mn-lt"/>
                <a:ea typeface="+mn-ea"/>
                <a:cs typeface="+mn-cs"/>
              </a:rPr>
              <a:t>Can two digits cost $23m?  </a:t>
            </a:r>
          </a:p>
          <a:p>
            <a:pPr>
              <a:lnSpc>
                <a:spcPct val="101000"/>
              </a:lnSpc>
              <a:spcAft>
                <a:spcPts val="600"/>
              </a:spcAft>
            </a:pPr>
            <a:endParaRPr lang="en-US" b="0" spc="50">
              <a:latin typeface="+mn-lt"/>
              <a:ea typeface="+mn-ea"/>
              <a:cs typeface="+mn-cs"/>
            </a:endParaRPr>
          </a:p>
        </p:txBody>
      </p:sp>
      <p:pic>
        <p:nvPicPr>
          <p:cNvPr id="3" name="Picture 2">
            <a:extLst>
              <a:ext uri="{FF2B5EF4-FFF2-40B4-BE49-F238E27FC236}">
                <a16:creationId xmlns:a16="http://schemas.microsoft.com/office/drawing/2014/main" id="{91673A4B-A925-ED02-B97A-B1E92025A365}"/>
              </a:ext>
            </a:extLst>
          </p:cNvPr>
          <p:cNvPicPr>
            <a:picLocks noChangeAspect="1"/>
          </p:cNvPicPr>
          <p:nvPr/>
        </p:nvPicPr>
        <p:blipFill>
          <a:blip r:embed="rId3">
            <a:extLst>
              <a:ext uri="{837473B0-CC2E-450A-ABE3-18F120FF3D39}">
                <a1611:picAttrSrcUrl xmlns:a1611="http://schemas.microsoft.com/office/drawing/2016/11/main" r:id="rId4"/>
              </a:ext>
            </a:extLst>
          </a:blip>
          <a:srcRect l="34031" r="6843"/>
          <a:stretch/>
        </p:blipFill>
        <p:spPr>
          <a:xfrm>
            <a:off x="6094474" y="10"/>
            <a:ext cx="6097526" cy="6857990"/>
          </a:xfrm>
          <a:prstGeom prst="rect">
            <a:avLst/>
          </a:prstGeom>
        </p:spPr>
      </p:pic>
    </p:spTree>
    <p:extLst>
      <p:ext uri="{BB962C8B-B14F-4D97-AF65-F5344CB8AC3E}">
        <p14:creationId xmlns:p14="http://schemas.microsoft.com/office/powerpoint/2010/main" val="200922405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4294-D2FD-F547-9090-44ED12AFFA4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A8FA2C33-9567-BC42-A026-34CE772DA2DF}"/>
              </a:ext>
            </a:extLst>
          </p:cNvPr>
          <p:cNvSpPr>
            <a:spLocks noGrp="1"/>
          </p:cNvSpPr>
          <p:nvPr>
            <p:ph idx="1"/>
          </p:nvPr>
        </p:nvSpPr>
        <p:spPr>
          <a:xfrm>
            <a:off x="960120" y="2587752"/>
            <a:ext cx="10268712" cy="3952434"/>
          </a:xfrm>
        </p:spPr>
        <p:txBody>
          <a:bodyPr>
            <a:normAutofit fontScale="77500" lnSpcReduction="20000"/>
          </a:bodyPr>
          <a:lstStyle/>
          <a:p>
            <a:r>
              <a:rPr lang="en-US" b="1" dirty="0"/>
              <a:t>Contact:</a:t>
            </a:r>
          </a:p>
          <a:p>
            <a:r>
              <a:rPr lang="en-AU" dirty="0"/>
              <a:t>Mark McKillop, Barrister at Law</a:t>
            </a:r>
          </a:p>
          <a:p>
            <a:r>
              <a:rPr lang="en-AU" dirty="0"/>
              <a:t>of </a:t>
            </a:r>
            <a:r>
              <a:rPr lang="en-AU" dirty="0" err="1"/>
              <a:t>Rosanove</a:t>
            </a:r>
            <a:r>
              <a:rPr lang="en-AU" dirty="0"/>
              <a:t> Chambers </a:t>
            </a:r>
          </a:p>
          <a:p>
            <a:r>
              <a:rPr lang="en-AU" dirty="0"/>
              <a:t>Level 34, 500 Bourke Street, Melbourne</a:t>
            </a:r>
          </a:p>
          <a:p>
            <a:r>
              <a:rPr lang="en-AU" dirty="0"/>
              <a:t> </a:t>
            </a:r>
          </a:p>
          <a:p>
            <a:r>
              <a:rPr lang="en-US" b="1" dirty="0"/>
              <a:t>Clerk:  Foley’s List </a:t>
            </a:r>
            <a:endParaRPr lang="en-AU" b="1" dirty="0"/>
          </a:p>
          <a:p>
            <a:r>
              <a:rPr lang="en-US" dirty="0"/>
              <a:t>Telephone 9225 7592</a:t>
            </a:r>
            <a:endParaRPr lang="en-AU" b="1" dirty="0"/>
          </a:p>
          <a:p>
            <a:r>
              <a:rPr lang="en-US" dirty="0"/>
              <a:t>Email </a:t>
            </a:r>
            <a:r>
              <a:rPr lang="en-US" dirty="0" err="1"/>
              <a:t>mark.mckillop@vicbar.com.au</a:t>
            </a:r>
            <a:endParaRPr lang="en-AU" b="1" dirty="0"/>
          </a:p>
          <a:p>
            <a:r>
              <a:rPr lang="en-AU" dirty="0"/>
              <a:t>Mobile 0402 891 370</a:t>
            </a:r>
          </a:p>
          <a:p>
            <a:endParaRPr lang="en-US" dirty="0"/>
          </a:p>
        </p:txBody>
      </p:sp>
    </p:spTree>
    <p:extLst>
      <p:ext uri="{BB962C8B-B14F-4D97-AF65-F5344CB8AC3E}">
        <p14:creationId xmlns:p14="http://schemas.microsoft.com/office/powerpoint/2010/main" val="195115041"/>
      </p:ext>
    </p:extLst>
  </p:cSld>
  <p:clrMapOvr>
    <a:masterClrMapping/>
  </p:clrMapOvr>
</p:sld>
</file>

<file path=ppt/theme/theme1.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8297</TotalTime>
  <Words>4389</Words>
  <Application>Microsoft Macintosh PowerPoint</Application>
  <PresentationFormat>Widescreen</PresentationFormat>
  <Paragraphs>376</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Franklin Gothic Demi Cond</vt:lpstr>
      <vt:lpstr>Franklin Gothic Medium</vt:lpstr>
      <vt:lpstr>Inter</vt:lpstr>
      <vt:lpstr>Times New Roman</vt:lpstr>
      <vt:lpstr>Wingdings</vt:lpstr>
      <vt:lpstr>JuxtaposeVTI</vt:lpstr>
      <vt:lpstr>PPSA – VESTING RISK AND HOW TO MANAGE IT</vt:lpstr>
      <vt:lpstr>Introduction</vt:lpstr>
      <vt:lpstr>Introduction</vt:lpstr>
      <vt:lpstr>WHAT IS A SECURITY INTEREST</vt:lpstr>
      <vt:lpstr>KEY CONCEPTS: REGISTRATION AND PRIORITY</vt:lpstr>
      <vt:lpstr>What is a PPSR REGISTRATION</vt:lpstr>
      <vt:lpstr>COMMON DEFECTS</vt:lpstr>
      <vt:lpstr>VESTING RISK  s267</vt:lpstr>
      <vt:lpstr>VESTING RISK /2 s588FL </vt:lpstr>
      <vt:lpstr>VESTING RISK/3 </vt:lpstr>
      <vt:lpstr>EXTENSION OF TIME TO REGISTER</vt:lpstr>
      <vt:lpstr>BLUEWATERS POWER 1 PTY LTD  v THE GRIFFIN COAL MINING COMPANY PTY LTD [2019] WASC 438</vt:lpstr>
      <vt:lpstr>IN THE MATTER OF PSYCHE HOLDINGS PTY LTD   [2018] NSWSC 1254 </vt:lpstr>
      <vt:lpstr>RE ONESTEEL MANUFACTURING PTY LTD  (ADMINISTRATORS APPOINTED)  [2017] NSWSC 21</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Small Business Insolvency Reforms:  what is proposed, and what will it mean for business and the profession? </dc:title>
  <dc:creator>Mark McKillop</dc:creator>
  <cp:lastModifiedBy>Mark McKillop</cp:lastModifiedBy>
  <cp:revision>67</cp:revision>
  <dcterms:created xsi:type="dcterms:W3CDTF">2020-11-06T01:17:08Z</dcterms:created>
  <dcterms:modified xsi:type="dcterms:W3CDTF">2025-02-15T06:40:42Z</dcterms:modified>
</cp:coreProperties>
</file>